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20" r:id="rId3"/>
    <p:sldId id="284" r:id="rId4"/>
    <p:sldId id="287" r:id="rId5"/>
    <p:sldId id="321" r:id="rId6"/>
    <p:sldId id="286" r:id="rId7"/>
    <p:sldId id="288" r:id="rId8"/>
    <p:sldId id="298" r:id="rId9"/>
    <p:sldId id="289" r:id="rId10"/>
    <p:sldId id="290" r:id="rId11"/>
    <p:sldId id="296" r:id="rId12"/>
    <p:sldId id="297" r:id="rId13"/>
    <p:sldId id="291" r:id="rId14"/>
    <p:sldId id="292" r:id="rId15"/>
    <p:sldId id="293" r:id="rId16"/>
    <p:sldId id="280" r:id="rId17"/>
    <p:sldId id="317" r:id="rId18"/>
    <p:sldId id="318" r:id="rId19"/>
    <p:sldId id="322" r:id="rId20"/>
    <p:sldId id="324" r:id="rId21"/>
    <p:sldId id="325" r:id="rId22"/>
    <p:sldId id="303" r:id="rId23"/>
    <p:sldId id="313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635"/>
    <a:srgbClr val="FFFF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3625" autoAdjust="0"/>
  </p:normalViewPr>
  <p:slideViewPr>
    <p:cSldViewPr snapToGrid="0">
      <p:cViewPr>
        <p:scale>
          <a:sx n="80" d="100"/>
          <a:sy n="80" d="100"/>
        </p:scale>
        <p:origin x="-702" y="492"/>
      </p:cViewPr>
      <p:guideLst>
        <p:guide orient="horz" pos="968"/>
        <p:guide orient="horz" pos="3859"/>
        <p:guide orient="horz" pos="3659"/>
        <p:guide pos="5487"/>
        <p:guide pos="3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fld id="{F8E33309-B93E-47E1-8631-84A7E5706E34}" type="datetime1">
              <a:rPr lang="en-US"/>
              <a:pPr>
                <a:defRPr/>
              </a:pPr>
              <a:t>3/15/2011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fld id="{CB322223-F188-4338-A07A-800368125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fld id="{580365AB-D986-46F2-9AF0-AD873A49CF9E}" type="datetime1">
              <a:rPr lang="en-US"/>
              <a:pPr>
                <a:defRPr/>
              </a:pPr>
              <a:t>3/15/2011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fld id="{A07C1FC8-D99A-4A6D-A887-B189D656F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6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loper.sciverse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info.sciverse.com/sciverse-applications/whatsnew/newsletter" TargetMode="External"/><Relationship Id="rId4" Type="http://schemas.openxmlformats.org/officeDocument/2006/relationships/hyperlink" Target="http://www.applications.sciverse.com/action/gallery?zone=topNavBar&amp;pageOrigin=hom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pub.eur.nl/res/pub/16556/ERS-2009-043-LIS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66" charset="-128"/>
              <a:cs typeface="ＭＳ Ｐゴシック" pitchFamily="24" charset="-12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C1FC8-D99A-4A6D-A887-B189D656F6C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Jimpakt</a:t>
            </a:r>
            <a:r>
              <a:rPr lang="cs-CZ" dirty="0" smtClean="0"/>
              <a:t>(2009)=</a:t>
            </a:r>
            <a:r>
              <a:rPr lang="cs-CZ" baseline="0" dirty="0" smtClean="0"/>
              <a:t> citace A, R, CP (2006-2008) / publikace A, R, CP (2006-2008)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C1FC8-D99A-4A6D-A887-B189D656F6C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hlinkClick r:id="rId3"/>
              </a:rPr>
              <a:t>Developper</a:t>
            </a:r>
            <a:r>
              <a:rPr lang="cs-CZ" dirty="0" smtClean="0">
                <a:hlinkClick r:id="rId3"/>
              </a:rPr>
              <a:t> Network </a:t>
            </a:r>
            <a:r>
              <a:rPr lang="cs-CZ" dirty="0" err="1" smtClean="0">
                <a:hlinkClick r:id="rId3"/>
              </a:rPr>
              <a:t>site</a:t>
            </a:r>
            <a:r>
              <a:rPr lang="cs-CZ" dirty="0" smtClean="0"/>
              <a:t>.</a:t>
            </a:r>
          </a:p>
          <a:p>
            <a:r>
              <a:rPr lang="cs-CZ" dirty="0" err="1" smtClean="0">
                <a:hlinkClick r:id="rId4"/>
              </a:rPr>
              <a:t>SciVerse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Application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Gallery</a:t>
            </a:r>
            <a:endParaRPr lang="cs-CZ" dirty="0" smtClean="0"/>
          </a:p>
          <a:p>
            <a:r>
              <a:rPr lang="cs-CZ" dirty="0" err="1" smtClean="0">
                <a:hlinkClick r:id="rId5"/>
              </a:rPr>
              <a:t>SciVerse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Application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Newsletter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C1FC8-D99A-4A6D-A887-B189D656F6C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F0601F-2A71-4FC6-99A8-5ED77B7BDD47}" type="slidenum">
              <a:rPr lang="en-GB" smtClean="0">
                <a:latin typeface="Calibri" pitchFamily="-60" charset="0"/>
                <a:ea typeface="ＭＳ Ｐゴシック" pitchFamily="-60" charset="-128"/>
                <a:cs typeface="ＭＳ Ｐゴシック" pitchFamily="-60" charset="-128"/>
              </a:rPr>
              <a:pPr/>
              <a:t>6</a:t>
            </a:fld>
            <a:endParaRPr lang="en-GB" smtClean="0">
              <a:latin typeface="Calibri" pitchFamily="-60" charset="0"/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66" charset="-128"/>
                <a:cs typeface="ＭＳ Ｐゴシック" pitchFamily="24" charset="-128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66" charset="-128"/>
                <a:cs typeface="ＭＳ Ｐゴシック" pitchFamily="24" charset="-128"/>
              </a:rPr>
              <a:t>   Scopus has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66" charset="-128"/>
                <a:cs typeface="ＭＳ Ｐゴシック" pitchFamily="24" charset="-128"/>
              </a:rPr>
              <a:t>92 percent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66" charset="-128"/>
                <a:cs typeface="ＭＳ Ｐゴシック" pitchFamily="24" charset="-128"/>
              </a:rPr>
              <a:t> of the titles in WOS.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66" charset="-128"/>
                <a:cs typeface="ＭＳ Ｐゴシック" pitchFamily="24" charset="-128"/>
              </a:rPr>
              <a:t>o   Thomson, on the other hand, only covers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pitchFamily="66" charset="-128"/>
                <a:cs typeface="ＭＳ Ｐゴシック" pitchFamily="24" charset="-128"/>
              </a:rPr>
              <a:t>53 percent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66" charset="-128"/>
                <a:cs typeface="ＭＳ Ｐゴシック" pitchFamily="24" charset="-128"/>
              </a:rPr>
              <a:t> of our titles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66" charset="-128"/>
                <a:cs typeface="ＭＳ Ｐゴシック" pitchFamily="24" charset="-128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66" charset="-128"/>
              <a:cs typeface="ＭＳ Ｐゴシック" pitchFamily="24" charset="-12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C1FC8-D99A-4A6D-A887-B189D656F6C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66" charset="-128"/>
              <a:cs typeface="ＭＳ Ｐゴシック" pitchFamily="24" charset="-12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C1FC8-D99A-4A6D-A887-B189D656F6C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inkonzistence</a:t>
            </a:r>
            <a:r>
              <a:rPr lang="cs-CZ" dirty="0" smtClean="0"/>
              <a:t> h-index </a:t>
            </a:r>
            <a:r>
              <a:rPr lang="cs-CZ" dirty="0" smtClean="0">
                <a:hlinkClick r:id="rId3"/>
              </a:rPr>
              <a:t>http://repub.eur.nl/res/pub/16556/ERS-2009-043-LIS.pdf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7C1FC8-D99A-4A6D-A887-B189D656F6C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SciScopus Elements\Title page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50" y="4090988"/>
            <a:ext cx="34861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SciScopus Elements\Title page\SC_Top lef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130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6400800" cy="10001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366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357313" y="6215063"/>
            <a:ext cx="419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A937-B375-44A4-B7A9-BB1BDF61F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ttom righ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64A9-AA24-4671-AF01-05352176B9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SciScopus Elements\Title page Internal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D2C4-6FC3-440E-A332-2E678A7F0B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SciScopus Elements\Title page Internal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23963" y="6215063"/>
            <a:ext cx="419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D0B3-3583-466E-9D77-4E5C99F8D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SciScopus Elements\Title page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50" y="4090988"/>
            <a:ext cx="34861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SciScopus Elements\Title page\SC_Top lef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130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21468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3663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81D6-D36D-4FD0-A819-161A614E9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SciScopus Elements\Title page Internal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3049-7BC9-4881-85CC-39A65AB0B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SciScopus Elements\Title page Internal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97DA-8EF9-4E01-8C59-3CC83E63D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:\SciScopus Elements\Title page Internal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2E20-8C90-4793-AABB-BAC275567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SciScopus Elements\Title page Internal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5CB7-3296-429A-AFEC-DC0E6480B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SciScopus Elements\Title page Internal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0088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4A24-4784-4DDB-8C38-527073BC86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SciScopus Elements\Title page Internal\SC_Bottom righ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6192838"/>
            <a:ext cx="59531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442913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1635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063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B4AB-9719-4EEE-955C-80FE9B552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ciScopus Elements\Section Header\SV_SC_RGB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58063" y="285750"/>
            <a:ext cx="134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0063" y="1714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5875" y="6215063"/>
            <a:ext cx="419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62626"/>
                </a:solidFill>
                <a:latin typeface="Arial" pitchFamily="24" charset="0"/>
                <a:ea typeface="Arial" pitchFamily="24" charset="0"/>
                <a:cs typeface="Arial" pitchFamily="24" charset="0"/>
              </a:defRPr>
            </a:lvl1pPr>
          </a:lstStyle>
          <a:p>
            <a:pPr>
              <a:defRPr/>
            </a:pPr>
            <a:fld id="{B032F33C-88A0-461B-986E-72CD5924E8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12" descr="ELS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7188" y="5857875"/>
            <a:ext cx="666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36635"/>
          </a:solidFill>
          <a:latin typeface="Arial" pitchFamily="34" charset="0"/>
          <a:ea typeface="Arial" pitchFamily="66" charset="-52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36635"/>
          </a:solidFill>
          <a:latin typeface="Arial" pitchFamily="34" charset="0"/>
          <a:ea typeface="Arial" pitchFamily="66" charset="-5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36635"/>
          </a:solidFill>
          <a:latin typeface="Arial" pitchFamily="34" charset="0"/>
          <a:ea typeface="Arial" pitchFamily="66" charset="-5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36635"/>
          </a:solidFill>
          <a:latin typeface="Arial" pitchFamily="34" charset="0"/>
          <a:ea typeface="Arial" pitchFamily="66" charset="-5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36635"/>
          </a:solidFill>
          <a:latin typeface="Arial" pitchFamily="34" charset="0"/>
          <a:ea typeface="Arial" pitchFamily="66" charset="-5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36635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36635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36635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36635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6635"/>
        </a:buClr>
        <a:buSzPct val="140000"/>
        <a:buFont typeface="Arial" pitchFamily="-60" charset="0"/>
        <a:buChar char="•"/>
        <a:defRPr sz="2000" kern="1200">
          <a:solidFill>
            <a:srgbClr val="262626"/>
          </a:solidFill>
          <a:latin typeface="Arial" pitchFamily="34" charset="0"/>
          <a:ea typeface="Arial" pitchFamily="66" charset="-52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36635"/>
        </a:buClr>
        <a:buFont typeface="Arial" pitchFamily="-60" charset="0"/>
        <a:buChar char="–"/>
        <a:defRPr sz="2000" kern="1200">
          <a:solidFill>
            <a:srgbClr val="262626"/>
          </a:solidFill>
          <a:latin typeface="Arial" pitchFamily="34" charset="0"/>
          <a:ea typeface="Arial" pitchFamily="66" charset="-52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36635"/>
        </a:buClr>
        <a:buFont typeface="Arial" pitchFamily="-60" charset="0"/>
        <a:buChar char="•"/>
        <a:defRPr sz="2000" kern="1200">
          <a:solidFill>
            <a:srgbClr val="262626"/>
          </a:solidFill>
          <a:latin typeface="Arial" pitchFamily="34" charset="0"/>
          <a:ea typeface="Arial" pitchFamily="66" charset="-52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36635"/>
        </a:buClr>
        <a:buFont typeface="Arial" pitchFamily="-60" charset="0"/>
        <a:buChar char="–"/>
        <a:defRPr sz="2000" kern="1200">
          <a:solidFill>
            <a:srgbClr val="262626"/>
          </a:solidFill>
          <a:latin typeface="Arial" pitchFamily="34" charset="0"/>
          <a:ea typeface="Arial" pitchFamily="66" charset="-52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36635"/>
        </a:buClr>
        <a:buFont typeface="Courier New" pitchFamily="-60" charset="0"/>
        <a:buChar char="o"/>
        <a:defRPr sz="2000" kern="1200">
          <a:solidFill>
            <a:srgbClr val="262626"/>
          </a:solidFill>
          <a:latin typeface="Arial" pitchFamily="34" charset="0"/>
          <a:ea typeface="Arial" pitchFamily="66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.sciverse.com/documents/files/scopus-training/resourcelibrary/xls/title_list_oct_1.xl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ggestor.step.scopus.com/suggestTitle.cf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oleObject" Target="../embeddings/oleObject1.bin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List_aplikace_Microsoft_Office_Excel_97-20031.xls"/><Relationship Id="rId13" Type="http://schemas.openxmlformats.org/officeDocument/2006/relationships/oleObject" Target="../embeddings/List_aplikace_Microsoft_Office_Excel_97-20036.xls"/><Relationship Id="rId3" Type="http://schemas.openxmlformats.org/officeDocument/2006/relationships/tags" Target="../tags/tag20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List_aplikace_Microsoft_Office_Excel_97-20035.xls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7.xml"/><Relationship Id="rId11" Type="http://schemas.openxmlformats.org/officeDocument/2006/relationships/oleObject" Target="../embeddings/List_aplikace_Microsoft_Office_Excel_97-20034.xls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List_aplikace_Microsoft_Office_Excel_97-20033.xls"/><Relationship Id="rId4" Type="http://schemas.openxmlformats.org/officeDocument/2006/relationships/tags" Target="../tags/tag21.xml"/><Relationship Id="rId9" Type="http://schemas.openxmlformats.org/officeDocument/2006/relationships/oleObject" Target="../embeddings/List_aplikace_Microsoft_Office_Excel_97-20032.xls"/><Relationship Id="rId14" Type="http://schemas.openxmlformats.org/officeDocument/2006/relationships/oleObject" Target="../embeddings/List_aplikace_Microsoft_Office_Excel_97-20037.xls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oleObject" Target="../embeddings/List_aplikace_Microsoft_Office_Excel_97-20038.xls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image" Target="../media/image27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rect/el/estud/lf/js10/metodika/web/ebook_citac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.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.scopus.com/researchtrends/archive/RT7/08126_rt7_6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journal_selection.xls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vav.cz/h1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.vavrikova@elsevier.com" TargetMode="External"/><Relationship Id="rId2" Type="http://schemas.openxmlformats.org/officeDocument/2006/relationships/hyperlink" Target="mailto:nlinfo@scopu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verse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728663" y="2130426"/>
            <a:ext cx="7772400" cy="945284"/>
          </a:xfrm>
        </p:spPr>
        <p:txBody>
          <a:bodyPr anchor="t"/>
          <a:lstStyle/>
          <a:p>
            <a:pPr eaLnBrk="1" hangingPunct="1"/>
            <a:r>
              <a:rPr lang="en-US" sz="3200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SciVerse</a:t>
            </a:r>
            <a:r>
              <a:rPr lang="en-US" sz="32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Scopus</a:t>
            </a:r>
            <a:endParaRPr lang="en-GB" sz="3200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742950" y="3009900"/>
            <a:ext cx="6400800" cy="6953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i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AKVŠ - Bibliometrie v praxi</a:t>
            </a:r>
            <a:endParaRPr lang="en-GB" sz="2000" i="1" dirty="0" smtClean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20484" name="Rectangle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42950" y="3675063"/>
            <a:ext cx="55245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cs-CZ" dirty="0" smtClean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Lucie Vavříková</a:t>
            </a:r>
          </a:p>
          <a:p>
            <a:pPr>
              <a:spcBef>
                <a:spcPct val="20000"/>
              </a:spcBef>
            </a:pPr>
            <a:r>
              <a:rPr lang="cs-CZ" dirty="0" smtClean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15. března </a:t>
            </a:r>
            <a:r>
              <a:rPr lang="en-US" dirty="0" smtClean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2011</a:t>
            </a:r>
            <a:endParaRPr lang="en-US" dirty="0">
              <a:solidFill>
                <a:srgbClr val="036635"/>
              </a:solidFill>
              <a:ea typeface="Arial" pitchFamily="-60" charset="0"/>
              <a:cs typeface="Arial" pitchFamily="-6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Pokrytí oborů</a:t>
            </a:r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29699" name="Group 28"/>
          <p:cNvGrpSpPr>
            <a:grpSpLocks/>
          </p:cNvGrpSpPr>
          <p:nvPr/>
        </p:nvGrpSpPr>
        <p:grpSpPr bwMode="auto">
          <a:xfrm>
            <a:off x="1266825" y="4737100"/>
            <a:ext cx="6743703" cy="492125"/>
            <a:chOff x="798" y="2984"/>
            <a:chExt cx="4248" cy="310"/>
          </a:xfrm>
        </p:grpSpPr>
        <p:sp>
          <p:nvSpPr>
            <p:cNvPr id="29706" name="AutoShape 6"/>
            <p:cNvSpPr>
              <a:spLocks noChangeArrowheads="1"/>
            </p:cNvSpPr>
            <p:nvPr/>
          </p:nvSpPr>
          <p:spPr bwMode="auto">
            <a:xfrm>
              <a:off x="798" y="2984"/>
              <a:ext cx="4248" cy="310"/>
            </a:xfrm>
            <a:prstGeom prst="roundRect">
              <a:avLst>
                <a:gd name="adj" fmla="val 9204"/>
              </a:avLst>
            </a:prstGeom>
            <a:solidFill>
              <a:schemeClr val="tx2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Text Placeholder 2"/>
            <p:cNvSpPr>
              <a:spLocks/>
            </p:cNvSpPr>
            <p:nvPr/>
          </p:nvSpPr>
          <p:spPr bwMode="auto">
            <a:xfrm>
              <a:off x="888" y="3072"/>
              <a:ext cx="406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36635"/>
                </a:buClr>
                <a:buSzPct val="140000"/>
                <a:buFont typeface="Arial" pitchFamily="-60" charset="0"/>
                <a:buNone/>
              </a:pPr>
              <a:r>
                <a:rPr lang="cs-CZ" sz="1400" b="1" dirty="0" smtClean="0">
                  <a:solidFill>
                    <a:schemeClr val="bg1"/>
                  </a:solidFill>
                </a:rPr>
                <a:t>Více než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</a:rPr>
                <a:t>18,500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tit</a:t>
              </a:r>
              <a:r>
                <a:rPr lang="cs-CZ" sz="1400" b="1" dirty="0" err="1" smtClean="0">
                  <a:solidFill>
                    <a:schemeClr val="bg1"/>
                  </a:solidFill>
                </a:rPr>
                <a:t>ulů</a:t>
              </a:r>
              <a:r>
                <a:rPr lang="cs-CZ" sz="1400" b="1" dirty="0" smtClean="0">
                  <a:solidFill>
                    <a:schemeClr val="bg1"/>
                  </a:solidFill>
                </a:rPr>
                <a:t> ve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</a:rPr>
                <a:t>Scopus, </a:t>
              </a:r>
              <a:r>
                <a:rPr lang="cs-CZ" sz="1400" b="1" dirty="0" smtClean="0">
                  <a:solidFill>
                    <a:schemeClr val="bg1"/>
                  </a:solidFill>
                </a:rPr>
                <a:t>tituly mohou být zařazeny do více oborů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700" name="AutoShap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581275" y="4222750"/>
            <a:ext cx="4114800" cy="379413"/>
          </a:xfrm>
          <a:prstGeom prst="triangle">
            <a:avLst>
              <a:gd name="adj" fmla="val 50000"/>
            </a:avLst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701" name="Group 27"/>
          <p:cNvGrpSpPr>
            <a:grpSpLocks/>
          </p:cNvGrpSpPr>
          <p:nvPr/>
        </p:nvGrpSpPr>
        <p:grpSpPr bwMode="auto">
          <a:xfrm>
            <a:off x="574675" y="1927225"/>
            <a:ext cx="8128000" cy="2162175"/>
            <a:chOff x="362" y="1084"/>
            <a:chExt cx="5120" cy="1362"/>
          </a:xfrm>
        </p:grpSpPr>
        <p:sp>
          <p:nvSpPr>
            <p:cNvPr id="27654" name="Text Placeholder 2"/>
            <p:cNvSpPr>
              <a:spLocks/>
            </p:cNvSpPr>
            <p:nvPr/>
          </p:nvSpPr>
          <p:spPr bwMode="auto">
            <a:xfrm>
              <a:off x="362" y="1084"/>
              <a:ext cx="1225" cy="136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72009" tIns="72009" rIns="72009" bIns="72009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36635"/>
                </a:buClr>
                <a:buSzPct val="140000"/>
                <a:buFont typeface="Arial" pitchFamily="24" charset="0"/>
                <a:buNone/>
                <a:defRPr/>
              </a:pPr>
              <a:r>
                <a:rPr lang="en-US" sz="1400" b="1" dirty="0" err="1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Soci</a:t>
              </a:r>
              <a:r>
                <a:rPr lang="cs-CZ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á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l</a:t>
              </a:r>
              <a:r>
                <a:rPr lang="cs-CZ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ní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 </a:t>
              </a:r>
              <a:r>
                <a:rPr lang="cs-CZ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vědy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6,250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Psychology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Economics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Business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A&amp;H 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etc.,</a:t>
              </a:r>
            </a:p>
          </p:txBody>
        </p:sp>
        <p:sp>
          <p:nvSpPr>
            <p:cNvPr id="27655" name="Text Placeholder 2"/>
            <p:cNvSpPr>
              <a:spLocks/>
            </p:cNvSpPr>
            <p:nvPr/>
          </p:nvSpPr>
          <p:spPr bwMode="auto">
            <a:xfrm>
              <a:off x="1660" y="1084"/>
              <a:ext cx="1225" cy="13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72009" tIns="72009" rIns="72009" bIns="72009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36635"/>
                </a:buClr>
                <a:buSzPct val="140000"/>
                <a:buFont typeface="Arial" pitchFamily="24" charset="0"/>
                <a:buNone/>
                <a:defRPr/>
              </a:pPr>
              <a:r>
                <a:rPr lang="cs-CZ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Vědy o zdraví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Sciences 5,950</a:t>
              </a:r>
              <a:endParaRPr lang="en-US" sz="1400" dirty="0">
                <a:solidFill>
                  <a:schemeClr val="bg1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endParaRP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(100% Medline)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Nursing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Dentistry 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etc.,</a:t>
              </a:r>
            </a:p>
          </p:txBody>
        </p:sp>
        <p:sp>
          <p:nvSpPr>
            <p:cNvPr id="27656" name="Text Placeholder 2"/>
            <p:cNvSpPr>
              <a:spLocks/>
            </p:cNvSpPr>
            <p:nvPr/>
          </p:nvSpPr>
          <p:spPr bwMode="auto">
            <a:xfrm>
              <a:off x="2958" y="1084"/>
              <a:ext cx="1225" cy="13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72009" tIns="72009" rIns="72009" bIns="72009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36635"/>
                </a:buClr>
                <a:buSzPct val="140000"/>
                <a:buFont typeface="Arial" pitchFamily="24" charset="0"/>
                <a:buNone/>
                <a:defRPr/>
              </a:pPr>
              <a:r>
                <a:rPr lang="cs-CZ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Fyzikální vědy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 </a:t>
              </a:r>
              <a:r>
                <a:rPr lang="cs-CZ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   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5,300</a:t>
              </a:r>
              <a:endParaRPr lang="en-US" sz="1400" b="1" dirty="0">
                <a:solidFill>
                  <a:schemeClr val="bg1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endParaRP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Chemistry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Physics 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Engineering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etc.,</a:t>
              </a:r>
            </a:p>
          </p:txBody>
        </p:sp>
        <p:sp>
          <p:nvSpPr>
            <p:cNvPr id="27657" name="Text Placeholder 2"/>
            <p:cNvSpPr>
              <a:spLocks/>
            </p:cNvSpPr>
            <p:nvPr/>
          </p:nvSpPr>
          <p:spPr bwMode="auto">
            <a:xfrm>
              <a:off x="4257" y="1084"/>
              <a:ext cx="1225" cy="13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72009" tIns="72009" rIns="72009" bIns="72009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36635"/>
                </a:buClr>
                <a:buSzPct val="140000"/>
                <a:buFont typeface="Arial" pitchFamily="24" charset="0"/>
                <a:buNone/>
                <a:defRPr/>
              </a:pPr>
              <a:r>
                <a:rPr lang="cs-CZ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Vědy o živé přírodě</a:t>
              </a:r>
              <a:r>
                <a:rPr lang="en-US" sz="1400" b="1" dirty="0" smtClean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3,700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Neuroscience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Pharmacology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Biology </a:t>
              </a:r>
            </a:p>
            <a:p>
              <a:pPr marL="220663" lvl="1" indent="-219075">
                <a:spcBef>
                  <a:spcPct val="50000"/>
                </a:spcBef>
                <a:buClr>
                  <a:srgbClr val="036635"/>
                </a:buClr>
                <a:buFontTx/>
                <a:buChar char="•"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24" charset="0"/>
                  <a:ea typeface="ＭＳ Ｐゴシック" pitchFamily="24" charset="-128"/>
                  <a:cs typeface="ＭＳ Ｐゴシック" pitchFamily="24" charset="-128"/>
                </a:rPr>
                <a:t>etc.,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24255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Výběr má na starost nezávislá mezinárodní komise</a:t>
            </a:r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pic>
        <p:nvPicPr>
          <p:cNvPr id="34851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546" y="2978843"/>
            <a:ext cx="3037883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0001" y="1488593"/>
            <a:ext cx="2945313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10" name="Group 266"/>
          <p:cNvGraphicFramePr>
            <a:graphicFrameLocks noGrp="1"/>
          </p:cNvGraphicFramePr>
          <p:nvPr/>
        </p:nvGraphicFramePr>
        <p:xfrm>
          <a:off x="574675" y="1489075"/>
          <a:ext cx="4652963" cy="4523361"/>
        </p:xfrm>
        <a:graphic>
          <a:graphicData uri="http://schemas.openxmlformats.org/drawingml/2006/table">
            <a:tbl>
              <a:tblPr/>
              <a:tblGrid>
                <a:gridCol w="1230313"/>
                <a:gridCol w="3422650"/>
              </a:tblGrid>
              <a:tr h="162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Pravidla časopisu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AJ abstrakty k dispozici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Všechny reference v latince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Přesvědčivá redakční strategie/koncepce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Úroveň recenzního řízení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Rozmanitá provenience redaktorů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Rozmanitá provenience autorů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Kvalita obsahu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Vědecký přínos v oboru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Jasnost abstraktů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Soulad s cíli a záběrem časopisu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 typeface="Arial" pitchFamily="-60" charset="0"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Čitelnost článků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Cit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ovanost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Citovanost článků časopisu ve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Scopus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Citovanost redaktorů ve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Scopus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Pravidelnost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Vydávání čísel bez zpoždění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Přístupnost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Obsah dostupný online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Home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page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 časopisu v 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036635"/>
                        </a:buClr>
                        <a:buSzPct val="140000"/>
                        <a:buFontTx/>
                        <a:buChar char="•"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Kvalita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home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-60" charset="0"/>
                          <a:ea typeface="Times New Roman" pitchFamily="-60" charset="0"/>
                          <a:cs typeface="Times New Roman" pitchFamily="-60" charset="0"/>
                        </a:rPr>
                        <a:t>page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-60" charset="0"/>
                        <a:ea typeface="Times New Roman" pitchFamily="-60" charset="0"/>
                        <a:cs typeface="Times New Roman" pitchFamily="-60" charset="0"/>
                      </a:endParaRPr>
                    </a:p>
                  </a:txBody>
                  <a:tcPr marL="73152" marR="73152" marT="27432" marB="27432" anchor="ctr" horzOverflow="overflow">
                    <a:lnL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66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4" name="Rectangle 213"/>
          <p:cNvSpPr>
            <a:spLocks noChangeArrowheads="1"/>
          </p:cNvSpPr>
          <p:nvPr/>
        </p:nvSpPr>
        <p:spPr bwMode="auto">
          <a:xfrm>
            <a:off x="5362575" y="1489075"/>
            <a:ext cx="3340100" cy="3175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a typeface="Arial" pitchFamily="-60" charset="0"/>
            </a:endParaRPr>
          </a:p>
        </p:txBody>
      </p:sp>
      <p:sp>
        <p:nvSpPr>
          <p:cNvPr id="31771" name="Rectangle 214"/>
          <p:cNvSpPr>
            <a:spLocks noChangeArrowheads="1"/>
          </p:cNvSpPr>
          <p:nvPr/>
        </p:nvSpPr>
        <p:spPr bwMode="auto">
          <a:xfrm>
            <a:off x="5362575" y="1489075"/>
            <a:ext cx="3340100" cy="1489075"/>
          </a:xfrm>
          <a:prstGeom prst="rect">
            <a:avLst/>
          </a:prstGeom>
          <a:noFill/>
          <a:ln w="9525">
            <a:solidFill>
              <a:srgbClr val="03663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pitchFamily="-60" charset="0"/>
              <a:cs typeface="Arial" pitchFamily="-60" charset="0"/>
            </a:endParaRPr>
          </a:p>
        </p:txBody>
      </p:sp>
      <p:sp>
        <p:nvSpPr>
          <p:cNvPr id="31772" name="Text Placeholder 2"/>
          <p:cNvSpPr>
            <a:spLocks/>
          </p:cNvSpPr>
          <p:nvPr/>
        </p:nvSpPr>
        <p:spPr bwMode="auto">
          <a:xfrm>
            <a:off x="5427663" y="1541463"/>
            <a:ext cx="10130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cs-CZ" sz="1400" b="1" dirty="0" err="1" smtClean="0">
                <a:solidFill>
                  <a:schemeClr val="bg1"/>
                </a:solidFill>
                <a:ea typeface="Arial" pitchFamily="-60" charset="0"/>
                <a:cs typeface="Arial" pitchFamily="-60" charset="0"/>
              </a:rPr>
              <a:t>Uznatelnost</a:t>
            </a:r>
            <a:endParaRPr lang="en-US" sz="1400" b="1" dirty="0">
              <a:solidFill>
                <a:schemeClr val="bg1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31773" name="Text Placeholder 2"/>
          <p:cNvSpPr>
            <a:spLocks/>
          </p:cNvSpPr>
          <p:nvPr/>
        </p:nvSpPr>
        <p:spPr bwMode="auto">
          <a:xfrm>
            <a:off x="5427663" y="1858963"/>
            <a:ext cx="31861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Recenzní řízení</a:t>
            </a:r>
            <a:endParaRPr lang="en-US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Anglické abstrakty</a:t>
            </a:r>
            <a:endParaRPr lang="en-US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Pravidelná publikace</a:t>
            </a:r>
            <a:endParaRPr lang="en-GB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31775" name="Rectangle 25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Kritéria výběru časopisů pro </a:t>
            </a:r>
            <a:r>
              <a:rPr lang="en-US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Scopus</a:t>
            </a:r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kvalitativní a kvantitativní ukazatele</a:t>
            </a:r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pic>
        <p:nvPicPr>
          <p:cNvPr id="10" name="Picture 9" descr="CSAB 2010 Istanbul Turkey.jpg"/>
          <p:cNvPicPr>
            <a:picLocks noChangeAspect="1"/>
          </p:cNvPicPr>
          <p:nvPr/>
        </p:nvPicPr>
        <p:blipFill>
          <a:blip r:embed="rId2" cstate="print"/>
          <a:srcRect l="4814" t="29339" r="4503" b="3969"/>
          <a:stretch>
            <a:fillRect/>
          </a:stretch>
        </p:blipFill>
        <p:spPr>
          <a:xfrm>
            <a:off x="5385491" y="3185061"/>
            <a:ext cx="3377572" cy="17526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Rectangle 213"/>
          <p:cNvSpPr>
            <a:spLocks noChangeArrowheads="1"/>
          </p:cNvSpPr>
          <p:nvPr/>
        </p:nvSpPr>
        <p:spPr bwMode="auto">
          <a:xfrm>
            <a:off x="5360597" y="5061570"/>
            <a:ext cx="3340100" cy="3179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a typeface="Arial" pitchFamily="-60" charset="0"/>
            </a:endParaRPr>
          </a:p>
        </p:txBody>
      </p:sp>
      <p:sp>
        <p:nvSpPr>
          <p:cNvPr id="12" name="Rectangle 214"/>
          <p:cNvSpPr>
            <a:spLocks noChangeArrowheads="1"/>
          </p:cNvSpPr>
          <p:nvPr/>
        </p:nvSpPr>
        <p:spPr bwMode="auto">
          <a:xfrm>
            <a:off x="5360596" y="5058888"/>
            <a:ext cx="3340100" cy="947620"/>
          </a:xfrm>
          <a:prstGeom prst="rect">
            <a:avLst/>
          </a:prstGeom>
          <a:noFill/>
          <a:ln w="9525">
            <a:solidFill>
              <a:srgbClr val="03663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pitchFamily="-60" charset="0"/>
              <a:cs typeface="Arial" pitchFamily="-60" charset="0"/>
            </a:endParaRPr>
          </a:p>
        </p:txBody>
      </p:sp>
      <p:sp>
        <p:nvSpPr>
          <p:cNvPr id="13" name="Text Placeholder 2"/>
          <p:cNvSpPr>
            <a:spLocks/>
          </p:cNvSpPr>
          <p:nvPr/>
        </p:nvSpPr>
        <p:spPr bwMode="auto">
          <a:xfrm>
            <a:off x="5437559" y="5102081"/>
            <a:ext cx="259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cs-CZ" sz="1400" b="1" dirty="0" smtClean="0">
                <a:solidFill>
                  <a:schemeClr val="bg1"/>
                </a:solidFill>
                <a:ea typeface="Arial" pitchFamily="-60" charset="0"/>
                <a:cs typeface="Arial" pitchFamily="-60" charset="0"/>
              </a:rPr>
              <a:t>ČR</a:t>
            </a:r>
            <a:endParaRPr lang="en-US" sz="1400" b="1" dirty="0">
              <a:solidFill>
                <a:schemeClr val="bg1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16" name="Text Placeholder 2"/>
          <p:cNvSpPr>
            <a:spLocks/>
          </p:cNvSpPr>
          <p:nvPr/>
        </p:nvSpPr>
        <p:spPr bwMode="auto">
          <a:xfrm>
            <a:off x="5425683" y="5431456"/>
            <a:ext cx="318611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175 časopisů (107 aktivních)</a:t>
            </a:r>
            <a:endParaRPr lang="en-US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Char char="•"/>
            </a:pP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  <a:hlinkClick r:id="rId3"/>
              </a:rPr>
              <a:t>seznam časopisů</a:t>
            </a: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 (říjen 2010)</a:t>
            </a:r>
            <a:endParaRPr lang="en-GB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56904" y="6151418"/>
            <a:ext cx="313508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hlinkClick r:id="rId4"/>
              </a:rPr>
              <a:t>Suggest a title to be indexed</a:t>
            </a: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Rectangle 2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770" name="think-cell Slide" r:id="rId13" imgW="0" imgH="0" progId="">
              <p:embed/>
            </p:oleObj>
          </a:graphicData>
        </a:graphic>
      </p:graphicFrame>
      <p:sp>
        <p:nvSpPr>
          <p:cNvPr id="32771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Scopus</a:t>
            </a:r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a </a:t>
            </a:r>
            <a:r>
              <a:rPr lang="cs-CZ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WoS</a:t>
            </a:r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3277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3138" y="2041525"/>
            <a:ext cx="2779712" cy="2779713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pitchFamily="-60" charset="0"/>
              <a:cs typeface="Arial" pitchFamily="-60" charset="0"/>
            </a:endParaRPr>
          </a:p>
        </p:txBody>
      </p:sp>
      <p:sp>
        <p:nvSpPr>
          <p:cNvPr id="3277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44913" y="2041525"/>
            <a:ext cx="2779712" cy="2779713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32774" name="Group 37"/>
          <p:cNvGrpSpPr>
            <a:grpSpLocks/>
          </p:cNvGrpSpPr>
          <p:nvPr/>
        </p:nvGrpSpPr>
        <p:grpSpPr bwMode="auto">
          <a:xfrm>
            <a:off x="2452688" y="2962275"/>
            <a:ext cx="3862387" cy="938213"/>
            <a:chOff x="1573" y="1785"/>
            <a:chExt cx="2433" cy="591"/>
          </a:xfrm>
        </p:grpSpPr>
        <p:sp>
          <p:nvSpPr>
            <p:cNvPr id="32779" name="Text Placeholder 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573" y="1785"/>
              <a:ext cx="1144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9" tIns="72009" rIns="72009" bIns="72009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rgbClr val="036635"/>
                </a:buClr>
                <a:buSzPct val="140000"/>
                <a:buFont typeface="Arial" pitchFamily="-60" charset="0"/>
                <a:buNone/>
              </a:pPr>
              <a:r>
                <a:rPr lang="en-US" sz="1200" b="1" dirty="0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rPr>
                <a:t>Scopus </a:t>
              </a:r>
              <a:r>
                <a:rPr lang="en-US" sz="1200" b="1" dirty="0" smtClean="0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rPr>
                <a:t>(</a:t>
              </a:r>
              <a:r>
                <a:rPr lang="cs-CZ" sz="1200" b="1" dirty="0" smtClean="0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rPr>
                <a:t>Celkem</a:t>
              </a:r>
              <a:r>
                <a:rPr lang="en-US" sz="1200" b="1" dirty="0" smtClean="0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rPr>
                <a:t>: </a:t>
              </a:r>
              <a:r>
                <a:rPr lang="en-US" sz="1200" b="1" dirty="0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rPr>
                <a:t>19,981)</a:t>
              </a:r>
              <a:endParaRPr lang="en-US" sz="1200" dirty="0">
                <a:solidFill>
                  <a:srgbClr val="262626"/>
                </a:solidFill>
                <a:ea typeface="Arial" pitchFamily="-60" charset="0"/>
                <a:cs typeface="Arial" pitchFamily="-60" charset="0"/>
              </a:endParaRPr>
            </a:p>
          </p:txBody>
        </p:sp>
        <p:sp>
          <p:nvSpPr>
            <p:cNvPr id="32780" name="Text Placeholder 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862" y="1785"/>
              <a:ext cx="1144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9" tIns="72009" rIns="72009" bIns="72009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buClr>
                  <a:srgbClr val="036635"/>
                </a:buClr>
                <a:buSzPct val="140000"/>
                <a:buFont typeface="Arial" pitchFamily="-60" charset="0"/>
                <a:buNone/>
              </a:pPr>
              <a:r>
                <a:rPr lang="en-US" sz="1200" b="1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rPr>
                <a:t>Web of Science</a:t>
              </a:r>
              <a:br>
                <a:rPr lang="en-US" sz="1200" b="1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rPr>
              </a:br>
              <a:r>
                <a:rPr lang="en-US" sz="1200" b="1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rPr>
                <a:t>(Total: 11,456)</a:t>
              </a:r>
              <a:endParaRPr lang="en-US" sz="1200">
                <a:solidFill>
                  <a:srgbClr val="262626"/>
                </a:solidFill>
                <a:ea typeface="Arial" pitchFamily="-60" charset="0"/>
                <a:cs typeface="Arial" pitchFamily="-60" charset="0"/>
              </a:endParaRPr>
            </a:p>
          </p:txBody>
        </p:sp>
        <p:grpSp>
          <p:nvGrpSpPr>
            <p:cNvPr id="32781" name="Group 36"/>
            <p:cNvGrpSpPr>
              <a:grpSpLocks/>
            </p:cNvGrpSpPr>
            <p:nvPr/>
          </p:nvGrpSpPr>
          <p:grpSpPr bwMode="auto">
            <a:xfrm>
              <a:off x="1974" y="2196"/>
              <a:ext cx="1673" cy="180"/>
              <a:chOff x="1974" y="2196"/>
              <a:chExt cx="1673" cy="180"/>
            </a:xfrm>
          </p:grpSpPr>
          <p:sp>
            <p:nvSpPr>
              <p:cNvPr id="32782" name="Text Placeholder 2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974" y="2196"/>
                <a:ext cx="342" cy="1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72009" tIns="72009" rIns="72009" bIns="72009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en-US" sz="1200" b="1">
                    <a:solidFill>
                      <a:srgbClr val="262626"/>
                    </a:solidFill>
                    <a:ea typeface="Arial" pitchFamily="-60" charset="0"/>
                    <a:cs typeface="Arial" pitchFamily="-60" charset="0"/>
                  </a:rPr>
                  <a:t>9,458</a:t>
                </a:r>
                <a:endParaRPr lang="en-US" sz="1200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endParaRPr>
              </a:p>
            </p:txBody>
          </p:sp>
          <p:sp>
            <p:nvSpPr>
              <p:cNvPr id="32783" name="Text Placeholder 2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322" y="2196"/>
                <a:ext cx="325" cy="1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72009" tIns="72009" rIns="72009" bIns="72009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5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en-US" sz="1200" b="1">
                    <a:solidFill>
                      <a:srgbClr val="262626"/>
                    </a:solidFill>
                    <a:ea typeface="Arial" pitchFamily="-60" charset="0"/>
                    <a:cs typeface="Arial" pitchFamily="-60" charset="0"/>
                  </a:rPr>
                  <a:t>&lt;896</a:t>
                </a:r>
                <a:endParaRPr lang="en-US" sz="1200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endParaRPr>
              </a:p>
            </p:txBody>
          </p:sp>
          <p:sp>
            <p:nvSpPr>
              <p:cNvPr id="32784" name="Text Placeholder 2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78" y="2196"/>
                <a:ext cx="424" cy="1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72009" tIns="72009" rIns="72009" bIns="72009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en-US" sz="1200" b="1">
                    <a:solidFill>
                      <a:srgbClr val="262626"/>
                    </a:solidFill>
                    <a:ea typeface="Arial" pitchFamily="-60" charset="0"/>
                    <a:cs typeface="Arial" pitchFamily="-60" charset="0"/>
                  </a:rPr>
                  <a:t>10,523</a:t>
                </a:r>
                <a:endParaRPr lang="en-US" sz="1200">
                  <a:solidFill>
                    <a:srgbClr val="262626"/>
                  </a:solidFill>
                  <a:ea typeface="Arial" pitchFamily="-60" charset="0"/>
                  <a:cs typeface="Arial" pitchFamily="-60" charset="0"/>
                </a:endParaRPr>
              </a:p>
            </p:txBody>
          </p:sp>
        </p:grpSp>
      </p:grpSp>
      <p:grpSp>
        <p:nvGrpSpPr>
          <p:cNvPr id="32775" name="Group 39"/>
          <p:cNvGrpSpPr>
            <a:grpSpLocks/>
          </p:cNvGrpSpPr>
          <p:nvPr/>
        </p:nvGrpSpPr>
        <p:grpSpPr bwMode="auto">
          <a:xfrm>
            <a:off x="3567113" y="5418138"/>
            <a:ext cx="2009775" cy="403225"/>
            <a:chOff x="2247" y="3413"/>
            <a:chExt cx="1266" cy="254"/>
          </a:xfrm>
        </p:grpSpPr>
        <p:sp>
          <p:nvSpPr>
            <p:cNvPr id="32777" name="AutoShape 33"/>
            <p:cNvSpPr>
              <a:spLocks noChangeArrowheads="1"/>
            </p:cNvSpPr>
            <p:nvPr/>
          </p:nvSpPr>
          <p:spPr bwMode="auto">
            <a:xfrm>
              <a:off x="2247" y="3413"/>
              <a:ext cx="1266" cy="254"/>
            </a:xfrm>
            <a:prstGeom prst="roundRect">
              <a:avLst>
                <a:gd name="adj" fmla="val 14514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60" charset="0"/>
                <a:cs typeface="Arial" pitchFamily="-60" charset="0"/>
              </a:endParaRPr>
            </a:p>
          </p:txBody>
        </p:sp>
        <p:sp>
          <p:nvSpPr>
            <p:cNvPr id="32778" name="Text Placeholder 2"/>
            <p:cNvSpPr>
              <a:spLocks/>
            </p:cNvSpPr>
            <p:nvPr/>
          </p:nvSpPr>
          <p:spPr bwMode="auto">
            <a:xfrm>
              <a:off x="2362" y="3473"/>
              <a:ext cx="1036" cy="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>
                  <a:srgbClr val="036635"/>
                </a:buClr>
                <a:buSzPct val="140000"/>
                <a:buFont typeface="Arial" pitchFamily="-60" charset="0"/>
                <a:buNone/>
              </a:pPr>
              <a:r>
                <a:rPr lang="en-US" sz="1400" b="1">
                  <a:solidFill>
                    <a:srgbClr val="376092"/>
                  </a:solidFill>
                  <a:ea typeface="Arial" pitchFamily="-60" charset="0"/>
                  <a:cs typeface="Arial" pitchFamily="-60" charset="0"/>
                </a:rPr>
                <a:t>www.jisc-adat.com </a:t>
              </a:r>
            </a:p>
          </p:txBody>
        </p:sp>
      </p:grpSp>
      <p:sp>
        <p:nvSpPr>
          <p:cNvPr id="3277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8775" y="4837113"/>
            <a:ext cx="1189038" cy="560387"/>
          </a:xfrm>
          <a:prstGeom prst="wedgeRoundRectCallout">
            <a:avLst>
              <a:gd name="adj1" fmla="val 39718"/>
              <a:gd name="adj2" fmla="val -96458"/>
              <a:gd name="adj3" fmla="val 16667"/>
            </a:avLst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73152" tIns="73152" rIns="73152" bIns="73152" anchor="ctr">
            <a:prstTxWarp prst="textNoShape">
              <a:avLst/>
            </a:prstTxWarp>
          </a:bodyPr>
          <a:lstStyle/>
          <a:p>
            <a:pPr eaLnBrk="0" hangingPunct="0">
              <a:buClr>
                <a:schemeClr val="tx1"/>
              </a:buClr>
            </a:pPr>
            <a:r>
              <a:rPr lang="en-GB" sz="1200" b="1" dirty="0" smtClean="0">
                <a:ea typeface="Arial" pitchFamily="-60" charset="0"/>
                <a:cs typeface="Arial" pitchFamily="-60" charset="0"/>
              </a:rPr>
              <a:t>“</a:t>
            </a:r>
            <a:r>
              <a:rPr lang="cs-CZ" sz="1200" b="1" dirty="0" smtClean="0">
                <a:ea typeface="Arial" pitchFamily="-60" charset="0"/>
                <a:cs typeface="Arial" pitchFamily="-60" charset="0"/>
              </a:rPr>
              <a:t>přesah </a:t>
            </a:r>
            <a:r>
              <a:rPr lang="en-GB" sz="1200" b="1" dirty="0" smtClean="0">
                <a:ea typeface="Arial" pitchFamily="-60" charset="0"/>
                <a:cs typeface="Arial" pitchFamily="-60" charset="0"/>
              </a:rPr>
              <a:t>Scopus ”</a:t>
            </a:r>
            <a:endParaRPr lang="en-GB" sz="1200" b="1" dirty="0">
              <a:ea typeface="Arial" pitchFamily="-60" charset="0"/>
              <a:cs typeface="Arial" pitchFamily="-6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3794" name="think-cell Slide" r:id="rId7" imgW="0" imgH="0" progId="">
              <p:embed/>
            </p:oleObj>
          </a:graphicData>
        </a:graphic>
      </p:graphicFrame>
      <p:grpSp>
        <p:nvGrpSpPr>
          <p:cNvPr id="2" name="Group 344"/>
          <p:cNvGrpSpPr>
            <a:grpSpLocks/>
          </p:cNvGrpSpPr>
          <p:nvPr/>
        </p:nvGrpSpPr>
        <p:grpSpPr bwMode="auto">
          <a:xfrm>
            <a:off x="555521" y="1456391"/>
            <a:ext cx="7396162" cy="4254126"/>
            <a:chOff x="717" y="940"/>
            <a:chExt cx="4326" cy="2371"/>
          </a:xfrm>
          <a:solidFill>
            <a:srgbClr val="EAE8DA"/>
          </a:solidFill>
        </p:grpSpPr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1306" y="1496"/>
              <a:ext cx="224" cy="162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6" y="97"/>
                </a:cxn>
                <a:cxn ang="0">
                  <a:pos x="9" y="114"/>
                </a:cxn>
                <a:cxn ang="0">
                  <a:pos x="25" y="121"/>
                </a:cxn>
                <a:cxn ang="0">
                  <a:pos x="65" y="121"/>
                </a:cxn>
                <a:cxn ang="0">
                  <a:pos x="81" y="139"/>
                </a:cxn>
                <a:cxn ang="0">
                  <a:pos x="65" y="146"/>
                </a:cxn>
                <a:cxn ang="0">
                  <a:pos x="25" y="146"/>
                </a:cxn>
                <a:cxn ang="0">
                  <a:pos x="34" y="170"/>
                </a:cxn>
                <a:cxn ang="0">
                  <a:pos x="49" y="177"/>
                </a:cxn>
                <a:cxn ang="0">
                  <a:pos x="65" y="177"/>
                </a:cxn>
                <a:cxn ang="0">
                  <a:pos x="74" y="202"/>
                </a:cxn>
                <a:cxn ang="0">
                  <a:pos x="114" y="195"/>
                </a:cxn>
                <a:cxn ang="0">
                  <a:pos x="155" y="177"/>
                </a:cxn>
                <a:cxn ang="0">
                  <a:pos x="162" y="170"/>
                </a:cxn>
                <a:cxn ang="0">
                  <a:pos x="196" y="195"/>
                </a:cxn>
                <a:cxn ang="0">
                  <a:pos x="211" y="186"/>
                </a:cxn>
                <a:cxn ang="0">
                  <a:pos x="220" y="177"/>
                </a:cxn>
                <a:cxn ang="0">
                  <a:pos x="220" y="162"/>
                </a:cxn>
                <a:cxn ang="0">
                  <a:pos x="227" y="162"/>
                </a:cxn>
                <a:cxn ang="0">
                  <a:pos x="236" y="146"/>
                </a:cxn>
                <a:cxn ang="0">
                  <a:pos x="196" y="121"/>
                </a:cxn>
                <a:cxn ang="0">
                  <a:pos x="180" y="114"/>
                </a:cxn>
                <a:cxn ang="0">
                  <a:pos x="180" y="89"/>
                </a:cxn>
                <a:cxn ang="0">
                  <a:pos x="171" y="49"/>
                </a:cxn>
                <a:cxn ang="0">
                  <a:pos x="186" y="8"/>
                </a:cxn>
                <a:cxn ang="0">
                  <a:pos x="180" y="0"/>
                </a:cxn>
                <a:cxn ang="0">
                  <a:pos x="155" y="0"/>
                </a:cxn>
                <a:cxn ang="0">
                  <a:pos x="139" y="40"/>
                </a:cxn>
                <a:cxn ang="0">
                  <a:pos x="121" y="33"/>
                </a:cxn>
                <a:cxn ang="0">
                  <a:pos x="106" y="33"/>
                </a:cxn>
                <a:cxn ang="0">
                  <a:pos x="89" y="25"/>
                </a:cxn>
                <a:cxn ang="0">
                  <a:pos x="74" y="40"/>
                </a:cxn>
                <a:cxn ang="0">
                  <a:pos x="65" y="15"/>
                </a:cxn>
                <a:cxn ang="0">
                  <a:pos x="49" y="15"/>
                </a:cxn>
                <a:cxn ang="0">
                  <a:pos x="9" y="49"/>
                </a:cxn>
                <a:cxn ang="0">
                  <a:pos x="9" y="56"/>
                </a:cxn>
                <a:cxn ang="0">
                  <a:pos x="0" y="74"/>
                </a:cxn>
                <a:cxn ang="0">
                  <a:pos x="0" y="89"/>
                </a:cxn>
              </a:cxnLst>
              <a:rect l="0" t="0" r="r" b="b"/>
              <a:pathLst>
                <a:path w="237" h="203">
                  <a:moveTo>
                    <a:pt x="0" y="89"/>
                  </a:moveTo>
                  <a:lnTo>
                    <a:pt x="16" y="97"/>
                  </a:lnTo>
                  <a:lnTo>
                    <a:pt x="9" y="114"/>
                  </a:lnTo>
                  <a:lnTo>
                    <a:pt x="25" y="121"/>
                  </a:lnTo>
                  <a:lnTo>
                    <a:pt x="65" y="121"/>
                  </a:lnTo>
                  <a:lnTo>
                    <a:pt x="81" y="139"/>
                  </a:lnTo>
                  <a:lnTo>
                    <a:pt x="65" y="146"/>
                  </a:lnTo>
                  <a:lnTo>
                    <a:pt x="25" y="146"/>
                  </a:lnTo>
                  <a:lnTo>
                    <a:pt x="34" y="170"/>
                  </a:lnTo>
                  <a:lnTo>
                    <a:pt x="49" y="177"/>
                  </a:lnTo>
                  <a:lnTo>
                    <a:pt x="65" y="177"/>
                  </a:lnTo>
                  <a:lnTo>
                    <a:pt x="74" y="202"/>
                  </a:lnTo>
                  <a:lnTo>
                    <a:pt x="114" y="195"/>
                  </a:lnTo>
                  <a:lnTo>
                    <a:pt x="155" y="177"/>
                  </a:lnTo>
                  <a:lnTo>
                    <a:pt x="162" y="170"/>
                  </a:lnTo>
                  <a:lnTo>
                    <a:pt x="196" y="195"/>
                  </a:lnTo>
                  <a:lnTo>
                    <a:pt x="211" y="186"/>
                  </a:lnTo>
                  <a:lnTo>
                    <a:pt x="220" y="177"/>
                  </a:lnTo>
                  <a:lnTo>
                    <a:pt x="220" y="162"/>
                  </a:lnTo>
                  <a:lnTo>
                    <a:pt x="227" y="162"/>
                  </a:lnTo>
                  <a:lnTo>
                    <a:pt x="236" y="146"/>
                  </a:lnTo>
                  <a:lnTo>
                    <a:pt x="196" y="121"/>
                  </a:lnTo>
                  <a:lnTo>
                    <a:pt x="180" y="114"/>
                  </a:lnTo>
                  <a:lnTo>
                    <a:pt x="180" y="89"/>
                  </a:lnTo>
                  <a:lnTo>
                    <a:pt x="171" y="49"/>
                  </a:lnTo>
                  <a:lnTo>
                    <a:pt x="186" y="8"/>
                  </a:lnTo>
                  <a:lnTo>
                    <a:pt x="180" y="0"/>
                  </a:lnTo>
                  <a:lnTo>
                    <a:pt x="155" y="0"/>
                  </a:lnTo>
                  <a:lnTo>
                    <a:pt x="139" y="40"/>
                  </a:lnTo>
                  <a:lnTo>
                    <a:pt x="121" y="33"/>
                  </a:lnTo>
                  <a:lnTo>
                    <a:pt x="106" y="33"/>
                  </a:lnTo>
                  <a:lnTo>
                    <a:pt x="89" y="25"/>
                  </a:lnTo>
                  <a:lnTo>
                    <a:pt x="74" y="40"/>
                  </a:lnTo>
                  <a:lnTo>
                    <a:pt x="65" y="15"/>
                  </a:lnTo>
                  <a:lnTo>
                    <a:pt x="49" y="15"/>
                  </a:lnTo>
                  <a:lnTo>
                    <a:pt x="9" y="49"/>
                  </a:lnTo>
                  <a:lnTo>
                    <a:pt x="9" y="56"/>
                  </a:lnTo>
                  <a:lnTo>
                    <a:pt x="0" y="74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auto">
            <a:xfrm>
              <a:off x="1658" y="1488"/>
              <a:ext cx="347" cy="331"/>
            </a:xfrm>
            <a:custGeom>
              <a:avLst/>
              <a:gdLst/>
              <a:ahLst/>
              <a:cxnLst>
                <a:cxn ang="0">
                  <a:pos x="34" y="148"/>
                </a:cxn>
                <a:cxn ang="0">
                  <a:pos x="99" y="163"/>
                </a:cxn>
                <a:cxn ang="0">
                  <a:pos x="131" y="171"/>
                </a:cxn>
                <a:cxn ang="0">
                  <a:pos x="146" y="148"/>
                </a:cxn>
                <a:cxn ang="0">
                  <a:pos x="179" y="186"/>
                </a:cxn>
                <a:cxn ang="0">
                  <a:pos x="187" y="195"/>
                </a:cxn>
                <a:cxn ang="0">
                  <a:pos x="211" y="226"/>
                </a:cxn>
                <a:cxn ang="0">
                  <a:pos x="196" y="292"/>
                </a:cxn>
                <a:cxn ang="0">
                  <a:pos x="196" y="317"/>
                </a:cxn>
                <a:cxn ang="0">
                  <a:pos x="155" y="325"/>
                </a:cxn>
                <a:cxn ang="0">
                  <a:pos x="146" y="350"/>
                </a:cxn>
                <a:cxn ang="0">
                  <a:pos x="179" y="341"/>
                </a:cxn>
                <a:cxn ang="0">
                  <a:pos x="227" y="365"/>
                </a:cxn>
                <a:cxn ang="0">
                  <a:pos x="261" y="397"/>
                </a:cxn>
                <a:cxn ang="0">
                  <a:pos x="301" y="413"/>
                </a:cxn>
                <a:cxn ang="0">
                  <a:pos x="268" y="373"/>
                </a:cxn>
                <a:cxn ang="0">
                  <a:pos x="310" y="390"/>
                </a:cxn>
                <a:cxn ang="0">
                  <a:pos x="326" y="365"/>
                </a:cxn>
                <a:cxn ang="0">
                  <a:pos x="317" y="341"/>
                </a:cxn>
                <a:cxn ang="0">
                  <a:pos x="285" y="300"/>
                </a:cxn>
                <a:cxn ang="0">
                  <a:pos x="310" y="300"/>
                </a:cxn>
                <a:cxn ang="0">
                  <a:pos x="333" y="325"/>
                </a:cxn>
                <a:cxn ang="0">
                  <a:pos x="350" y="308"/>
                </a:cxn>
                <a:cxn ang="0">
                  <a:pos x="317" y="226"/>
                </a:cxn>
                <a:cxn ang="0">
                  <a:pos x="276" y="211"/>
                </a:cxn>
                <a:cxn ang="0">
                  <a:pos x="293" y="186"/>
                </a:cxn>
                <a:cxn ang="0">
                  <a:pos x="285" y="163"/>
                </a:cxn>
                <a:cxn ang="0">
                  <a:pos x="251" y="130"/>
                </a:cxn>
                <a:cxn ang="0">
                  <a:pos x="220" y="98"/>
                </a:cxn>
                <a:cxn ang="0">
                  <a:pos x="196" y="58"/>
                </a:cxn>
                <a:cxn ang="0">
                  <a:pos x="155" y="49"/>
                </a:cxn>
                <a:cxn ang="0">
                  <a:pos x="122" y="58"/>
                </a:cxn>
                <a:cxn ang="0">
                  <a:pos x="114" y="49"/>
                </a:cxn>
                <a:cxn ang="0">
                  <a:pos x="106" y="9"/>
                </a:cxn>
                <a:cxn ang="0">
                  <a:pos x="90" y="0"/>
                </a:cxn>
                <a:cxn ang="0">
                  <a:pos x="49" y="74"/>
                </a:cxn>
                <a:cxn ang="0">
                  <a:pos x="40" y="83"/>
                </a:cxn>
                <a:cxn ang="0">
                  <a:pos x="59" y="17"/>
                </a:cxn>
                <a:cxn ang="0">
                  <a:pos x="34" y="0"/>
                </a:cxn>
                <a:cxn ang="0">
                  <a:pos x="0" y="65"/>
                </a:cxn>
              </a:cxnLst>
              <a:rect l="0" t="0" r="r" b="b"/>
              <a:pathLst>
                <a:path w="367" h="414">
                  <a:moveTo>
                    <a:pt x="0" y="89"/>
                  </a:moveTo>
                  <a:lnTo>
                    <a:pt x="34" y="148"/>
                  </a:lnTo>
                  <a:lnTo>
                    <a:pt x="49" y="155"/>
                  </a:lnTo>
                  <a:lnTo>
                    <a:pt x="99" y="163"/>
                  </a:lnTo>
                  <a:lnTo>
                    <a:pt x="106" y="163"/>
                  </a:lnTo>
                  <a:lnTo>
                    <a:pt x="131" y="171"/>
                  </a:lnTo>
                  <a:lnTo>
                    <a:pt x="139" y="171"/>
                  </a:lnTo>
                  <a:lnTo>
                    <a:pt x="146" y="148"/>
                  </a:lnTo>
                  <a:lnTo>
                    <a:pt x="155" y="163"/>
                  </a:lnTo>
                  <a:lnTo>
                    <a:pt x="179" y="186"/>
                  </a:lnTo>
                  <a:lnTo>
                    <a:pt x="171" y="204"/>
                  </a:lnTo>
                  <a:lnTo>
                    <a:pt x="187" y="195"/>
                  </a:lnTo>
                  <a:lnTo>
                    <a:pt x="196" y="211"/>
                  </a:lnTo>
                  <a:lnTo>
                    <a:pt x="211" y="226"/>
                  </a:lnTo>
                  <a:lnTo>
                    <a:pt x="220" y="251"/>
                  </a:lnTo>
                  <a:lnTo>
                    <a:pt x="196" y="292"/>
                  </a:lnTo>
                  <a:lnTo>
                    <a:pt x="202" y="308"/>
                  </a:lnTo>
                  <a:lnTo>
                    <a:pt x="196" y="317"/>
                  </a:lnTo>
                  <a:lnTo>
                    <a:pt x="155" y="308"/>
                  </a:lnTo>
                  <a:lnTo>
                    <a:pt x="155" y="325"/>
                  </a:lnTo>
                  <a:lnTo>
                    <a:pt x="146" y="325"/>
                  </a:lnTo>
                  <a:lnTo>
                    <a:pt x="146" y="350"/>
                  </a:lnTo>
                  <a:lnTo>
                    <a:pt x="171" y="350"/>
                  </a:lnTo>
                  <a:lnTo>
                    <a:pt x="179" y="341"/>
                  </a:lnTo>
                  <a:lnTo>
                    <a:pt x="196" y="341"/>
                  </a:lnTo>
                  <a:lnTo>
                    <a:pt x="227" y="365"/>
                  </a:lnTo>
                  <a:lnTo>
                    <a:pt x="227" y="373"/>
                  </a:lnTo>
                  <a:lnTo>
                    <a:pt x="261" y="397"/>
                  </a:lnTo>
                  <a:lnTo>
                    <a:pt x="276" y="407"/>
                  </a:lnTo>
                  <a:lnTo>
                    <a:pt x="301" y="413"/>
                  </a:lnTo>
                  <a:lnTo>
                    <a:pt x="301" y="407"/>
                  </a:lnTo>
                  <a:lnTo>
                    <a:pt x="268" y="373"/>
                  </a:lnTo>
                  <a:lnTo>
                    <a:pt x="268" y="357"/>
                  </a:lnTo>
                  <a:lnTo>
                    <a:pt x="310" y="390"/>
                  </a:lnTo>
                  <a:lnTo>
                    <a:pt x="326" y="390"/>
                  </a:lnTo>
                  <a:lnTo>
                    <a:pt x="326" y="365"/>
                  </a:lnTo>
                  <a:lnTo>
                    <a:pt x="317" y="357"/>
                  </a:lnTo>
                  <a:lnTo>
                    <a:pt x="317" y="341"/>
                  </a:lnTo>
                  <a:lnTo>
                    <a:pt x="293" y="317"/>
                  </a:lnTo>
                  <a:lnTo>
                    <a:pt x="285" y="300"/>
                  </a:lnTo>
                  <a:lnTo>
                    <a:pt x="293" y="285"/>
                  </a:lnTo>
                  <a:lnTo>
                    <a:pt x="310" y="300"/>
                  </a:lnTo>
                  <a:lnTo>
                    <a:pt x="317" y="317"/>
                  </a:lnTo>
                  <a:lnTo>
                    <a:pt x="333" y="325"/>
                  </a:lnTo>
                  <a:lnTo>
                    <a:pt x="333" y="308"/>
                  </a:lnTo>
                  <a:lnTo>
                    <a:pt x="350" y="308"/>
                  </a:lnTo>
                  <a:lnTo>
                    <a:pt x="366" y="276"/>
                  </a:lnTo>
                  <a:lnTo>
                    <a:pt x="317" y="226"/>
                  </a:lnTo>
                  <a:lnTo>
                    <a:pt x="293" y="226"/>
                  </a:lnTo>
                  <a:lnTo>
                    <a:pt x="276" y="211"/>
                  </a:lnTo>
                  <a:lnTo>
                    <a:pt x="276" y="195"/>
                  </a:lnTo>
                  <a:lnTo>
                    <a:pt x="293" y="186"/>
                  </a:lnTo>
                  <a:lnTo>
                    <a:pt x="276" y="171"/>
                  </a:lnTo>
                  <a:lnTo>
                    <a:pt x="285" y="163"/>
                  </a:lnTo>
                  <a:lnTo>
                    <a:pt x="276" y="139"/>
                  </a:lnTo>
                  <a:lnTo>
                    <a:pt x="251" y="130"/>
                  </a:lnTo>
                  <a:lnTo>
                    <a:pt x="236" y="106"/>
                  </a:lnTo>
                  <a:lnTo>
                    <a:pt x="220" y="98"/>
                  </a:lnTo>
                  <a:lnTo>
                    <a:pt x="202" y="89"/>
                  </a:lnTo>
                  <a:lnTo>
                    <a:pt x="196" y="58"/>
                  </a:lnTo>
                  <a:lnTo>
                    <a:pt x="179" y="58"/>
                  </a:lnTo>
                  <a:lnTo>
                    <a:pt x="155" y="49"/>
                  </a:lnTo>
                  <a:lnTo>
                    <a:pt x="139" y="58"/>
                  </a:lnTo>
                  <a:lnTo>
                    <a:pt x="122" y="58"/>
                  </a:lnTo>
                  <a:lnTo>
                    <a:pt x="106" y="74"/>
                  </a:lnTo>
                  <a:lnTo>
                    <a:pt x="114" y="49"/>
                  </a:lnTo>
                  <a:lnTo>
                    <a:pt x="106" y="34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59" y="42"/>
                  </a:lnTo>
                  <a:lnTo>
                    <a:pt x="49" y="74"/>
                  </a:lnTo>
                  <a:lnTo>
                    <a:pt x="59" y="98"/>
                  </a:lnTo>
                  <a:lnTo>
                    <a:pt x="40" y="83"/>
                  </a:lnTo>
                  <a:lnTo>
                    <a:pt x="40" y="42"/>
                  </a:lnTo>
                  <a:lnTo>
                    <a:pt x="59" y="17"/>
                  </a:lnTo>
                  <a:lnTo>
                    <a:pt x="74" y="0"/>
                  </a:lnTo>
                  <a:lnTo>
                    <a:pt x="34" y="0"/>
                  </a:lnTo>
                  <a:lnTo>
                    <a:pt x="9" y="34"/>
                  </a:lnTo>
                  <a:lnTo>
                    <a:pt x="0" y="6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auto">
            <a:xfrm>
              <a:off x="1239" y="2045"/>
              <a:ext cx="696" cy="316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420" y="32"/>
                </a:cxn>
                <a:cxn ang="0">
                  <a:pos x="429" y="48"/>
                </a:cxn>
                <a:cxn ang="0">
                  <a:pos x="461" y="56"/>
                </a:cxn>
                <a:cxn ang="0">
                  <a:pos x="504" y="56"/>
                </a:cxn>
                <a:cxn ang="0">
                  <a:pos x="519" y="72"/>
                </a:cxn>
                <a:cxn ang="0">
                  <a:pos x="479" y="88"/>
                </a:cxn>
                <a:cxn ang="0">
                  <a:pos x="470" y="145"/>
                </a:cxn>
                <a:cxn ang="0">
                  <a:pos x="485" y="103"/>
                </a:cxn>
                <a:cxn ang="0">
                  <a:pos x="504" y="72"/>
                </a:cxn>
                <a:cxn ang="0">
                  <a:pos x="519" y="113"/>
                </a:cxn>
                <a:cxn ang="0">
                  <a:pos x="544" y="122"/>
                </a:cxn>
                <a:cxn ang="0">
                  <a:pos x="551" y="145"/>
                </a:cxn>
                <a:cxn ang="0">
                  <a:pos x="616" y="113"/>
                </a:cxn>
                <a:cxn ang="0">
                  <a:pos x="672" y="88"/>
                </a:cxn>
                <a:cxn ang="0">
                  <a:pos x="713" y="48"/>
                </a:cxn>
                <a:cxn ang="0">
                  <a:pos x="730" y="72"/>
                </a:cxn>
                <a:cxn ang="0">
                  <a:pos x="730" y="97"/>
                </a:cxn>
                <a:cxn ang="0">
                  <a:pos x="690" y="145"/>
                </a:cxn>
                <a:cxn ang="0">
                  <a:pos x="672" y="145"/>
                </a:cxn>
                <a:cxn ang="0">
                  <a:pos x="641" y="194"/>
                </a:cxn>
                <a:cxn ang="0">
                  <a:pos x="624" y="218"/>
                </a:cxn>
                <a:cxn ang="0">
                  <a:pos x="616" y="178"/>
                </a:cxn>
                <a:cxn ang="0">
                  <a:pos x="624" y="242"/>
                </a:cxn>
                <a:cxn ang="0">
                  <a:pos x="559" y="299"/>
                </a:cxn>
                <a:cxn ang="0">
                  <a:pos x="567" y="396"/>
                </a:cxn>
                <a:cxn ang="0">
                  <a:pos x="535" y="371"/>
                </a:cxn>
                <a:cxn ang="0">
                  <a:pos x="504" y="331"/>
                </a:cxn>
                <a:cxn ang="0">
                  <a:pos x="445" y="331"/>
                </a:cxn>
                <a:cxn ang="0">
                  <a:pos x="420" y="331"/>
                </a:cxn>
                <a:cxn ang="0">
                  <a:pos x="348" y="364"/>
                </a:cxn>
                <a:cxn ang="0">
                  <a:pos x="292" y="331"/>
                </a:cxn>
                <a:cxn ang="0">
                  <a:pos x="268" y="339"/>
                </a:cxn>
                <a:cxn ang="0">
                  <a:pos x="234" y="299"/>
                </a:cxn>
                <a:cxn ang="0">
                  <a:pos x="97" y="290"/>
                </a:cxn>
                <a:cxn ang="0">
                  <a:pos x="81" y="267"/>
                </a:cxn>
                <a:cxn ang="0">
                  <a:pos x="32" y="234"/>
                </a:cxn>
                <a:cxn ang="0">
                  <a:pos x="24" y="210"/>
                </a:cxn>
                <a:cxn ang="0">
                  <a:pos x="24" y="202"/>
                </a:cxn>
                <a:cxn ang="0">
                  <a:pos x="0" y="169"/>
                </a:cxn>
                <a:cxn ang="0">
                  <a:pos x="7" y="63"/>
                </a:cxn>
                <a:cxn ang="0">
                  <a:pos x="16" y="40"/>
                </a:cxn>
              </a:cxnLst>
              <a:rect l="0" t="0" r="r" b="b"/>
              <a:pathLst>
                <a:path w="738" h="396">
                  <a:moveTo>
                    <a:pt x="24" y="8"/>
                  </a:moveTo>
                  <a:lnTo>
                    <a:pt x="373" y="8"/>
                  </a:lnTo>
                  <a:lnTo>
                    <a:pt x="380" y="0"/>
                  </a:lnTo>
                  <a:lnTo>
                    <a:pt x="389" y="16"/>
                  </a:lnTo>
                  <a:lnTo>
                    <a:pt x="405" y="16"/>
                  </a:lnTo>
                  <a:lnTo>
                    <a:pt x="420" y="32"/>
                  </a:lnTo>
                  <a:lnTo>
                    <a:pt x="445" y="32"/>
                  </a:lnTo>
                  <a:lnTo>
                    <a:pt x="414" y="56"/>
                  </a:lnTo>
                  <a:lnTo>
                    <a:pt x="429" y="48"/>
                  </a:lnTo>
                  <a:lnTo>
                    <a:pt x="438" y="56"/>
                  </a:lnTo>
                  <a:lnTo>
                    <a:pt x="461" y="48"/>
                  </a:lnTo>
                  <a:lnTo>
                    <a:pt x="461" y="56"/>
                  </a:lnTo>
                  <a:lnTo>
                    <a:pt x="470" y="48"/>
                  </a:lnTo>
                  <a:lnTo>
                    <a:pt x="479" y="56"/>
                  </a:lnTo>
                  <a:lnTo>
                    <a:pt x="504" y="56"/>
                  </a:lnTo>
                  <a:lnTo>
                    <a:pt x="510" y="56"/>
                  </a:lnTo>
                  <a:lnTo>
                    <a:pt x="519" y="63"/>
                  </a:lnTo>
                  <a:lnTo>
                    <a:pt x="519" y="72"/>
                  </a:lnTo>
                  <a:lnTo>
                    <a:pt x="479" y="72"/>
                  </a:lnTo>
                  <a:lnTo>
                    <a:pt x="470" y="97"/>
                  </a:lnTo>
                  <a:lnTo>
                    <a:pt x="479" y="88"/>
                  </a:lnTo>
                  <a:lnTo>
                    <a:pt x="470" y="122"/>
                  </a:lnTo>
                  <a:lnTo>
                    <a:pt x="470" y="137"/>
                  </a:lnTo>
                  <a:lnTo>
                    <a:pt x="470" y="145"/>
                  </a:lnTo>
                  <a:lnTo>
                    <a:pt x="479" y="145"/>
                  </a:lnTo>
                  <a:lnTo>
                    <a:pt x="485" y="137"/>
                  </a:lnTo>
                  <a:lnTo>
                    <a:pt x="485" y="103"/>
                  </a:lnTo>
                  <a:lnTo>
                    <a:pt x="494" y="88"/>
                  </a:lnTo>
                  <a:lnTo>
                    <a:pt x="504" y="81"/>
                  </a:lnTo>
                  <a:lnTo>
                    <a:pt x="504" y="72"/>
                  </a:lnTo>
                  <a:lnTo>
                    <a:pt x="526" y="81"/>
                  </a:lnTo>
                  <a:lnTo>
                    <a:pt x="526" y="97"/>
                  </a:lnTo>
                  <a:lnTo>
                    <a:pt x="519" y="113"/>
                  </a:lnTo>
                  <a:lnTo>
                    <a:pt x="535" y="103"/>
                  </a:lnTo>
                  <a:lnTo>
                    <a:pt x="535" y="122"/>
                  </a:lnTo>
                  <a:lnTo>
                    <a:pt x="544" y="122"/>
                  </a:lnTo>
                  <a:lnTo>
                    <a:pt x="526" y="145"/>
                  </a:lnTo>
                  <a:lnTo>
                    <a:pt x="535" y="145"/>
                  </a:lnTo>
                  <a:lnTo>
                    <a:pt x="551" y="145"/>
                  </a:lnTo>
                  <a:lnTo>
                    <a:pt x="584" y="122"/>
                  </a:lnTo>
                  <a:lnTo>
                    <a:pt x="584" y="113"/>
                  </a:lnTo>
                  <a:lnTo>
                    <a:pt x="616" y="113"/>
                  </a:lnTo>
                  <a:lnTo>
                    <a:pt x="616" y="97"/>
                  </a:lnTo>
                  <a:lnTo>
                    <a:pt x="632" y="88"/>
                  </a:lnTo>
                  <a:lnTo>
                    <a:pt x="672" y="88"/>
                  </a:lnTo>
                  <a:lnTo>
                    <a:pt x="690" y="81"/>
                  </a:lnTo>
                  <a:lnTo>
                    <a:pt x="706" y="40"/>
                  </a:lnTo>
                  <a:lnTo>
                    <a:pt x="713" y="48"/>
                  </a:lnTo>
                  <a:lnTo>
                    <a:pt x="721" y="40"/>
                  </a:lnTo>
                  <a:lnTo>
                    <a:pt x="721" y="48"/>
                  </a:lnTo>
                  <a:lnTo>
                    <a:pt x="730" y="72"/>
                  </a:lnTo>
                  <a:lnTo>
                    <a:pt x="738" y="81"/>
                  </a:lnTo>
                  <a:lnTo>
                    <a:pt x="738" y="88"/>
                  </a:lnTo>
                  <a:lnTo>
                    <a:pt x="730" y="97"/>
                  </a:lnTo>
                  <a:lnTo>
                    <a:pt x="713" y="97"/>
                  </a:lnTo>
                  <a:lnTo>
                    <a:pt x="681" y="128"/>
                  </a:lnTo>
                  <a:lnTo>
                    <a:pt x="690" y="145"/>
                  </a:lnTo>
                  <a:lnTo>
                    <a:pt x="696" y="137"/>
                  </a:lnTo>
                  <a:lnTo>
                    <a:pt x="696" y="153"/>
                  </a:lnTo>
                  <a:lnTo>
                    <a:pt x="672" y="145"/>
                  </a:lnTo>
                  <a:lnTo>
                    <a:pt x="656" y="153"/>
                  </a:lnTo>
                  <a:lnTo>
                    <a:pt x="647" y="162"/>
                  </a:lnTo>
                  <a:lnTo>
                    <a:pt x="641" y="194"/>
                  </a:lnTo>
                  <a:lnTo>
                    <a:pt x="632" y="185"/>
                  </a:lnTo>
                  <a:lnTo>
                    <a:pt x="632" y="194"/>
                  </a:lnTo>
                  <a:lnTo>
                    <a:pt x="624" y="218"/>
                  </a:lnTo>
                  <a:lnTo>
                    <a:pt x="624" y="202"/>
                  </a:lnTo>
                  <a:lnTo>
                    <a:pt x="616" y="194"/>
                  </a:lnTo>
                  <a:lnTo>
                    <a:pt x="616" y="178"/>
                  </a:lnTo>
                  <a:lnTo>
                    <a:pt x="607" y="194"/>
                  </a:lnTo>
                  <a:lnTo>
                    <a:pt x="616" y="218"/>
                  </a:lnTo>
                  <a:lnTo>
                    <a:pt x="624" y="242"/>
                  </a:lnTo>
                  <a:lnTo>
                    <a:pt x="616" y="259"/>
                  </a:lnTo>
                  <a:lnTo>
                    <a:pt x="584" y="274"/>
                  </a:lnTo>
                  <a:lnTo>
                    <a:pt x="559" y="299"/>
                  </a:lnTo>
                  <a:lnTo>
                    <a:pt x="551" y="315"/>
                  </a:lnTo>
                  <a:lnTo>
                    <a:pt x="567" y="371"/>
                  </a:lnTo>
                  <a:lnTo>
                    <a:pt x="567" y="396"/>
                  </a:lnTo>
                  <a:lnTo>
                    <a:pt x="559" y="396"/>
                  </a:lnTo>
                  <a:lnTo>
                    <a:pt x="551" y="387"/>
                  </a:lnTo>
                  <a:lnTo>
                    <a:pt x="535" y="371"/>
                  </a:lnTo>
                  <a:lnTo>
                    <a:pt x="535" y="339"/>
                  </a:lnTo>
                  <a:lnTo>
                    <a:pt x="519" y="324"/>
                  </a:lnTo>
                  <a:lnTo>
                    <a:pt x="504" y="331"/>
                  </a:lnTo>
                  <a:lnTo>
                    <a:pt x="504" y="324"/>
                  </a:lnTo>
                  <a:lnTo>
                    <a:pt x="454" y="324"/>
                  </a:lnTo>
                  <a:lnTo>
                    <a:pt x="445" y="331"/>
                  </a:lnTo>
                  <a:lnTo>
                    <a:pt x="454" y="339"/>
                  </a:lnTo>
                  <a:lnTo>
                    <a:pt x="429" y="339"/>
                  </a:lnTo>
                  <a:lnTo>
                    <a:pt x="420" y="331"/>
                  </a:lnTo>
                  <a:lnTo>
                    <a:pt x="397" y="331"/>
                  </a:lnTo>
                  <a:lnTo>
                    <a:pt x="380" y="339"/>
                  </a:lnTo>
                  <a:lnTo>
                    <a:pt x="348" y="364"/>
                  </a:lnTo>
                  <a:lnTo>
                    <a:pt x="348" y="387"/>
                  </a:lnTo>
                  <a:lnTo>
                    <a:pt x="323" y="380"/>
                  </a:lnTo>
                  <a:lnTo>
                    <a:pt x="292" y="331"/>
                  </a:lnTo>
                  <a:lnTo>
                    <a:pt x="283" y="331"/>
                  </a:lnTo>
                  <a:lnTo>
                    <a:pt x="276" y="339"/>
                  </a:lnTo>
                  <a:lnTo>
                    <a:pt x="268" y="339"/>
                  </a:lnTo>
                  <a:lnTo>
                    <a:pt x="252" y="331"/>
                  </a:lnTo>
                  <a:lnTo>
                    <a:pt x="252" y="315"/>
                  </a:lnTo>
                  <a:lnTo>
                    <a:pt x="234" y="299"/>
                  </a:lnTo>
                  <a:lnTo>
                    <a:pt x="169" y="308"/>
                  </a:lnTo>
                  <a:lnTo>
                    <a:pt x="121" y="290"/>
                  </a:lnTo>
                  <a:lnTo>
                    <a:pt x="97" y="290"/>
                  </a:lnTo>
                  <a:lnTo>
                    <a:pt x="88" y="274"/>
                  </a:lnTo>
                  <a:lnTo>
                    <a:pt x="81" y="274"/>
                  </a:lnTo>
                  <a:lnTo>
                    <a:pt x="81" y="267"/>
                  </a:lnTo>
                  <a:lnTo>
                    <a:pt x="47" y="259"/>
                  </a:lnTo>
                  <a:lnTo>
                    <a:pt x="47" y="250"/>
                  </a:lnTo>
                  <a:lnTo>
                    <a:pt x="32" y="234"/>
                  </a:lnTo>
                  <a:lnTo>
                    <a:pt x="32" y="218"/>
                  </a:lnTo>
                  <a:lnTo>
                    <a:pt x="24" y="218"/>
                  </a:lnTo>
                  <a:lnTo>
                    <a:pt x="24" y="210"/>
                  </a:lnTo>
                  <a:lnTo>
                    <a:pt x="32" y="210"/>
                  </a:lnTo>
                  <a:lnTo>
                    <a:pt x="32" y="202"/>
                  </a:lnTo>
                  <a:lnTo>
                    <a:pt x="24" y="202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0" y="169"/>
                  </a:lnTo>
                  <a:lnTo>
                    <a:pt x="7" y="145"/>
                  </a:lnTo>
                  <a:lnTo>
                    <a:pt x="0" y="122"/>
                  </a:lnTo>
                  <a:lnTo>
                    <a:pt x="7" y="63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1" name="Freeform 19"/>
            <p:cNvSpPr>
              <a:spLocks/>
            </p:cNvSpPr>
            <p:nvPr/>
          </p:nvSpPr>
          <p:spPr bwMode="auto">
            <a:xfrm>
              <a:off x="717" y="1573"/>
              <a:ext cx="453" cy="394"/>
            </a:xfrm>
            <a:custGeom>
              <a:avLst/>
              <a:gdLst/>
              <a:ahLst/>
              <a:cxnLst>
                <a:cxn ang="0">
                  <a:pos x="479" y="453"/>
                </a:cxn>
                <a:cxn ang="0">
                  <a:pos x="432" y="388"/>
                </a:cxn>
                <a:cxn ang="0">
                  <a:pos x="414" y="365"/>
                </a:cxn>
                <a:cxn ang="0">
                  <a:pos x="389" y="381"/>
                </a:cxn>
                <a:cxn ang="0">
                  <a:pos x="366" y="348"/>
                </a:cxn>
                <a:cxn ang="0">
                  <a:pos x="341" y="348"/>
                </a:cxn>
                <a:cxn ang="0">
                  <a:pos x="317" y="49"/>
                </a:cxn>
                <a:cxn ang="0">
                  <a:pos x="276" y="49"/>
                </a:cxn>
                <a:cxn ang="0">
                  <a:pos x="236" y="33"/>
                </a:cxn>
                <a:cxn ang="0">
                  <a:pos x="196" y="17"/>
                </a:cxn>
                <a:cxn ang="0">
                  <a:pos x="162" y="8"/>
                </a:cxn>
                <a:cxn ang="0">
                  <a:pos x="131" y="17"/>
                </a:cxn>
                <a:cxn ang="0">
                  <a:pos x="90" y="42"/>
                </a:cxn>
                <a:cxn ang="0">
                  <a:pos x="65" y="57"/>
                </a:cxn>
                <a:cxn ang="0">
                  <a:pos x="25" y="98"/>
                </a:cxn>
                <a:cxn ang="0">
                  <a:pos x="50" y="139"/>
                </a:cxn>
                <a:cxn ang="0">
                  <a:pos x="74" y="179"/>
                </a:cxn>
                <a:cxn ang="0">
                  <a:pos x="50" y="186"/>
                </a:cxn>
                <a:cxn ang="0">
                  <a:pos x="40" y="170"/>
                </a:cxn>
                <a:cxn ang="0">
                  <a:pos x="0" y="202"/>
                </a:cxn>
                <a:cxn ang="0">
                  <a:pos x="18" y="219"/>
                </a:cxn>
                <a:cxn ang="0">
                  <a:pos x="34" y="235"/>
                </a:cxn>
                <a:cxn ang="0">
                  <a:pos x="65" y="235"/>
                </a:cxn>
                <a:cxn ang="0">
                  <a:pos x="82" y="235"/>
                </a:cxn>
                <a:cxn ang="0">
                  <a:pos x="82" y="267"/>
                </a:cxn>
                <a:cxn ang="0">
                  <a:pos x="59" y="276"/>
                </a:cxn>
                <a:cxn ang="0">
                  <a:pos x="40" y="276"/>
                </a:cxn>
                <a:cxn ang="0">
                  <a:pos x="50" y="365"/>
                </a:cxn>
                <a:cxn ang="0">
                  <a:pos x="74" y="356"/>
                </a:cxn>
                <a:cxn ang="0">
                  <a:pos x="74" y="381"/>
                </a:cxn>
                <a:cxn ang="0">
                  <a:pos x="106" y="388"/>
                </a:cxn>
                <a:cxn ang="0">
                  <a:pos x="114" y="388"/>
                </a:cxn>
                <a:cxn ang="0">
                  <a:pos x="131" y="406"/>
                </a:cxn>
                <a:cxn ang="0">
                  <a:pos x="90" y="453"/>
                </a:cxn>
                <a:cxn ang="0">
                  <a:pos x="59" y="471"/>
                </a:cxn>
                <a:cxn ang="0">
                  <a:pos x="40" y="493"/>
                </a:cxn>
                <a:cxn ang="0">
                  <a:pos x="114" y="453"/>
                </a:cxn>
                <a:cxn ang="0">
                  <a:pos x="139" y="429"/>
                </a:cxn>
                <a:cxn ang="0">
                  <a:pos x="187" y="388"/>
                </a:cxn>
                <a:cxn ang="0">
                  <a:pos x="179" y="372"/>
                </a:cxn>
                <a:cxn ang="0">
                  <a:pos x="196" y="341"/>
                </a:cxn>
                <a:cxn ang="0">
                  <a:pos x="227" y="325"/>
                </a:cxn>
                <a:cxn ang="0">
                  <a:pos x="211" y="341"/>
                </a:cxn>
                <a:cxn ang="0">
                  <a:pos x="211" y="372"/>
                </a:cxn>
                <a:cxn ang="0">
                  <a:pos x="211" y="381"/>
                </a:cxn>
                <a:cxn ang="0">
                  <a:pos x="243" y="365"/>
                </a:cxn>
                <a:cxn ang="0">
                  <a:pos x="243" y="332"/>
                </a:cxn>
                <a:cxn ang="0">
                  <a:pos x="301" y="356"/>
                </a:cxn>
                <a:cxn ang="0">
                  <a:pos x="349" y="365"/>
                </a:cxn>
                <a:cxn ang="0">
                  <a:pos x="358" y="372"/>
                </a:cxn>
                <a:cxn ang="0">
                  <a:pos x="423" y="453"/>
                </a:cxn>
                <a:cxn ang="0">
                  <a:pos x="407" y="406"/>
                </a:cxn>
                <a:cxn ang="0">
                  <a:pos x="414" y="388"/>
                </a:cxn>
                <a:cxn ang="0">
                  <a:pos x="432" y="421"/>
                </a:cxn>
                <a:cxn ang="0">
                  <a:pos x="432" y="429"/>
                </a:cxn>
                <a:cxn ang="0">
                  <a:pos x="432" y="453"/>
                </a:cxn>
                <a:cxn ang="0">
                  <a:pos x="438" y="462"/>
                </a:cxn>
                <a:cxn ang="0">
                  <a:pos x="455" y="471"/>
                </a:cxn>
                <a:cxn ang="0">
                  <a:pos x="455" y="453"/>
                </a:cxn>
                <a:cxn ang="0">
                  <a:pos x="463" y="478"/>
                </a:cxn>
                <a:cxn ang="0">
                  <a:pos x="479" y="478"/>
                </a:cxn>
              </a:cxnLst>
              <a:rect l="0" t="0" r="r" b="b"/>
              <a:pathLst>
                <a:path w="480" h="494">
                  <a:moveTo>
                    <a:pt x="479" y="478"/>
                  </a:moveTo>
                  <a:lnTo>
                    <a:pt x="479" y="453"/>
                  </a:lnTo>
                  <a:lnTo>
                    <a:pt x="455" y="438"/>
                  </a:lnTo>
                  <a:lnTo>
                    <a:pt x="432" y="388"/>
                  </a:lnTo>
                  <a:lnTo>
                    <a:pt x="423" y="388"/>
                  </a:lnTo>
                  <a:lnTo>
                    <a:pt x="414" y="365"/>
                  </a:lnTo>
                  <a:lnTo>
                    <a:pt x="398" y="372"/>
                  </a:lnTo>
                  <a:lnTo>
                    <a:pt x="389" y="381"/>
                  </a:lnTo>
                  <a:lnTo>
                    <a:pt x="366" y="356"/>
                  </a:lnTo>
                  <a:lnTo>
                    <a:pt x="366" y="348"/>
                  </a:lnTo>
                  <a:lnTo>
                    <a:pt x="341" y="356"/>
                  </a:lnTo>
                  <a:lnTo>
                    <a:pt x="341" y="348"/>
                  </a:lnTo>
                  <a:lnTo>
                    <a:pt x="341" y="65"/>
                  </a:lnTo>
                  <a:lnTo>
                    <a:pt x="317" y="49"/>
                  </a:lnTo>
                  <a:lnTo>
                    <a:pt x="293" y="57"/>
                  </a:lnTo>
                  <a:lnTo>
                    <a:pt x="276" y="49"/>
                  </a:lnTo>
                  <a:lnTo>
                    <a:pt x="261" y="49"/>
                  </a:lnTo>
                  <a:lnTo>
                    <a:pt x="236" y="33"/>
                  </a:lnTo>
                  <a:lnTo>
                    <a:pt x="202" y="33"/>
                  </a:lnTo>
                  <a:lnTo>
                    <a:pt x="196" y="17"/>
                  </a:lnTo>
                  <a:lnTo>
                    <a:pt x="171" y="17"/>
                  </a:lnTo>
                  <a:lnTo>
                    <a:pt x="162" y="8"/>
                  </a:lnTo>
                  <a:lnTo>
                    <a:pt x="147" y="0"/>
                  </a:lnTo>
                  <a:lnTo>
                    <a:pt x="131" y="17"/>
                  </a:lnTo>
                  <a:lnTo>
                    <a:pt x="114" y="24"/>
                  </a:lnTo>
                  <a:lnTo>
                    <a:pt x="90" y="42"/>
                  </a:lnTo>
                  <a:lnTo>
                    <a:pt x="82" y="42"/>
                  </a:lnTo>
                  <a:lnTo>
                    <a:pt x="65" y="57"/>
                  </a:lnTo>
                  <a:lnTo>
                    <a:pt x="59" y="89"/>
                  </a:lnTo>
                  <a:lnTo>
                    <a:pt x="25" y="98"/>
                  </a:lnTo>
                  <a:lnTo>
                    <a:pt x="18" y="114"/>
                  </a:lnTo>
                  <a:lnTo>
                    <a:pt x="50" y="139"/>
                  </a:lnTo>
                  <a:lnTo>
                    <a:pt x="59" y="154"/>
                  </a:lnTo>
                  <a:lnTo>
                    <a:pt x="74" y="179"/>
                  </a:lnTo>
                  <a:lnTo>
                    <a:pt x="74" y="186"/>
                  </a:lnTo>
                  <a:lnTo>
                    <a:pt x="50" y="186"/>
                  </a:lnTo>
                  <a:lnTo>
                    <a:pt x="50" y="170"/>
                  </a:lnTo>
                  <a:lnTo>
                    <a:pt x="40" y="170"/>
                  </a:lnTo>
                  <a:lnTo>
                    <a:pt x="9" y="186"/>
                  </a:lnTo>
                  <a:lnTo>
                    <a:pt x="0" y="202"/>
                  </a:lnTo>
                  <a:lnTo>
                    <a:pt x="18" y="211"/>
                  </a:lnTo>
                  <a:lnTo>
                    <a:pt x="18" y="219"/>
                  </a:lnTo>
                  <a:lnTo>
                    <a:pt x="18" y="226"/>
                  </a:lnTo>
                  <a:lnTo>
                    <a:pt x="34" y="235"/>
                  </a:lnTo>
                  <a:lnTo>
                    <a:pt x="50" y="235"/>
                  </a:lnTo>
                  <a:lnTo>
                    <a:pt x="65" y="235"/>
                  </a:lnTo>
                  <a:lnTo>
                    <a:pt x="82" y="226"/>
                  </a:lnTo>
                  <a:lnTo>
                    <a:pt x="82" y="235"/>
                  </a:lnTo>
                  <a:lnTo>
                    <a:pt x="90" y="251"/>
                  </a:lnTo>
                  <a:lnTo>
                    <a:pt x="82" y="267"/>
                  </a:lnTo>
                  <a:lnTo>
                    <a:pt x="65" y="267"/>
                  </a:lnTo>
                  <a:lnTo>
                    <a:pt x="59" y="276"/>
                  </a:lnTo>
                  <a:lnTo>
                    <a:pt x="50" y="276"/>
                  </a:lnTo>
                  <a:lnTo>
                    <a:pt x="40" y="276"/>
                  </a:lnTo>
                  <a:lnTo>
                    <a:pt x="25" y="316"/>
                  </a:lnTo>
                  <a:lnTo>
                    <a:pt x="50" y="365"/>
                  </a:lnTo>
                  <a:lnTo>
                    <a:pt x="59" y="365"/>
                  </a:lnTo>
                  <a:lnTo>
                    <a:pt x="74" y="356"/>
                  </a:lnTo>
                  <a:lnTo>
                    <a:pt x="74" y="372"/>
                  </a:lnTo>
                  <a:lnTo>
                    <a:pt x="74" y="381"/>
                  </a:lnTo>
                  <a:lnTo>
                    <a:pt x="82" y="388"/>
                  </a:lnTo>
                  <a:lnTo>
                    <a:pt x="106" y="388"/>
                  </a:lnTo>
                  <a:lnTo>
                    <a:pt x="114" y="396"/>
                  </a:lnTo>
                  <a:lnTo>
                    <a:pt x="114" y="388"/>
                  </a:lnTo>
                  <a:lnTo>
                    <a:pt x="131" y="388"/>
                  </a:lnTo>
                  <a:lnTo>
                    <a:pt x="131" y="406"/>
                  </a:lnTo>
                  <a:lnTo>
                    <a:pt x="131" y="421"/>
                  </a:lnTo>
                  <a:lnTo>
                    <a:pt x="90" y="453"/>
                  </a:lnTo>
                  <a:lnTo>
                    <a:pt x="65" y="462"/>
                  </a:lnTo>
                  <a:lnTo>
                    <a:pt x="59" y="471"/>
                  </a:lnTo>
                  <a:lnTo>
                    <a:pt x="34" y="487"/>
                  </a:lnTo>
                  <a:lnTo>
                    <a:pt x="40" y="493"/>
                  </a:lnTo>
                  <a:lnTo>
                    <a:pt x="82" y="471"/>
                  </a:lnTo>
                  <a:lnTo>
                    <a:pt x="114" y="453"/>
                  </a:lnTo>
                  <a:lnTo>
                    <a:pt x="122" y="446"/>
                  </a:lnTo>
                  <a:lnTo>
                    <a:pt x="139" y="429"/>
                  </a:lnTo>
                  <a:lnTo>
                    <a:pt x="179" y="396"/>
                  </a:lnTo>
                  <a:lnTo>
                    <a:pt x="187" y="388"/>
                  </a:lnTo>
                  <a:lnTo>
                    <a:pt x="171" y="381"/>
                  </a:lnTo>
                  <a:lnTo>
                    <a:pt x="179" y="372"/>
                  </a:lnTo>
                  <a:lnTo>
                    <a:pt x="196" y="356"/>
                  </a:lnTo>
                  <a:lnTo>
                    <a:pt x="196" y="341"/>
                  </a:lnTo>
                  <a:lnTo>
                    <a:pt x="221" y="325"/>
                  </a:lnTo>
                  <a:lnTo>
                    <a:pt x="227" y="325"/>
                  </a:lnTo>
                  <a:lnTo>
                    <a:pt x="221" y="332"/>
                  </a:lnTo>
                  <a:lnTo>
                    <a:pt x="211" y="341"/>
                  </a:lnTo>
                  <a:lnTo>
                    <a:pt x="202" y="365"/>
                  </a:lnTo>
                  <a:lnTo>
                    <a:pt x="211" y="372"/>
                  </a:lnTo>
                  <a:lnTo>
                    <a:pt x="202" y="381"/>
                  </a:lnTo>
                  <a:lnTo>
                    <a:pt x="211" y="381"/>
                  </a:lnTo>
                  <a:lnTo>
                    <a:pt x="236" y="365"/>
                  </a:lnTo>
                  <a:lnTo>
                    <a:pt x="243" y="365"/>
                  </a:lnTo>
                  <a:lnTo>
                    <a:pt x="252" y="348"/>
                  </a:lnTo>
                  <a:lnTo>
                    <a:pt x="243" y="332"/>
                  </a:lnTo>
                  <a:lnTo>
                    <a:pt x="268" y="341"/>
                  </a:lnTo>
                  <a:lnTo>
                    <a:pt x="301" y="356"/>
                  </a:lnTo>
                  <a:lnTo>
                    <a:pt x="324" y="356"/>
                  </a:lnTo>
                  <a:lnTo>
                    <a:pt x="349" y="365"/>
                  </a:lnTo>
                  <a:lnTo>
                    <a:pt x="358" y="365"/>
                  </a:lnTo>
                  <a:lnTo>
                    <a:pt x="358" y="372"/>
                  </a:lnTo>
                  <a:lnTo>
                    <a:pt x="398" y="406"/>
                  </a:lnTo>
                  <a:lnTo>
                    <a:pt x="423" y="453"/>
                  </a:lnTo>
                  <a:lnTo>
                    <a:pt x="414" y="413"/>
                  </a:lnTo>
                  <a:lnTo>
                    <a:pt x="407" y="406"/>
                  </a:lnTo>
                  <a:lnTo>
                    <a:pt x="414" y="406"/>
                  </a:lnTo>
                  <a:lnTo>
                    <a:pt x="414" y="388"/>
                  </a:lnTo>
                  <a:lnTo>
                    <a:pt x="423" y="429"/>
                  </a:lnTo>
                  <a:lnTo>
                    <a:pt x="432" y="421"/>
                  </a:lnTo>
                  <a:lnTo>
                    <a:pt x="447" y="438"/>
                  </a:lnTo>
                  <a:lnTo>
                    <a:pt x="432" y="429"/>
                  </a:lnTo>
                  <a:lnTo>
                    <a:pt x="432" y="438"/>
                  </a:lnTo>
                  <a:lnTo>
                    <a:pt x="432" y="453"/>
                  </a:lnTo>
                  <a:lnTo>
                    <a:pt x="438" y="446"/>
                  </a:lnTo>
                  <a:lnTo>
                    <a:pt x="438" y="462"/>
                  </a:lnTo>
                  <a:lnTo>
                    <a:pt x="455" y="487"/>
                  </a:lnTo>
                  <a:lnTo>
                    <a:pt x="455" y="471"/>
                  </a:lnTo>
                  <a:lnTo>
                    <a:pt x="447" y="453"/>
                  </a:lnTo>
                  <a:lnTo>
                    <a:pt x="455" y="453"/>
                  </a:lnTo>
                  <a:lnTo>
                    <a:pt x="455" y="462"/>
                  </a:lnTo>
                  <a:lnTo>
                    <a:pt x="463" y="478"/>
                  </a:lnTo>
                  <a:lnTo>
                    <a:pt x="472" y="487"/>
                  </a:lnTo>
                  <a:lnTo>
                    <a:pt x="479" y="4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2" name="Freeform 20"/>
            <p:cNvSpPr>
              <a:spLocks/>
            </p:cNvSpPr>
            <p:nvPr/>
          </p:nvSpPr>
          <p:spPr bwMode="auto">
            <a:xfrm>
              <a:off x="1039" y="1476"/>
              <a:ext cx="1034" cy="686"/>
            </a:xfrm>
            <a:custGeom>
              <a:avLst/>
              <a:gdLst/>
              <a:ahLst/>
              <a:cxnLst>
                <a:cxn ang="0">
                  <a:pos x="756" y="851"/>
                </a:cxn>
                <a:cxn ang="0">
                  <a:pos x="763" y="827"/>
                </a:cxn>
                <a:cxn ang="0">
                  <a:pos x="771" y="786"/>
                </a:cxn>
                <a:cxn ang="0">
                  <a:pos x="706" y="746"/>
                </a:cxn>
                <a:cxn ang="0">
                  <a:pos x="632" y="746"/>
                </a:cxn>
                <a:cxn ang="0">
                  <a:pos x="585" y="722"/>
                </a:cxn>
                <a:cxn ang="0">
                  <a:pos x="171" y="680"/>
                </a:cxn>
                <a:cxn ang="0">
                  <a:pos x="138" y="615"/>
                </a:cxn>
                <a:cxn ang="0">
                  <a:pos x="91" y="510"/>
                </a:cxn>
                <a:cxn ang="0">
                  <a:pos x="48" y="503"/>
                </a:cxn>
                <a:cxn ang="0">
                  <a:pos x="0" y="470"/>
                </a:cxn>
                <a:cxn ang="0">
                  <a:pos x="66" y="202"/>
                </a:cxn>
                <a:cxn ang="0">
                  <a:pos x="147" y="164"/>
                </a:cxn>
                <a:cxn ang="0">
                  <a:pos x="187" y="171"/>
                </a:cxn>
                <a:cxn ang="0">
                  <a:pos x="212" y="195"/>
                </a:cxn>
                <a:cxn ang="0">
                  <a:pos x="268" y="195"/>
                </a:cxn>
                <a:cxn ang="0">
                  <a:pos x="341" y="220"/>
                </a:cxn>
                <a:cxn ang="0">
                  <a:pos x="358" y="261"/>
                </a:cxn>
                <a:cxn ang="0">
                  <a:pos x="415" y="236"/>
                </a:cxn>
                <a:cxn ang="0">
                  <a:pos x="504" y="252"/>
                </a:cxn>
                <a:cxn ang="0">
                  <a:pos x="552" y="227"/>
                </a:cxn>
                <a:cxn ang="0">
                  <a:pos x="569" y="202"/>
                </a:cxn>
                <a:cxn ang="0">
                  <a:pos x="577" y="261"/>
                </a:cxn>
                <a:cxn ang="0">
                  <a:pos x="601" y="195"/>
                </a:cxn>
                <a:cxn ang="0">
                  <a:pos x="592" y="105"/>
                </a:cxn>
                <a:cxn ang="0">
                  <a:pos x="617" y="0"/>
                </a:cxn>
                <a:cxn ang="0">
                  <a:pos x="617" y="65"/>
                </a:cxn>
                <a:cxn ang="0">
                  <a:pos x="632" y="171"/>
                </a:cxn>
                <a:cxn ang="0">
                  <a:pos x="666" y="202"/>
                </a:cxn>
                <a:cxn ang="0">
                  <a:pos x="697" y="267"/>
                </a:cxn>
                <a:cxn ang="0">
                  <a:pos x="731" y="179"/>
                </a:cxn>
                <a:cxn ang="0">
                  <a:pos x="763" y="227"/>
                </a:cxn>
                <a:cxn ang="0">
                  <a:pos x="763" y="276"/>
                </a:cxn>
                <a:cxn ang="0">
                  <a:pos x="697" y="292"/>
                </a:cxn>
                <a:cxn ang="0">
                  <a:pos x="673" y="373"/>
                </a:cxn>
                <a:cxn ang="0">
                  <a:pos x="626" y="413"/>
                </a:cxn>
                <a:cxn ang="0">
                  <a:pos x="592" y="478"/>
                </a:cxn>
                <a:cxn ang="0">
                  <a:pos x="626" y="560"/>
                </a:cxn>
                <a:cxn ang="0">
                  <a:pos x="716" y="593"/>
                </a:cxn>
                <a:cxn ang="0">
                  <a:pos x="788" y="680"/>
                </a:cxn>
                <a:cxn ang="0">
                  <a:pos x="819" y="575"/>
                </a:cxn>
                <a:cxn ang="0">
                  <a:pos x="812" y="503"/>
                </a:cxn>
                <a:cxn ang="0">
                  <a:pos x="803" y="429"/>
                </a:cxn>
                <a:cxn ang="0">
                  <a:pos x="859" y="413"/>
                </a:cxn>
                <a:cxn ang="0">
                  <a:pos x="918" y="454"/>
                </a:cxn>
                <a:cxn ang="0">
                  <a:pos x="967" y="487"/>
                </a:cxn>
                <a:cxn ang="0">
                  <a:pos x="1015" y="575"/>
                </a:cxn>
                <a:cxn ang="0">
                  <a:pos x="1055" y="600"/>
                </a:cxn>
                <a:cxn ang="0">
                  <a:pos x="1070" y="633"/>
                </a:cxn>
                <a:cxn ang="0">
                  <a:pos x="1095" y="665"/>
                </a:cxn>
                <a:cxn ang="0">
                  <a:pos x="1015" y="705"/>
                </a:cxn>
                <a:cxn ang="0">
                  <a:pos x="933" y="722"/>
                </a:cxn>
                <a:cxn ang="0">
                  <a:pos x="925" y="737"/>
                </a:cxn>
                <a:cxn ang="0">
                  <a:pos x="983" y="737"/>
                </a:cxn>
                <a:cxn ang="0">
                  <a:pos x="974" y="746"/>
                </a:cxn>
                <a:cxn ang="0">
                  <a:pos x="1015" y="786"/>
                </a:cxn>
                <a:cxn ang="0">
                  <a:pos x="1039" y="777"/>
                </a:cxn>
                <a:cxn ang="0">
                  <a:pos x="967" y="827"/>
                </a:cxn>
                <a:cxn ang="0">
                  <a:pos x="974" y="786"/>
                </a:cxn>
                <a:cxn ang="0">
                  <a:pos x="933" y="762"/>
                </a:cxn>
                <a:cxn ang="0">
                  <a:pos x="902" y="795"/>
                </a:cxn>
                <a:cxn ang="0">
                  <a:pos x="819" y="817"/>
                </a:cxn>
              </a:cxnLst>
              <a:rect l="0" t="0" r="r" b="b"/>
              <a:pathLst>
                <a:path w="1096" h="860">
                  <a:moveTo>
                    <a:pt x="796" y="817"/>
                  </a:moveTo>
                  <a:lnTo>
                    <a:pt x="796" y="836"/>
                  </a:lnTo>
                  <a:lnTo>
                    <a:pt x="763" y="842"/>
                  </a:lnTo>
                  <a:lnTo>
                    <a:pt x="756" y="851"/>
                  </a:lnTo>
                  <a:lnTo>
                    <a:pt x="738" y="859"/>
                  </a:lnTo>
                  <a:lnTo>
                    <a:pt x="756" y="836"/>
                  </a:lnTo>
                  <a:lnTo>
                    <a:pt x="747" y="836"/>
                  </a:lnTo>
                  <a:lnTo>
                    <a:pt x="763" y="827"/>
                  </a:lnTo>
                  <a:lnTo>
                    <a:pt x="763" y="795"/>
                  </a:lnTo>
                  <a:lnTo>
                    <a:pt x="779" y="811"/>
                  </a:lnTo>
                  <a:lnTo>
                    <a:pt x="788" y="802"/>
                  </a:lnTo>
                  <a:lnTo>
                    <a:pt x="771" y="786"/>
                  </a:lnTo>
                  <a:lnTo>
                    <a:pt x="731" y="777"/>
                  </a:lnTo>
                  <a:lnTo>
                    <a:pt x="722" y="770"/>
                  </a:lnTo>
                  <a:lnTo>
                    <a:pt x="716" y="746"/>
                  </a:lnTo>
                  <a:lnTo>
                    <a:pt x="706" y="746"/>
                  </a:lnTo>
                  <a:lnTo>
                    <a:pt x="697" y="730"/>
                  </a:lnTo>
                  <a:lnTo>
                    <a:pt x="682" y="722"/>
                  </a:lnTo>
                  <a:lnTo>
                    <a:pt x="657" y="746"/>
                  </a:lnTo>
                  <a:lnTo>
                    <a:pt x="632" y="746"/>
                  </a:lnTo>
                  <a:lnTo>
                    <a:pt x="617" y="730"/>
                  </a:lnTo>
                  <a:lnTo>
                    <a:pt x="601" y="730"/>
                  </a:lnTo>
                  <a:lnTo>
                    <a:pt x="592" y="714"/>
                  </a:lnTo>
                  <a:lnTo>
                    <a:pt x="585" y="722"/>
                  </a:lnTo>
                  <a:lnTo>
                    <a:pt x="236" y="722"/>
                  </a:lnTo>
                  <a:lnTo>
                    <a:pt x="228" y="722"/>
                  </a:lnTo>
                  <a:lnTo>
                    <a:pt x="219" y="714"/>
                  </a:lnTo>
                  <a:lnTo>
                    <a:pt x="171" y="680"/>
                  </a:lnTo>
                  <a:lnTo>
                    <a:pt x="162" y="656"/>
                  </a:lnTo>
                  <a:lnTo>
                    <a:pt x="154" y="649"/>
                  </a:lnTo>
                  <a:lnTo>
                    <a:pt x="131" y="625"/>
                  </a:lnTo>
                  <a:lnTo>
                    <a:pt x="138" y="615"/>
                  </a:lnTo>
                  <a:lnTo>
                    <a:pt x="138" y="600"/>
                  </a:lnTo>
                  <a:lnTo>
                    <a:pt x="138" y="575"/>
                  </a:lnTo>
                  <a:lnTo>
                    <a:pt x="114" y="560"/>
                  </a:lnTo>
                  <a:lnTo>
                    <a:pt x="91" y="510"/>
                  </a:lnTo>
                  <a:lnTo>
                    <a:pt x="82" y="510"/>
                  </a:lnTo>
                  <a:lnTo>
                    <a:pt x="73" y="487"/>
                  </a:lnTo>
                  <a:lnTo>
                    <a:pt x="57" y="494"/>
                  </a:lnTo>
                  <a:lnTo>
                    <a:pt x="48" y="503"/>
                  </a:lnTo>
                  <a:lnTo>
                    <a:pt x="25" y="478"/>
                  </a:lnTo>
                  <a:lnTo>
                    <a:pt x="25" y="470"/>
                  </a:lnTo>
                  <a:lnTo>
                    <a:pt x="0" y="478"/>
                  </a:lnTo>
                  <a:lnTo>
                    <a:pt x="0" y="470"/>
                  </a:lnTo>
                  <a:lnTo>
                    <a:pt x="0" y="187"/>
                  </a:lnTo>
                  <a:lnTo>
                    <a:pt x="17" y="187"/>
                  </a:lnTo>
                  <a:lnTo>
                    <a:pt x="66" y="220"/>
                  </a:lnTo>
                  <a:lnTo>
                    <a:pt x="66" y="202"/>
                  </a:lnTo>
                  <a:lnTo>
                    <a:pt x="73" y="195"/>
                  </a:lnTo>
                  <a:lnTo>
                    <a:pt x="91" y="187"/>
                  </a:lnTo>
                  <a:lnTo>
                    <a:pt x="97" y="195"/>
                  </a:lnTo>
                  <a:lnTo>
                    <a:pt x="147" y="164"/>
                  </a:lnTo>
                  <a:lnTo>
                    <a:pt x="147" y="179"/>
                  </a:lnTo>
                  <a:lnTo>
                    <a:pt x="162" y="179"/>
                  </a:lnTo>
                  <a:lnTo>
                    <a:pt x="171" y="155"/>
                  </a:lnTo>
                  <a:lnTo>
                    <a:pt x="187" y="171"/>
                  </a:lnTo>
                  <a:lnTo>
                    <a:pt x="187" y="187"/>
                  </a:lnTo>
                  <a:lnTo>
                    <a:pt x="203" y="195"/>
                  </a:lnTo>
                  <a:lnTo>
                    <a:pt x="212" y="179"/>
                  </a:lnTo>
                  <a:lnTo>
                    <a:pt x="212" y="195"/>
                  </a:lnTo>
                  <a:lnTo>
                    <a:pt x="228" y="195"/>
                  </a:lnTo>
                  <a:lnTo>
                    <a:pt x="228" y="179"/>
                  </a:lnTo>
                  <a:lnTo>
                    <a:pt x="253" y="179"/>
                  </a:lnTo>
                  <a:lnTo>
                    <a:pt x="268" y="195"/>
                  </a:lnTo>
                  <a:lnTo>
                    <a:pt x="284" y="202"/>
                  </a:lnTo>
                  <a:lnTo>
                    <a:pt x="300" y="211"/>
                  </a:lnTo>
                  <a:lnTo>
                    <a:pt x="318" y="211"/>
                  </a:lnTo>
                  <a:lnTo>
                    <a:pt x="341" y="220"/>
                  </a:lnTo>
                  <a:lnTo>
                    <a:pt x="341" y="236"/>
                  </a:lnTo>
                  <a:lnTo>
                    <a:pt x="333" y="242"/>
                  </a:lnTo>
                  <a:lnTo>
                    <a:pt x="333" y="252"/>
                  </a:lnTo>
                  <a:lnTo>
                    <a:pt x="358" y="261"/>
                  </a:lnTo>
                  <a:lnTo>
                    <a:pt x="398" y="242"/>
                  </a:lnTo>
                  <a:lnTo>
                    <a:pt x="423" y="261"/>
                  </a:lnTo>
                  <a:lnTo>
                    <a:pt x="423" y="242"/>
                  </a:lnTo>
                  <a:lnTo>
                    <a:pt x="415" y="236"/>
                  </a:lnTo>
                  <a:lnTo>
                    <a:pt x="423" y="227"/>
                  </a:lnTo>
                  <a:lnTo>
                    <a:pt x="455" y="211"/>
                  </a:lnTo>
                  <a:lnTo>
                    <a:pt x="464" y="236"/>
                  </a:lnTo>
                  <a:lnTo>
                    <a:pt x="504" y="252"/>
                  </a:lnTo>
                  <a:lnTo>
                    <a:pt x="529" y="261"/>
                  </a:lnTo>
                  <a:lnTo>
                    <a:pt x="544" y="261"/>
                  </a:lnTo>
                  <a:lnTo>
                    <a:pt x="544" y="236"/>
                  </a:lnTo>
                  <a:lnTo>
                    <a:pt x="552" y="227"/>
                  </a:lnTo>
                  <a:lnTo>
                    <a:pt x="529" y="211"/>
                  </a:lnTo>
                  <a:lnTo>
                    <a:pt x="544" y="202"/>
                  </a:lnTo>
                  <a:lnTo>
                    <a:pt x="552" y="179"/>
                  </a:lnTo>
                  <a:lnTo>
                    <a:pt x="569" y="202"/>
                  </a:lnTo>
                  <a:lnTo>
                    <a:pt x="585" y="220"/>
                  </a:lnTo>
                  <a:lnTo>
                    <a:pt x="569" y="236"/>
                  </a:lnTo>
                  <a:lnTo>
                    <a:pt x="569" y="252"/>
                  </a:lnTo>
                  <a:lnTo>
                    <a:pt x="577" y="261"/>
                  </a:lnTo>
                  <a:lnTo>
                    <a:pt x="585" y="242"/>
                  </a:lnTo>
                  <a:lnTo>
                    <a:pt x="601" y="227"/>
                  </a:lnTo>
                  <a:lnTo>
                    <a:pt x="592" y="211"/>
                  </a:lnTo>
                  <a:lnTo>
                    <a:pt x="601" y="195"/>
                  </a:lnTo>
                  <a:lnTo>
                    <a:pt x="585" y="179"/>
                  </a:lnTo>
                  <a:lnTo>
                    <a:pt x="569" y="164"/>
                  </a:lnTo>
                  <a:lnTo>
                    <a:pt x="577" y="114"/>
                  </a:lnTo>
                  <a:lnTo>
                    <a:pt x="592" y="105"/>
                  </a:lnTo>
                  <a:lnTo>
                    <a:pt x="592" y="65"/>
                  </a:lnTo>
                  <a:lnTo>
                    <a:pt x="585" y="25"/>
                  </a:lnTo>
                  <a:lnTo>
                    <a:pt x="585" y="9"/>
                  </a:lnTo>
                  <a:lnTo>
                    <a:pt x="617" y="0"/>
                  </a:lnTo>
                  <a:lnTo>
                    <a:pt x="641" y="9"/>
                  </a:lnTo>
                  <a:lnTo>
                    <a:pt x="650" y="16"/>
                  </a:lnTo>
                  <a:lnTo>
                    <a:pt x="626" y="65"/>
                  </a:lnTo>
                  <a:lnTo>
                    <a:pt x="617" y="65"/>
                  </a:lnTo>
                  <a:lnTo>
                    <a:pt x="601" y="74"/>
                  </a:lnTo>
                  <a:lnTo>
                    <a:pt x="609" y="90"/>
                  </a:lnTo>
                  <a:lnTo>
                    <a:pt x="601" y="99"/>
                  </a:lnTo>
                  <a:lnTo>
                    <a:pt x="632" y="171"/>
                  </a:lnTo>
                  <a:lnTo>
                    <a:pt x="626" y="187"/>
                  </a:lnTo>
                  <a:lnTo>
                    <a:pt x="632" y="195"/>
                  </a:lnTo>
                  <a:lnTo>
                    <a:pt x="657" y="227"/>
                  </a:lnTo>
                  <a:lnTo>
                    <a:pt x="666" y="202"/>
                  </a:lnTo>
                  <a:lnTo>
                    <a:pt x="682" y="220"/>
                  </a:lnTo>
                  <a:lnTo>
                    <a:pt x="673" y="252"/>
                  </a:lnTo>
                  <a:lnTo>
                    <a:pt x="691" y="267"/>
                  </a:lnTo>
                  <a:lnTo>
                    <a:pt x="697" y="267"/>
                  </a:lnTo>
                  <a:lnTo>
                    <a:pt x="697" y="252"/>
                  </a:lnTo>
                  <a:lnTo>
                    <a:pt x="716" y="242"/>
                  </a:lnTo>
                  <a:lnTo>
                    <a:pt x="716" y="179"/>
                  </a:lnTo>
                  <a:lnTo>
                    <a:pt x="731" y="179"/>
                  </a:lnTo>
                  <a:lnTo>
                    <a:pt x="747" y="187"/>
                  </a:lnTo>
                  <a:lnTo>
                    <a:pt x="747" y="202"/>
                  </a:lnTo>
                  <a:lnTo>
                    <a:pt x="763" y="202"/>
                  </a:lnTo>
                  <a:lnTo>
                    <a:pt x="763" y="227"/>
                  </a:lnTo>
                  <a:lnTo>
                    <a:pt x="747" y="236"/>
                  </a:lnTo>
                  <a:lnTo>
                    <a:pt x="747" y="252"/>
                  </a:lnTo>
                  <a:lnTo>
                    <a:pt x="763" y="261"/>
                  </a:lnTo>
                  <a:lnTo>
                    <a:pt x="763" y="276"/>
                  </a:lnTo>
                  <a:lnTo>
                    <a:pt x="731" y="308"/>
                  </a:lnTo>
                  <a:lnTo>
                    <a:pt x="716" y="301"/>
                  </a:lnTo>
                  <a:lnTo>
                    <a:pt x="716" y="292"/>
                  </a:lnTo>
                  <a:lnTo>
                    <a:pt x="697" y="292"/>
                  </a:lnTo>
                  <a:lnTo>
                    <a:pt x="706" y="308"/>
                  </a:lnTo>
                  <a:lnTo>
                    <a:pt x="691" y="324"/>
                  </a:lnTo>
                  <a:lnTo>
                    <a:pt x="691" y="341"/>
                  </a:lnTo>
                  <a:lnTo>
                    <a:pt x="673" y="373"/>
                  </a:lnTo>
                  <a:lnTo>
                    <a:pt x="657" y="373"/>
                  </a:lnTo>
                  <a:lnTo>
                    <a:pt x="641" y="389"/>
                  </a:lnTo>
                  <a:lnTo>
                    <a:pt x="650" y="406"/>
                  </a:lnTo>
                  <a:lnTo>
                    <a:pt x="626" y="413"/>
                  </a:lnTo>
                  <a:lnTo>
                    <a:pt x="626" y="429"/>
                  </a:lnTo>
                  <a:lnTo>
                    <a:pt x="617" y="429"/>
                  </a:lnTo>
                  <a:lnTo>
                    <a:pt x="609" y="438"/>
                  </a:lnTo>
                  <a:lnTo>
                    <a:pt x="592" y="478"/>
                  </a:lnTo>
                  <a:lnTo>
                    <a:pt x="592" y="503"/>
                  </a:lnTo>
                  <a:lnTo>
                    <a:pt x="601" y="510"/>
                  </a:lnTo>
                  <a:lnTo>
                    <a:pt x="617" y="510"/>
                  </a:lnTo>
                  <a:lnTo>
                    <a:pt x="626" y="560"/>
                  </a:lnTo>
                  <a:lnTo>
                    <a:pt x="641" y="551"/>
                  </a:lnTo>
                  <a:lnTo>
                    <a:pt x="666" y="560"/>
                  </a:lnTo>
                  <a:lnTo>
                    <a:pt x="682" y="575"/>
                  </a:lnTo>
                  <a:lnTo>
                    <a:pt x="716" y="593"/>
                  </a:lnTo>
                  <a:lnTo>
                    <a:pt x="747" y="593"/>
                  </a:lnTo>
                  <a:lnTo>
                    <a:pt x="756" y="600"/>
                  </a:lnTo>
                  <a:lnTo>
                    <a:pt x="756" y="649"/>
                  </a:lnTo>
                  <a:lnTo>
                    <a:pt x="788" y="680"/>
                  </a:lnTo>
                  <a:lnTo>
                    <a:pt x="803" y="665"/>
                  </a:lnTo>
                  <a:lnTo>
                    <a:pt x="788" y="609"/>
                  </a:lnTo>
                  <a:lnTo>
                    <a:pt x="803" y="600"/>
                  </a:lnTo>
                  <a:lnTo>
                    <a:pt x="819" y="575"/>
                  </a:lnTo>
                  <a:lnTo>
                    <a:pt x="812" y="528"/>
                  </a:lnTo>
                  <a:lnTo>
                    <a:pt x="796" y="510"/>
                  </a:lnTo>
                  <a:lnTo>
                    <a:pt x="803" y="503"/>
                  </a:lnTo>
                  <a:lnTo>
                    <a:pt x="812" y="503"/>
                  </a:lnTo>
                  <a:lnTo>
                    <a:pt x="812" y="470"/>
                  </a:lnTo>
                  <a:lnTo>
                    <a:pt x="803" y="463"/>
                  </a:lnTo>
                  <a:lnTo>
                    <a:pt x="812" y="438"/>
                  </a:lnTo>
                  <a:lnTo>
                    <a:pt x="803" y="429"/>
                  </a:lnTo>
                  <a:lnTo>
                    <a:pt x="803" y="423"/>
                  </a:lnTo>
                  <a:lnTo>
                    <a:pt x="812" y="413"/>
                  </a:lnTo>
                  <a:lnTo>
                    <a:pt x="836" y="423"/>
                  </a:lnTo>
                  <a:lnTo>
                    <a:pt x="859" y="413"/>
                  </a:lnTo>
                  <a:lnTo>
                    <a:pt x="893" y="438"/>
                  </a:lnTo>
                  <a:lnTo>
                    <a:pt x="884" y="447"/>
                  </a:lnTo>
                  <a:lnTo>
                    <a:pt x="893" y="454"/>
                  </a:lnTo>
                  <a:lnTo>
                    <a:pt x="918" y="454"/>
                  </a:lnTo>
                  <a:lnTo>
                    <a:pt x="918" y="503"/>
                  </a:lnTo>
                  <a:lnTo>
                    <a:pt x="942" y="528"/>
                  </a:lnTo>
                  <a:lnTo>
                    <a:pt x="974" y="494"/>
                  </a:lnTo>
                  <a:lnTo>
                    <a:pt x="967" y="487"/>
                  </a:lnTo>
                  <a:lnTo>
                    <a:pt x="974" y="470"/>
                  </a:lnTo>
                  <a:lnTo>
                    <a:pt x="1023" y="551"/>
                  </a:lnTo>
                  <a:lnTo>
                    <a:pt x="1015" y="560"/>
                  </a:lnTo>
                  <a:lnTo>
                    <a:pt x="1015" y="575"/>
                  </a:lnTo>
                  <a:lnTo>
                    <a:pt x="1030" y="584"/>
                  </a:lnTo>
                  <a:lnTo>
                    <a:pt x="1030" y="593"/>
                  </a:lnTo>
                  <a:lnTo>
                    <a:pt x="1047" y="600"/>
                  </a:lnTo>
                  <a:lnTo>
                    <a:pt x="1055" y="600"/>
                  </a:lnTo>
                  <a:lnTo>
                    <a:pt x="1070" y="609"/>
                  </a:lnTo>
                  <a:lnTo>
                    <a:pt x="1055" y="615"/>
                  </a:lnTo>
                  <a:lnTo>
                    <a:pt x="1070" y="615"/>
                  </a:lnTo>
                  <a:lnTo>
                    <a:pt x="1070" y="633"/>
                  </a:lnTo>
                  <a:lnTo>
                    <a:pt x="1079" y="633"/>
                  </a:lnTo>
                  <a:lnTo>
                    <a:pt x="1089" y="640"/>
                  </a:lnTo>
                  <a:lnTo>
                    <a:pt x="1089" y="649"/>
                  </a:lnTo>
                  <a:lnTo>
                    <a:pt x="1095" y="665"/>
                  </a:lnTo>
                  <a:lnTo>
                    <a:pt x="1079" y="674"/>
                  </a:lnTo>
                  <a:lnTo>
                    <a:pt x="1055" y="680"/>
                  </a:lnTo>
                  <a:lnTo>
                    <a:pt x="1039" y="705"/>
                  </a:lnTo>
                  <a:lnTo>
                    <a:pt x="1015" y="705"/>
                  </a:lnTo>
                  <a:lnTo>
                    <a:pt x="990" y="697"/>
                  </a:lnTo>
                  <a:lnTo>
                    <a:pt x="950" y="705"/>
                  </a:lnTo>
                  <a:lnTo>
                    <a:pt x="942" y="722"/>
                  </a:lnTo>
                  <a:lnTo>
                    <a:pt x="933" y="722"/>
                  </a:lnTo>
                  <a:lnTo>
                    <a:pt x="918" y="730"/>
                  </a:lnTo>
                  <a:lnTo>
                    <a:pt x="893" y="762"/>
                  </a:lnTo>
                  <a:lnTo>
                    <a:pt x="902" y="762"/>
                  </a:lnTo>
                  <a:lnTo>
                    <a:pt x="925" y="737"/>
                  </a:lnTo>
                  <a:lnTo>
                    <a:pt x="950" y="722"/>
                  </a:lnTo>
                  <a:lnTo>
                    <a:pt x="974" y="722"/>
                  </a:lnTo>
                  <a:lnTo>
                    <a:pt x="983" y="722"/>
                  </a:lnTo>
                  <a:lnTo>
                    <a:pt x="983" y="737"/>
                  </a:lnTo>
                  <a:lnTo>
                    <a:pt x="967" y="746"/>
                  </a:lnTo>
                  <a:lnTo>
                    <a:pt x="958" y="746"/>
                  </a:lnTo>
                  <a:lnTo>
                    <a:pt x="967" y="754"/>
                  </a:lnTo>
                  <a:lnTo>
                    <a:pt x="974" y="746"/>
                  </a:lnTo>
                  <a:lnTo>
                    <a:pt x="974" y="770"/>
                  </a:lnTo>
                  <a:lnTo>
                    <a:pt x="983" y="777"/>
                  </a:lnTo>
                  <a:lnTo>
                    <a:pt x="999" y="786"/>
                  </a:lnTo>
                  <a:lnTo>
                    <a:pt x="1015" y="786"/>
                  </a:lnTo>
                  <a:lnTo>
                    <a:pt x="1015" y="777"/>
                  </a:lnTo>
                  <a:lnTo>
                    <a:pt x="1030" y="762"/>
                  </a:lnTo>
                  <a:lnTo>
                    <a:pt x="1030" y="777"/>
                  </a:lnTo>
                  <a:lnTo>
                    <a:pt x="1039" y="777"/>
                  </a:lnTo>
                  <a:lnTo>
                    <a:pt x="1030" y="786"/>
                  </a:lnTo>
                  <a:lnTo>
                    <a:pt x="1023" y="795"/>
                  </a:lnTo>
                  <a:lnTo>
                    <a:pt x="983" y="811"/>
                  </a:lnTo>
                  <a:lnTo>
                    <a:pt x="967" y="827"/>
                  </a:lnTo>
                  <a:lnTo>
                    <a:pt x="958" y="811"/>
                  </a:lnTo>
                  <a:lnTo>
                    <a:pt x="983" y="795"/>
                  </a:lnTo>
                  <a:lnTo>
                    <a:pt x="974" y="795"/>
                  </a:lnTo>
                  <a:lnTo>
                    <a:pt x="974" y="786"/>
                  </a:lnTo>
                  <a:lnTo>
                    <a:pt x="958" y="795"/>
                  </a:lnTo>
                  <a:lnTo>
                    <a:pt x="950" y="795"/>
                  </a:lnTo>
                  <a:lnTo>
                    <a:pt x="942" y="786"/>
                  </a:lnTo>
                  <a:lnTo>
                    <a:pt x="933" y="762"/>
                  </a:lnTo>
                  <a:lnTo>
                    <a:pt x="933" y="754"/>
                  </a:lnTo>
                  <a:lnTo>
                    <a:pt x="925" y="762"/>
                  </a:lnTo>
                  <a:lnTo>
                    <a:pt x="918" y="754"/>
                  </a:lnTo>
                  <a:lnTo>
                    <a:pt x="902" y="795"/>
                  </a:lnTo>
                  <a:lnTo>
                    <a:pt x="884" y="802"/>
                  </a:lnTo>
                  <a:lnTo>
                    <a:pt x="844" y="802"/>
                  </a:lnTo>
                  <a:lnTo>
                    <a:pt x="828" y="811"/>
                  </a:lnTo>
                  <a:lnTo>
                    <a:pt x="819" y="817"/>
                  </a:lnTo>
                  <a:lnTo>
                    <a:pt x="796" y="8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3" name="Freeform 21"/>
            <p:cNvSpPr>
              <a:spLocks/>
            </p:cNvSpPr>
            <p:nvPr/>
          </p:nvSpPr>
          <p:spPr bwMode="auto">
            <a:xfrm>
              <a:off x="3634" y="1981"/>
              <a:ext cx="736" cy="433"/>
            </a:xfrm>
            <a:custGeom>
              <a:avLst/>
              <a:gdLst/>
              <a:ahLst/>
              <a:cxnLst>
                <a:cxn ang="0">
                  <a:pos x="194" y="113"/>
                </a:cxn>
                <a:cxn ang="0">
                  <a:pos x="219" y="162"/>
                </a:cxn>
                <a:cxn ang="0">
                  <a:pos x="340" y="203"/>
                </a:cxn>
                <a:cxn ang="0">
                  <a:pos x="430" y="209"/>
                </a:cxn>
                <a:cxn ang="0">
                  <a:pos x="480" y="178"/>
                </a:cxn>
                <a:cxn ang="0">
                  <a:pos x="535" y="153"/>
                </a:cxn>
                <a:cxn ang="0">
                  <a:pos x="575" y="121"/>
                </a:cxn>
                <a:cxn ang="0">
                  <a:pos x="535" y="121"/>
                </a:cxn>
                <a:cxn ang="0">
                  <a:pos x="560" y="81"/>
                </a:cxn>
                <a:cxn ang="0">
                  <a:pos x="600" y="32"/>
                </a:cxn>
                <a:cxn ang="0">
                  <a:pos x="600" y="7"/>
                </a:cxn>
                <a:cxn ang="0">
                  <a:pos x="672" y="23"/>
                </a:cxn>
                <a:cxn ang="0">
                  <a:pos x="731" y="97"/>
                </a:cxn>
                <a:cxn ang="0">
                  <a:pos x="779" y="104"/>
                </a:cxn>
                <a:cxn ang="0">
                  <a:pos x="747" y="162"/>
                </a:cxn>
                <a:cxn ang="0">
                  <a:pos x="731" y="209"/>
                </a:cxn>
                <a:cxn ang="0">
                  <a:pos x="697" y="218"/>
                </a:cxn>
                <a:cxn ang="0">
                  <a:pos x="650" y="250"/>
                </a:cxn>
                <a:cxn ang="0">
                  <a:pos x="609" y="275"/>
                </a:cxn>
                <a:cxn ang="0">
                  <a:pos x="617" y="243"/>
                </a:cxn>
                <a:cxn ang="0">
                  <a:pos x="575" y="266"/>
                </a:cxn>
                <a:cxn ang="0">
                  <a:pos x="585" y="299"/>
                </a:cxn>
                <a:cxn ang="0">
                  <a:pos x="625" y="308"/>
                </a:cxn>
                <a:cxn ang="0">
                  <a:pos x="585" y="331"/>
                </a:cxn>
                <a:cxn ang="0">
                  <a:pos x="617" y="380"/>
                </a:cxn>
                <a:cxn ang="0">
                  <a:pos x="592" y="405"/>
                </a:cxn>
                <a:cxn ang="0">
                  <a:pos x="592" y="452"/>
                </a:cxn>
                <a:cxn ang="0">
                  <a:pos x="575" y="485"/>
                </a:cxn>
                <a:cxn ang="0">
                  <a:pos x="544" y="510"/>
                </a:cxn>
                <a:cxn ang="0">
                  <a:pos x="511" y="510"/>
                </a:cxn>
                <a:cxn ang="0">
                  <a:pos x="470" y="533"/>
                </a:cxn>
                <a:cxn ang="0">
                  <a:pos x="446" y="526"/>
                </a:cxn>
                <a:cxn ang="0">
                  <a:pos x="423" y="510"/>
                </a:cxn>
                <a:cxn ang="0">
                  <a:pos x="364" y="510"/>
                </a:cxn>
                <a:cxn ang="0">
                  <a:pos x="358" y="533"/>
                </a:cxn>
                <a:cxn ang="0">
                  <a:pos x="340" y="526"/>
                </a:cxn>
                <a:cxn ang="0">
                  <a:pos x="324" y="502"/>
                </a:cxn>
                <a:cxn ang="0">
                  <a:pos x="317" y="452"/>
                </a:cxn>
                <a:cxn ang="0">
                  <a:pos x="284" y="420"/>
                </a:cxn>
                <a:cxn ang="0">
                  <a:pos x="202" y="436"/>
                </a:cxn>
                <a:cxn ang="0">
                  <a:pos x="178" y="436"/>
                </a:cxn>
                <a:cxn ang="0">
                  <a:pos x="129" y="420"/>
                </a:cxn>
                <a:cxn ang="0">
                  <a:pos x="88" y="405"/>
                </a:cxn>
                <a:cxn ang="0">
                  <a:pos x="73" y="371"/>
                </a:cxn>
                <a:cxn ang="0">
                  <a:pos x="82" y="323"/>
                </a:cxn>
                <a:cxn ang="0">
                  <a:pos x="32" y="315"/>
                </a:cxn>
                <a:cxn ang="0">
                  <a:pos x="16" y="299"/>
                </a:cxn>
                <a:cxn ang="0">
                  <a:pos x="0" y="250"/>
                </a:cxn>
                <a:cxn ang="0">
                  <a:pos x="40" y="234"/>
                </a:cxn>
                <a:cxn ang="0">
                  <a:pos x="88" y="203"/>
                </a:cxn>
                <a:cxn ang="0">
                  <a:pos x="106" y="162"/>
                </a:cxn>
                <a:cxn ang="0">
                  <a:pos x="147" y="129"/>
                </a:cxn>
              </a:cxnLst>
              <a:rect l="0" t="0" r="r" b="b"/>
              <a:pathLst>
                <a:path w="780" h="543">
                  <a:moveTo>
                    <a:pt x="162" y="97"/>
                  </a:moveTo>
                  <a:lnTo>
                    <a:pt x="178" y="89"/>
                  </a:lnTo>
                  <a:lnTo>
                    <a:pt x="194" y="113"/>
                  </a:lnTo>
                  <a:lnTo>
                    <a:pt x="212" y="113"/>
                  </a:lnTo>
                  <a:lnTo>
                    <a:pt x="219" y="129"/>
                  </a:lnTo>
                  <a:lnTo>
                    <a:pt x="219" y="162"/>
                  </a:lnTo>
                  <a:lnTo>
                    <a:pt x="268" y="178"/>
                  </a:lnTo>
                  <a:lnTo>
                    <a:pt x="293" y="203"/>
                  </a:lnTo>
                  <a:lnTo>
                    <a:pt x="340" y="203"/>
                  </a:lnTo>
                  <a:lnTo>
                    <a:pt x="364" y="218"/>
                  </a:lnTo>
                  <a:lnTo>
                    <a:pt x="398" y="226"/>
                  </a:lnTo>
                  <a:lnTo>
                    <a:pt x="430" y="209"/>
                  </a:lnTo>
                  <a:lnTo>
                    <a:pt x="463" y="209"/>
                  </a:lnTo>
                  <a:lnTo>
                    <a:pt x="486" y="184"/>
                  </a:lnTo>
                  <a:lnTo>
                    <a:pt x="480" y="178"/>
                  </a:lnTo>
                  <a:lnTo>
                    <a:pt x="495" y="162"/>
                  </a:lnTo>
                  <a:lnTo>
                    <a:pt x="511" y="169"/>
                  </a:lnTo>
                  <a:lnTo>
                    <a:pt x="535" y="153"/>
                  </a:lnTo>
                  <a:lnTo>
                    <a:pt x="551" y="137"/>
                  </a:lnTo>
                  <a:lnTo>
                    <a:pt x="585" y="137"/>
                  </a:lnTo>
                  <a:lnTo>
                    <a:pt x="575" y="121"/>
                  </a:lnTo>
                  <a:lnTo>
                    <a:pt x="567" y="113"/>
                  </a:lnTo>
                  <a:lnTo>
                    <a:pt x="551" y="121"/>
                  </a:lnTo>
                  <a:lnTo>
                    <a:pt x="535" y="121"/>
                  </a:lnTo>
                  <a:lnTo>
                    <a:pt x="535" y="89"/>
                  </a:lnTo>
                  <a:lnTo>
                    <a:pt x="544" y="72"/>
                  </a:lnTo>
                  <a:lnTo>
                    <a:pt x="560" y="81"/>
                  </a:lnTo>
                  <a:lnTo>
                    <a:pt x="585" y="72"/>
                  </a:lnTo>
                  <a:lnTo>
                    <a:pt x="592" y="41"/>
                  </a:lnTo>
                  <a:lnTo>
                    <a:pt x="600" y="32"/>
                  </a:lnTo>
                  <a:lnTo>
                    <a:pt x="600" y="23"/>
                  </a:lnTo>
                  <a:lnTo>
                    <a:pt x="592" y="23"/>
                  </a:lnTo>
                  <a:lnTo>
                    <a:pt x="600" y="7"/>
                  </a:lnTo>
                  <a:lnTo>
                    <a:pt x="632" y="0"/>
                  </a:lnTo>
                  <a:lnTo>
                    <a:pt x="657" y="7"/>
                  </a:lnTo>
                  <a:lnTo>
                    <a:pt x="672" y="23"/>
                  </a:lnTo>
                  <a:lnTo>
                    <a:pt x="690" y="81"/>
                  </a:lnTo>
                  <a:lnTo>
                    <a:pt x="706" y="81"/>
                  </a:lnTo>
                  <a:lnTo>
                    <a:pt x="731" y="97"/>
                  </a:lnTo>
                  <a:lnTo>
                    <a:pt x="731" y="113"/>
                  </a:lnTo>
                  <a:lnTo>
                    <a:pt x="747" y="113"/>
                  </a:lnTo>
                  <a:lnTo>
                    <a:pt x="779" y="104"/>
                  </a:lnTo>
                  <a:lnTo>
                    <a:pt x="779" y="121"/>
                  </a:lnTo>
                  <a:lnTo>
                    <a:pt x="756" y="169"/>
                  </a:lnTo>
                  <a:lnTo>
                    <a:pt x="747" y="162"/>
                  </a:lnTo>
                  <a:lnTo>
                    <a:pt x="731" y="169"/>
                  </a:lnTo>
                  <a:lnTo>
                    <a:pt x="737" y="194"/>
                  </a:lnTo>
                  <a:lnTo>
                    <a:pt x="731" y="209"/>
                  </a:lnTo>
                  <a:lnTo>
                    <a:pt x="722" y="209"/>
                  </a:lnTo>
                  <a:lnTo>
                    <a:pt x="706" y="218"/>
                  </a:lnTo>
                  <a:lnTo>
                    <a:pt x="697" y="218"/>
                  </a:lnTo>
                  <a:lnTo>
                    <a:pt x="690" y="226"/>
                  </a:lnTo>
                  <a:lnTo>
                    <a:pt x="682" y="226"/>
                  </a:lnTo>
                  <a:lnTo>
                    <a:pt x="650" y="250"/>
                  </a:lnTo>
                  <a:lnTo>
                    <a:pt x="650" y="259"/>
                  </a:lnTo>
                  <a:lnTo>
                    <a:pt x="632" y="259"/>
                  </a:lnTo>
                  <a:lnTo>
                    <a:pt x="609" y="275"/>
                  </a:lnTo>
                  <a:lnTo>
                    <a:pt x="609" y="266"/>
                  </a:lnTo>
                  <a:lnTo>
                    <a:pt x="609" y="259"/>
                  </a:lnTo>
                  <a:lnTo>
                    <a:pt x="617" y="243"/>
                  </a:lnTo>
                  <a:lnTo>
                    <a:pt x="609" y="234"/>
                  </a:lnTo>
                  <a:lnTo>
                    <a:pt x="585" y="259"/>
                  </a:lnTo>
                  <a:lnTo>
                    <a:pt x="575" y="266"/>
                  </a:lnTo>
                  <a:lnTo>
                    <a:pt x="567" y="266"/>
                  </a:lnTo>
                  <a:lnTo>
                    <a:pt x="560" y="275"/>
                  </a:lnTo>
                  <a:lnTo>
                    <a:pt x="585" y="299"/>
                  </a:lnTo>
                  <a:lnTo>
                    <a:pt x="600" y="291"/>
                  </a:lnTo>
                  <a:lnTo>
                    <a:pt x="625" y="299"/>
                  </a:lnTo>
                  <a:lnTo>
                    <a:pt x="625" y="308"/>
                  </a:lnTo>
                  <a:lnTo>
                    <a:pt x="617" y="299"/>
                  </a:lnTo>
                  <a:lnTo>
                    <a:pt x="600" y="308"/>
                  </a:lnTo>
                  <a:lnTo>
                    <a:pt x="585" y="331"/>
                  </a:lnTo>
                  <a:lnTo>
                    <a:pt x="592" y="340"/>
                  </a:lnTo>
                  <a:lnTo>
                    <a:pt x="600" y="371"/>
                  </a:lnTo>
                  <a:lnTo>
                    <a:pt x="617" y="380"/>
                  </a:lnTo>
                  <a:lnTo>
                    <a:pt x="609" y="380"/>
                  </a:lnTo>
                  <a:lnTo>
                    <a:pt x="617" y="396"/>
                  </a:lnTo>
                  <a:lnTo>
                    <a:pt x="592" y="405"/>
                  </a:lnTo>
                  <a:lnTo>
                    <a:pt x="617" y="405"/>
                  </a:lnTo>
                  <a:lnTo>
                    <a:pt x="609" y="436"/>
                  </a:lnTo>
                  <a:lnTo>
                    <a:pt x="592" y="452"/>
                  </a:lnTo>
                  <a:lnTo>
                    <a:pt x="585" y="452"/>
                  </a:lnTo>
                  <a:lnTo>
                    <a:pt x="585" y="468"/>
                  </a:lnTo>
                  <a:lnTo>
                    <a:pt x="575" y="485"/>
                  </a:lnTo>
                  <a:lnTo>
                    <a:pt x="567" y="485"/>
                  </a:lnTo>
                  <a:lnTo>
                    <a:pt x="567" y="493"/>
                  </a:lnTo>
                  <a:lnTo>
                    <a:pt x="544" y="510"/>
                  </a:lnTo>
                  <a:lnTo>
                    <a:pt x="520" y="510"/>
                  </a:lnTo>
                  <a:lnTo>
                    <a:pt x="520" y="517"/>
                  </a:lnTo>
                  <a:lnTo>
                    <a:pt x="511" y="510"/>
                  </a:lnTo>
                  <a:lnTo>
                    <a:pt x="511" y="517"/>
                  </a:lnTo>
                  <a:lnTo>
                    <a:pt x="503" y="517"/>
                  </a:lnTo>
                  <a:lnTo>
                    <a:pt x="470" y="533"/>
                  </a:lnTo>
                  <a:lnTo>
                    <a:pt x="463" y="542"/>
                  </a:lnTo>
                  <a:lnTo>
                    <a:pt x="463" y="526"/>
                  </a:lnTo>
                  <a:lnTo>
                    <a:pt x="446" y="526"/>
                  </a:lnTo>
                  <a:lnTo>
                    <a:pt x="438" y="526"/>
                  </a:lnTo>
                  <a:lnTo>
                    <a:pt x="423" y="526"/>
                  </a:lnTo>
                  <a:lnTo>
                    <a:pt x="423" y="510"/>
                  </a:lnTo>
                  <a:lnTo>
                    <a:pt x="405" y="510"/>
                  </a:lnTo>
                  <a:lnTo>
                    <a:pt x="373" y="517"/>
                  </a:lnTo>
                  <a:lnTo>
                    <a:pt x="364" y="510"/>
                  </a:lnTo>
                  <a:lnTo>
                    <a:pt x="364" y="517"/>
                  </a:lnTo>
                  <a:lnTo>
                    <a:pt x="358" y="517"/>
                  </a:lnTo>
                  <a:lnTo>
                    <a:pt x="358" y="533"/>
                  </a:lnTo>
                  <a:lnTo>
                    <a:pt x="349" y="533"/>
                  </a:lnTo>
                  <a:lnTo>
                    <a:pt x="349" y="526"/>
                  </a:lnTo>
                  <a:lnTo>
                    <a:pt x="340" y="526"/>
                  </a:lnTo>
                  <a:lnTo>
                    <a:pt x="324" y="517"/>
                  </a:lnTo>
                  <a:lnTo>
                    <a:pt x="324" y="510"/>
                  </a:lnTo>
                  <a:lnTo>
                    <a:pt x="324" y="502"/>
                  </a:lnTo>
                  <a:lnTo>
                    <a:pt x="317" y="493"/>
                  </a:lnTo>
                  <a:lnTo>
                    <a:pt x="308" y="493"/>
                  </a:lnTo>
                  <a:lnTo>
                    <a:pt x="317" y="452"/>
                  </a:lnTo>
                  <a:lnTo>
                    <a:pt x="308" y="436"/>
                  </a:lnTo>
                  <a:lnTo>
                    <a:pt x="299" y="436"/>
                  </a:lnTo>
                  <a:lnTo>
                    <a:pt x="284" y="420"/>
                  </a:lnTo>
                  <a:lnTo>
                    <a:pt x="268" y="420"/>
                  </a:lnTo>
                  <a:lnTo>
                    <a:pt x="227" y="436"/>
                  </a:lnTo>
                  <a:lnTo>
                    <a:pt x="202" y="436"/>
                  </a:lnTo>
                  <a:lnTo>
                    <a:pt x="194" y="445"/>
                  </a:lnTo>
                  <a:lnTo>
                    <a:pt x="187" y="436"/>
                  </a:lnTo>
                  <a:lnTo>
                    <a:pt x="178" y="436"/>
                  </a:lnTo>
                  <a:lnTo>
                    <a:pt x="154" y="436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2" y="420"/>
                  </a:lnTo>
                  <a:lnTo>
                    <a:pt x="106" y="405"/>
                  </a:lnTo>
                  <a:lnTo>
                    <a:pt x="88" y="405"/>
                  </a:lnTo>
                  <a:lnTo>
                    <a:pt x="65" y="396"/>
                  </a:lnTo>
                  <a:lnTo>
                    <a:pt x="57" y="371"/>
                  </a:lnTo>
                  <a:lnTo>
                    <a:pt x="73" y="371"/>
                  </a:lnTo>
                  <a:lnTo>
                    <a:pt x="65" y="355"/>
                  </a:lnTo>
                  <a:lnTo>
                    <a:pt x="82" y="340"/>
                  </a:lnTo>
                  <a:lnTo>
                    <a:pt x="82" y="323"/>
                  </a:lnTo>
                  <a:lnTo>
                    <a:pt x="73" y="315"/>
                  </a:lnTo>
                  <a:lnTo>
                    <a:pt x="48" y="323"/>
                  </a:lnTo>
                  <a:lnTo>
                    <a:pt x="32" y="315"/>
                  </a:lnTo>
                  <a:lnTo>
                    <a:pt x="25" y="308"/>
                  </a:lnTo>
                  <a:lnTo>
                    <a:pt x="8" y="299"/>
                  </a:lnTo>
                  <a:lnTo>
                    <a:pt x="16" y="299"/>
                  </a:lnTo>
                  <a:lnTo>
                    <a:pt x="16" y="275"/>
                  </a:lnTo>
                  <a:lnTo>
                    <a:pt x="0" y="275"/>
                  </a:lnTo>
                  <a:lnTo>
                    <a:pt x="0" y="250"/>
                  </a:lnTo>
                  <a:lnTo>
                    <a:pt x="16" y="243"/>
                  </a:lnTo>
                  <a:lnTo>
                    <a:pt x="32" y="243"/>
                  </a:lnTo>
                  <a:lnTo>
                    <a:pt x="40" y="234"/>
                  </a:lnTo>
                  <a:lnTo>
                    <a:pt x="57" y="234"/>
                  </a:lnTo>
                  <a:lnTo>
                    <a:pt x="82" y="218"/>
                  </a:lnTo>
                  <a:lnTo>
                    <a:pt x="88" y="203"/>
                  </a:lnTo>
                  <a:lnTo>
                    <a:pt x="82" y="169"/>
                  </a:lnTo>
                  <a:lnTo>
                    <a:pt x="82" y="162"/>
                  </a:lnTo>
                  <a:lnTo>
                    <a:pt x="106" y="162"/>
                  </a:lnTo>
                  <a:lnTo>
                    <a:pt x="113" y="129"/>
                  </a:lnTo>
                  <a:lnTo>
                    <a:pt x="137" y="129"/>
                  </a:lnTo>
                  <a:lnTo>
                    <a:pt x="147" y="129"/>
                  </a:lnTo>
                  <a:lnTo>
                    <a:pt x="154" y="104"/>
                  </a:lnTo>
                  <a:lnTo>
                    <a:pt x="162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4" name="Freeform 22"/>
            <p:cNvSpPr>
              <a:spLocks/>
            </p:cNvSpPr>
            <p:nvPr/>
          </p:nvSpPr>
          <p:spPr bwMode="auto">
            <a:xfrm>
              <a:off x="3481" y="2219"/>
              <a:ext cx="199" cy="163"/>
            </a:xfrm>
            <a:custGeom>
              <a:avLst/>
              <a:gdLst/>
              <a:ahLst/>
              <a:cxnLst>
                <a:cxn ang="0">
                  <a:pos x="8" y="178"/>
                </a:cxn>
                <a:cxn ang="0">
                  <a:pos x="8" y="162"/>
                </a:cxn>
                <a:cxn ang="0">
                  <a:pos x="23" y="153"/>
                </a:cxn>
                <a:cxn ang="0">
                  <a:pos x="16" y="137"/>
                </a:cxn>
                <a:cxn ang="0">
                  <a:pos x="8" y="129"/>
                </a:cxn>
                <a:cxn ang="0">
                  <a:pos x="0" y="113"/>
                </a:cxn>
                <a:cxn ang="0">
                  <a:pos x="16" y="121"/>
                </a:cxn>
                <a:cxn ang="0">
                  <a:pos x="65" y="113"/>
                </a:cxn>
                <a:cxn ang="0">
                  <a:pos x="65" y="97"/>
                </a:cxn>
                <a:cxn ang="0">
                  <a:pos x="73" y="90"/>
                </a:cxn>
                <a:cxn ang="0">
                  <a:pos x="107" y="81"/>
                </a:cxn>
                <a:cxn ang="0">
                  <a:pos x="107" y="66"/>
                </a:cxn>
                <a:cxn ang="0">
                  <a:pos x="113" y="56"/>
                </a:cxn>
                <a:cxn ang="0">
                  <a:pos x="113" y="49"/>
                </a:cxn>
                <a:cxn ang="0">
                  <a:pos x="122" y="49"/>
                </a:cxn>
                <a:cxn ang="0">
                  <a:pos x="129" y="32"/>
                </a:cxn>
                <a:cxn ang="0">
                  <a:pos x="129" y="16"/>
                </a:cxn>
                <a:cxn ang="0">
                  <a:pos x="147" y="9"/>
                </a:cxn>
                <a:cxn ang="0">
                  <a:pos x="162" y="0"/>
                </a:cxn>
                <a:cxn ang="0">
                  <a:pos x="170" y="0"/>
                </a:cxn>
                <a:cxn ang="0">
                  <a:pos x="187" y="9"/>
                </a:cxn>
                <a:cxn ang="0">
                  <a:pos x="194" y="16"/>
                </a:cxn>
                <a:cxn ang="0">
                  <a:pos x="210" y="24"/>
                </a:cxn>
                <a:cxn ang="0">
                  <a:pos x="202" y="32"/>
                </a:cxn>
                <a:cxn ang="0">
                  <a:pos x="187" y="41"/>
                </a:cxn>
                <a:cxn ang="0">
                  <a:pos x="170" y="32"/>
                </a:cxn>
                <a:cxn ang="0">
                  <a:pos x="162" y="41"/>
                </a:cxn>
                <a:cxn ang="0">
                  <a:pos x="170" y="49"/>
                </a:cxn>
                <a:cxn ang="0">
                  <a:pos x="162" y="66"/>
                </a:cxn>
                <a:cxn ang="0">
                  <a:pos x="178" y="72"/>
                </a:cxn>
                <a:cxn ang="0">
                  <a:pos x="178" y="81"/>
                </a:cxn>
                <a:cxn ang="0">
                  <a:pos x="170" y="81"/>
                </a:cxn>
                <a:cxn ang="0">
                  <a:pos x="178" y="90"/>
                </a:cxn>
                <a:cxn ang="0">
                  <a:pos x="138" y="137"/>
                </a:cxn>
                <a:cxn ang="0">
                  <a:pos x="122" y="146"/>
                </a:cxn>
                <a:cxn ang="0">
                  <a:pos x="113" y="137"/>
                </a:cxn>
                <a:cxn ang="0">
                  <a:pos x="107" y="146"/>
                </a:cxn>
                <a:cxn ang="0">
                  <a:pos x="107" y="162"/>
                </a:cxn>
                <a:cxn ang="0">
                  <a:pos x="113" y="162"/>
                </a:cxn>
                <a:cxn ang="0">
                  <a:pos x="113" y="169"/>
                </a:cxn>
                <a:cxn ang="0">
                  <a:pos x="122" y="169"/>
                </a:cxn>
                <a:cxn ang="0">
                  <a:pos x="122" y="186"/>
                </a:cxn>
                <a:cxn ang="0">
                  <a:pos x="122" y="194"/>
                </a:cxn>
                <a:cxn ang="0">
                  <a:pos x="97" y="194"/>
                </a:cxn>
                <a:cxn ang="0">
                  <a:pos x="88" y="203"/>
                </a:cxn>
                <a:cxn ang="0">
                  <a:pos x="82" y="194"/>
                </a:cxn>
                <a:cxn ang="0">
                  <a:pos x="73" y="178"/>
                </a:cxn>
                <a:cxn ang="0">
                  <a:pos x="48" y="178"/>
                </a:cxn>
                <a:cxn ang="0">
                  <a:pos x="32" y="178"/>
                </a:cxn>
                <a:cxn ang="0">
                  <a:pos x="8" y="178"/>
                </a:cxn>
              </a:cxnLst>
              <a:rect l="0" t="0" r="r" b="b"/>
              <a:pathLst>
                <a:path w="211" h="204">
                  <a:moveTo>
                    <a:pt x="8" y="178"/>
                  </a:moveTo>
                  <a:lnTo>
                    <a:pt x="8" y="162"/>
                  </a:lnTo>
                  <a:lnTo>
                    <a:pt x="23" y="153"/>
                  </a:lnTo>
                  <a:lnTo>
                    <a:pt x="16" y="137"/>
                  </a:lnTo>
                  <a:lnTo>
                    <a:pt x="8" y="129"/>
                  </a:lnTo>
                  <a:lnTo>
                    <a:pt x="0" y="113"/>
                  </a:lnTo>
                  <a:lnTo>
                    <a:pt x="16" y="121"/>
                  </a:lnTo>
                  <a:lnTo>
                    <a:pt x="65" y="113"/>
                  </a:lnTo>
                  <a:lnTo>
                    <a:pt x="65" y="97"/>
                  </a:lnTo>
                  <a:lnTo>
                    <a:pt x="73" y="90"/>
                  </a:lnTo>
                  <a:lnTo>
                    <a:pt x="107" y="81"/>
                  </a:lnTo>
                  <a:lnTo>
                    <a:pt x="107" y="66"/>
                  </a:lnTo>
                  <a:lnTo>
                    <a:pt x="113" y="56"/>
                  </a:lnTo>
                  <a:lnTo>
                    <a:pt x="113" y="49"/>
                  </a:lnTo>
                  <a:lnTo>
                    <a:pt x="122" y="49"/>
                  </a:lnTo>
                  <a:lnTo>
                    <a:pt x="129" y="32"/>
                  </a:lnTo>
                  <a:lnTo>
                    <a:pt x="129" y="16"/>
                  </a:lnTo>
                  <a:lnTo>
                    <a:pt x="147" y="9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7" y="9"/>
                  </a:lnTo>
                  <a:lnTo>
                    <a:pt x="194" y="16"/>
                  </a:lnTo>
                  <a:lnTo>
                    <a:pt x="210" y="24"/>
                  </a:lnTo>
                  <a:lnTo>
                    <a:pt x="202" y="32"/>
                  </a:lnTo>
                  <a:lnTo>
                    <a:pt x="187" y="41"/>
                  </a:lnTo>
                  <a:lnTo>
                    <a:pt x="170" y="32"/>
                  </a:lnTo>
                  <a:lnTo>
                    <a:pt x="162" y="41"/>
                  </a:lnTo>
                  <a:lnTo>
                    <a:pt x="170" y="49"/>
                  </a:lnTo>
                  <a:lnTo>
                    <a:pt x="162" y="66"/>
                  </a:lnTo>
                  <a:lnTo>
                    <a:pt x="178" y="72"/>
                  </a:lnTo>
                  <a:lnTo>
                    <a:pt x="178" y="81"/>
                  </a:lnTo>
                  <a:lnTo>
                    <a:pt x="170" y="81"/>
                  </a:lnTo>
                  <a:lnTo>
                    <a:pt x="178" y="90"/>
                  </a:lnTo>
                  <a:lnTo>
                    <a:pt x="138" y="137"/>
                  </a:lnTo>
                  <a:lnTo>
                    <a:pt x="122" y="146"/>
                  </a:lnTo>
                  <a:lnTo>
                    <a:pt x="113" y="137"/>
                  </a:lnTo>
                  <a:lnTo>
                    <a:pt x="107" y="146"/>
                  </a:lnTo>
                  <a:lnTo>
                    <a:pt x="107" y="162"/>
                  </a:lnTo>
                  <a:lnTo>
                    <a:pt x="113" y="162"/>
                  </a:lnTo>
                  <a:lnTo>
                    <a:pt x="113" y="169"/>
                  </a:lnTo>
                  <a:lnTo>
                    <a:pt x="122" y="169"/>
                  </a:lnTo>
                  <a:lnTo>
                    <a:pt x="122" y="186"/>
                  </a:lnTo>
                  <a:lnTo>
                    <a:pt x="122" y="194"/>
                  </a:lnTo>
                  <a:lnTo>
                    <a:pt x="97" y="194"/>
                  </a:lnTo>
                  <a:lnTo>
                    <a:pt x="88" y="203"/>
                  </a:lnTo>
                  <a:lnTo>
                    <a:pt x="82" y="194"/>
                  </a:lnTo>
                  <a:lnTo>
                    <a:pt x="73" y="178"/>
                  </a:lnTo>
                  <a:lnTo>
                    <a:pt x="48" y="178"/>
                  </a:lnTo>
                  <a:lnTo>
                    <a:pt x="32" y="178"/>
                  </a:lnTo>
                  <a:lnTo>
                    <a:pt x="8" y="1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5" name="Freeform 23"/>
            <p:cNvSpPr>
              <a:spLocks/>
            </p:cNvSpPr>
            <p:nvPr/>
          </p:nvSpPr>
          <p:spPr bwMode="auto">
            <a:xfrm>
              <a:off x="3473" y="2200"/>
              <a:ext cx="176" cy="116"/>
            </a:xfrm>
            <a:custGeom>
              <a:avLst/>
              <a:gdLst/>
              <a:ahLst/>
              <a:cxnLst>
                <a:cxn ang="0">
                  <a:pos x="179" y="24"/>
                </a:cxn>
                <a:cxn ang="0">
                  <a:pos x="171" y="24"/>
                </a:cxn>
                <a:cxn ang="0">
                  <a:pos x="156" y="33"/>
                </a:cxn>
                <a:cxn ang="0">
                  <a:pos x="138" y="40"/>
                </a:cxn>
                <a:cxn ang="0">
                  <a:pos x="138" y="56"/>
                </a:cxn>
                <a:cxn ang="0">
                  <a:pos x="131" y="73"/>
                </a:cxn>
                <a:cxn ang="0">
                  <a:pos x="122" y="73"/>
                </a:cxn>
                <a:cxn ang="0">
                  <a:pos x="122" y="80"/>
                </a:cxn>
                <a:cxn ang="0">
                  <a:pos x="116" y="90"/>
                </a:cxn>
                <a:cxn ang="0">
                  <a:pos x="116" y="105"/>
                </a:cxn>
                <a:cxn ang="0">
                  <a:pos x="82" y="114"/>
                </a:cxn>
                <a:cxn ang="0">
                  <a:pos x="74" y="121"/>
                </a:cxn>
                <a:cxn ang="0">
                  <a:pos x="74" y="137"/>
                </a:cxn>
                <a:cxn ang="0">
                  <a:pos x="25" y="145"/>
                </a:cxn>
                <a:cxn ang="0">
                  <a:pos x="9" y="137"/>
                </a:cxn>
                <a:cxn ang="0">
                  <a:pos x="17" y="121"/>
                </a:cxn>
                <a:cxn ang="0">
                  <a:pos x="17" y="114"/>
                </a:cxn>
                <a:cxn ang="0">
                  <a:pos x="0" y="105"/>
                </a:cxn>
                <a:cxn ang="0">
                  <a:pos x="0" y="73"/>
                </a:cxn>
                <a:cxn ang="0">
                  <a:pos x="9" y="56"/>
                </a:cxn>
                <a:cxn ang="0">
                  <a:pos x="9" y="48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50" y="40"/>
                </a:cxn>
                <a:cxn ang="0">
                  <a:pos x="57" y="24"/>
                </a:cxn>
                <a:cxn ang="0">
                  <a:pos x="66" y="24"/>
                </a:cxn>
                <a:cxn ang="0">
                  <a:pos x="66" y="16"/>
                </a:cxn>
                <a:cxn ang="0">
                  <a:pos x="97" y="24"/>
                </a:cxn>
                <a:cxn ang="0">
                  <a:pos x="116" y="24"/>
                </a:cxn>
                <a:cxn ang="0">
                  <a:pos x="116" y="16"/>
                </a:cxn>
                <a:cxn ang="0">
                  <a:pos x="122" y="16"/>
                </a:cxn>
                <a:cxn ang="0">
                  <a:pos x="131" y="0"/>
                </a:cxn>
                <a:cxn ang="0">
                  <a:pos x="138" y="8"/>
                </a:cxn>
                <a:cxn ang="0">
                  <a:pos x="147" y="33"/>
                </a:cxn>
                <a:cxn ang="0">
                  <a:pos x="162" y="16"/>
                </a:cxn>
                <a:cxn ang="0">
                  <a:pos x="187" y="24"/>
                </a:cxn>
                <a:cxn ang="0">
                  <a:pos x="179" y="24"/>
                </a:cxn>
              </a:cxnLst>
              <a:rect l="0" t="0" r="r" b="b"/>
              <a:pathLst>
                <a:path w="188" h="146">
                  <a:moveTo>
                    <a:pt x="179" y="24"/>
                  </a:moveTo>
                  <a:lnTo>
                    <a:pt x="171" y="24"/>
                  </a:lnTo>
                  <a:lnTo>
                    <a:pt x="156" y="33"/>
                  </a:lnTo>
                  <a:lnTo>
                    <a:pt x="138" y="40"/>
                  </a:lnTo>
                  <a:lnTo>
                    <a:pt x="138" y="56"/>
                  </a:lnTo>
                  <a:lnTo>
                    <a:pt x="131" y="73"/>
                  </a:lnTo>
                  <a:lnTo>
                    <a:pt x="122" y="73"/>
                  </a:lnTo>
                  <a:lnTo>
                    <a:pt x="122" y="80"/>
                  </a:lnTo>
                  <a:lnTo>
                    <a:pt x="116" y="90"/>
                  </a:lnTo>
                  <a:lnTo>
                    <a:pt x="116" y="105"/>
                  </a:lnTo>
                  <a:lnTo>
                    <a:pt x="82" y="114"/>
                  </a:lnTo>
                  <a:lnTo>
                    <a:pt x="74" y="121"/>
                  </a:lnTo>
                  <a:lnTo>
                    <a:pt x="74" y="137"/>
                  </a:lnTo>
                  <a:lnTo>
                    <a:pt x="25" y="145"/>
                  </a:lnTo>
                  <a:lnTo>
                    <a:pt x="9" y="137"/>
                  </a:lnTo>
                  <a:lnTo>
                    <a:pt x="17" y="121"/>
                  </a:lnTo>
                  <a:lnTo>
                    <a:pt x="17" y="114"/>
                  </a:lnTo>
                  <a:lnTo>
                    <a:pt x="0" y="105"/>
                  </a:lnTo>
                  <a:lnTo>
                    <a:pt x="0" y="73"/>
                  </a:lnTo>
                  <a:lnTo>
                    <a:pt x="9" y="56"/>
                  </a:lnTo>
                  <a:lnTo>
                    <a:pt x="9" y="48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50" y="40"/>
                  </a:lnTo>
                  <a:lnTo>
                    <a:pt x="57" y="24"/>
                  </a:lnTo>
                  <a:lnTo>
                    <a:pt x="66" y="24"/>
                  </a:lnTo>
                  <a:lnTo>
                    <a:pt x="66" y="16"/>
                  </a:lnTo>
                  <a:lnTo>
                    <a:pt x="97" y="24"/>
                  </a:lnTo>
                  <a:lnTo>
                    <a:pt x="116" y="24"/>
                  </a:lnTo>
                  <a:lnTo>
                    <a:pt x="116" y="16"/>
                  </a:lnTo>
                  <a:lnTo>
                    <a:pt x="122" y="16"/>
                  </a:lnTo>
                  <a:lnTo>
                    <a:pt x="131" y="0"/>
                  </a:lnTo>
                  <a:lnTo>
                    <a:pt x="138" y="8"/>
                  </a:lnTo>
                  <a:lnTo>
                    <a:pt x="147" y="33"/>
                  </a:lnTo>
                  <a:lnTo>
                    <a:pt x="162" y="16"/>
                  </a:lnTo>
                  <a:lnTo>
                    <a:pt x="187" y="24"/>
                  </a:lnTo>
                  <a:lnTo>
                    <a:pt x="179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6" name="Freeform 24"/>
            <p:cNvSpPr>
              <a:spLocks/>
            </p:cNvSpPr>
            <p:nvPr/>
          </p:nvSpPr>
          <p:spPr bwMode="auto">
            <a:xfrm>
              <a:off x="3275" y="2180"/>
              <a:ext cx="228" cy="182"/>
            </a:xfrm>
            <a:custGeom>
              <a:avLst/>
              <a:gdLst/>
              <a:ahLst/>
              <a:cxnLst>
                <a:cxn ang="0">
                  <a:pos x="227" y="227"/>
                </a:cxn>
                <a:cxn ang="0">
                  <a:pos x="170" y="218"/>
                </a:cxn>
                <a:cxn ang="0">
                  <a:pos x="162" y="202"/>
                </a:cxn>
                <a:cxn ang="0">
                  <a:pos x="137" y="211"/>
                </a:cxn>
                <a:cxn ang="0">
                  <a:pos x="121" y="211"/>
                </a:cxn>
                <a:cxn ang="0">
                  <a:pos x="96" y="186"/>
                </a:cxn>
                <a:cxn ang="0">
                  <a:pos x="80" y="162"/>
                </a:cxn>
                <a:cxn ang="0">
                  <a:pos x="65" y="155"/>
                </a:cxn>
                <a:cxn ang="0">
                  <a:pos x="56" y="155"/>
                </a:cxn>
                <a:cxn ang="0">
                  <a:pos x="48" y="146"/>
                </a:cxn>
                <a:cxn ang="0">
                  <a:pos x="40" y="121"/>
                </a:cxn>
                <a:cxn ang="0">
                  <a:pos x="24" y="115"/>
                </a:cxn>
                <a:cxn ang="0">
                  <a:pos x="15" y="98"/>
                </a:cxn>
                <a:cxn ang="0">
                  <a:pos x="24" y="81"/>
                </a:cxn>
                <a:cxn ang="0">
                  <a:pos x="24" y="65"/>
                </a:cxn>
                <a:cxn ang="0">
                  <a:pos x="15" y="65"/>
                </a:cxn>
                <a:cxn ang="0">
                  <a:pos x="8" y="49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24" y="16"/>
                </a:cxn>
                <a:cxn ang="0">
                  <a:pos x="31" y="16"/>
                </a:cxn>
                <a:cxn ang="0">
                  <a:pos x="48" y="9"/>
                </a:cxn>
                <a:cxn ang="0">
                  <a:pos x="56" y="9"/>
                </a:cxn>
                <a:cxn ang="0">
                  <a:pos x="48" y="16"/>
                </a:cxn>
                <a:cxn ang="0">
                  <a:pos x="65" y="25"/>
                </a:cxn>
                <a:cxn ang="0">
                  <a:pos x="65" y="41"/>
                </a:cxn>
                <a:cxn ang="0">
                  <a:pos x="96" y="58"/>
                </a:cxn>
                <a:cxn ang="0">
                  <a:pos x="130" y="58"/>
                </a:cxn>
                <a:cxn ang="0">
                  <a:pos x="130" y="41"/>
                </a:cxn>
                <a:cxn ang="0">
                  <a:pos x="145" y="33"/>
                </a:cxn>
                <a:cxn ang="0">
                  <a:pos x="170" y="33"/>
                </a:cxn>
                <a:cxn ang="0">
                  <a:pos x="219" y="58"/>
                </a:cxn>
                <a:cxn ang="0">
                  <a:pos x="219" y="65"/>
                </a:cxn>
                <a:cxn ang="0">
                  <a:pos x="219" y="73"/>
                </a:cxn>
                <a:cxn ang="0">
                  <a:pos x="219" y="81"/>
                </a:cxn>
                <a:cxn ang="0">
                  <a:pos x="210" y="98"/>
                </a:cxn>
                <a:cxn ang="0">
                  <a:pos x="210" y="130"/>
                </a:cxn>
                <a:cxn ang="0">
                  <a:pos x="227" y="139"/>
                </a:cxn>
                <a:cxn ang="0">
                  <a:pos x="227" y="146"/>
                </a:cxn>
                <a:cxn ang="0">
                  <a:pos x="219" y="162"/>
                </a:cxn>
                <a:cxn ang="0">
                  <a:pos x="227" y="178"/>
                </a:cxn>
                <a:cxn ang="0">
                  <a:pos x="235" y="186"/>
                </a:cxn>
                <a:cxn ang="0">
                  <a:pos x="242" y="202"/>
                </a:cxn>
                <a:cxn ang="0">
                  <a:pos x="227" y="211"/>
                </a:cxn>
                <a:cxn ang="0">
                  <a:pos x="227" y="227"/>
                </a:cxn>
              </a:cxnLst>
              <a:rect l="0" t="0" r="r" b="b"/>
              <a:pathLst>
                <a:path w="243" h="228">
                  <a:moveTo>
                    <a:pt x="227" y="227"/>
                  </a:moveTo>
                  <a:lnTo>
                    <a:pt x="170" y="218"/>
                  </a:lnTo>
                  <a:lnTo>
                    <a:pt x="162" y="202"/>
                  </a:lnTo>
                  <a:lnTo>
                    <a:pt x="137" y="211"/>
                  </a:lnTo>
                  <a:lnTo>
                    <a:pt x="121" y="211"/>
                  </a:lnTo>
                  <a:lnTo>
                    <a:pt x="96" y="186"/>
                  </a:lnTo>
                  <a:lnTo>
                    <a:pt x="80" y="162"/>
                  </a:lnTo>
                  <a:lnTo>
                    <a:pt x="65" y="155"/>
                  </a:lnTo>
                  <a:lnTo>
                    <a:pt x="56" y="155"/>
                  </a:lnTo>
                  <a:lnTo>
                    <a:pt x="48" y="146"/>
                  </a:lnTo>
                  <a:lnTo>
                    <a:pt x="40" y="121"/>
                  </a:lnTo>
                  <a:lnTo>
                    <a:pt x="24" y="115"/>
                  </a:lnTo>
                  <a:lnTo>
                    <a:pt x="15" y="98"/>
                  </a:lnTo>
                  <a:lnTo>
                    <a:pt x="24" y="81"/>
                  </a:lnTo>
                  <a:lnTo>
                    <a:pt x="24" y="65"/>
                  </a:lnTo>
                  <a:lnTo>
                    <a:pt x="15" y="65"/>
                  </a:lnTo>
                  <a:lnTo>
                    <a:pt x="8" y="49"/>
                  </a:lnTo>
                  <a:lnTo>
                    <a:pt x="0" y="9"/>
                  </a:lnTo>
                  <a:lnTo>
                    <a:pt x="8" y="0"/>
                  </a:lnTo>
                  <a:lnTo>
                    <a:pt x="15" y="16"/>
                  </a:lnTo>
                  <a:lnTo>
                    <a:pt x="24" y="16"/>
                  </a:lnTo>
                  <a:lnTo>
                    <a:pt x="31" y="16"/>
                  </a:lnTo>
                  <a:lnTo>
                    <a:pt x="48" y="9"/>
                  </a:lnTo>
                  <a:lnTo>
                    <a:pt x="56" y="9"/>
                  </a:lnTo>
                  <a:lnTo>
                    <a:pt x="48" y="16"/>
                  </a:lnTo>
                  <a:lnTo>
                    <a:pt x="65" y="25"/>
                  </a:lnTo>
                  <a:lnTo>
                    <a:pt x="65" y="41"/>
                  </a:lnTo>
                  <a:lnTo>
                    <a:pt x="96" y="58"/>
                  </a:lnTo>
                  <a:lnTo>
                    <a:pt x="130" y="58"/>
                  </a:lnTo>
                  <a:lnTo>
                    <a:pt x="130" y="41"/>
                  </a:lnTo>
                  <a:lnTo>
                    <a:pt x="145" y="33"/>
                  </a:lnTo>
                  <a:lnTo>
                    <a:pt x="170" y="33"/>
                  </a:lnTo>
                  <a:lnTo>
                    <a:pt x="219" y="58"/>
                  </a:lnTo>
                  <a:lnTo>
                    <a:pt x="219" y="65"/>
                  </a:lnTo>
                  <a:lnTo>
                    <a:pt x="219" y="73"/>
                  </a:lnTo>
                  <a:lnTo>
                    <a:pt x="219" y="81"/>
                  </a:lnTo>
                  <a:lnTo>
                    <a:pt x="210" y="98"/>
                  </a:lnTo>
                  <a:lnTo>
                    <a:pt x="210" y="130"/>
                  </a:lnTo>
                  <a:lnTo>
                    <a:pt x="227" y="139"/>
                  </a:lnTo>
                  <a:lnTo>
                    <a:pt x="227" y="146"/>
                  </a:lnTo>
                  <a:lnTo>
                    <a:pt x="219" y="162"/>
                  </a:lnTo>
                  <a:lnTo>
                    <a:pt x="227" y="178"/>
                  </a:lnTo>
                  <a:lnTo>
                    <a:pt x="235" y="186"/>
                  </a:lnTo>
                  <a:lnTo>
                    <a:pt x="242" y="202"/>
                  </a:lnTo>
                  <a:lnTo>
                    <a:pt x="227" y="211"/>
                  </a:lnTo>
                  <a:lnTo>
                    <a:pt x="227" y="22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7" name="Freeform 25"/>
            <p:cNvSpPr>
              <a:spLocks/>
            </p:cNvSpPr>
            <p:nvPr/>
          </p:nvSpPr>
          <p:spPr bwMode="auto">
            <a:xfrm>
              <a:off x="3582" y="2136"/>
              <a:ext cx="130" cy="52"/>
            </a:xfrm>
            <a:custGeom>
              <a:avLst/>
              <a:gdLst/>
              <a:ahLst/>
              <a:cxnLst>
                <a:cxn ang="0">
                  <a:pos x="137" y="15"/>
                </a:cxn>
                <a:cxn ang="0">
                  <a:pos x="137" y="24"/>
                </a:cxn>
                <a:cxn ang="0">
                  <a:pos x="112" y="40"/>
                </a:cxn>
                <a:cxn ang="0">
                  <a:pos x="95" y="40"/>
                </a:cxn>
                <a:cxn ang="0">
                  <a:pos x="87" y="49"/>
                </a:cxn>
                <a:cxn ang="0">
                  <a:pos x="71" y="49"/>
                </a:cxn>
                <a:cxn ang="0">
                  <a:pos x="55" y="56"/>
                </a:cxn>
                <a:cxn ang="0">
                  <a:pos x="55" y="65"/>
                </a:cxn>
                <a:cxn ang="0">
                  <a:pos x="31" y="65"/>
                </a:cxn>
                <a:cxn ang="0">
                  <a:pos x="22" y="65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15" y="56"/>
                </a:cxn>
                <a:cxn ang="0">
                  <a:pos x="15" y="49"/>
                </a:cxn>
                <a:cxn ang="0">
                  <a:pos x="31" y="49"/>
                </a:cxn>
                <a:cxn ang="0">
                  <a:pos x="46" y="40"/>
                </a:cxn>
                <a:cxn ang="0">
                  <a:pos x="31" y="32"/>
                </a:cxn>
                <a:cxn ang="0">
                  <a:pos x="22" y="32"/>
                </a:cxn>
                <a:cxn ang="0">
                  <a:pos x="6" y="32"/>
                </a:cxn>
                <a:cxn ang="0">
                  <a:pos x="22" y="15"/>
                </a:cxn>
                <a:cxn ang="0">
                  <a:pos x="15" y="15"/>
                </a:cxn>
                <a:cxn ang="0">
                  <a:pos x="22" y="9"/>
                </a:cxn>
                <a:cxn ang="0">
                  <a:pos x="46" y="15"/>
                </a:cxn>
                <a:cxn ang="0">
                  <a:pos x="46" y="9"/>
                </a:cxn>
                <a:cxn ang="0">
                  <a:pos x="55" y="0"/>
                </a:cxn>
                <a:cxn ang="0">
                  <a:pos x="71" y="9"/>
                </a:cxn>
                <a:cxn ang="0">
                  <a:pos x="120" y="9"/>
                </a:cxn>
                <a:cxn ang="0">
                  <a:pos x="137" y="15"/>
                </a:cxn>
              </a:cxnLst>
              <a:rect l="0" t="0" r="r" b="b"/>
              <a:pathLst>
                <a:path w="138" h="66">
                  <a:moveTo>
                    <a:pt x="137" y="15"/>
                  </a:moveTo>
                  <a:lnTo>
                    <a:pt x="137" y="24"/>
                  </a:lnTo>
                  <a:lnTo>
                    <a:pt x="112" y="40"/>
                  </a:lnTo>
                  <a:lnTo>
                    <a:pt x="95" y="40"/>
                  </a:lnTo>
                  <a:lnTo>
                    <a:pt x="87" y="49"/>
                  </a:lnTo>
                  <a:lnTo>
                    <a:pt x="71" y="49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31" y="65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15" y="56"/>
                  </a:lnTo>
                  <a:lnTo>
                    <a:pt x="15" y="49"/>
                  </a:lnTo>
                  <a:lnTo>
                    <a:pt x="31" y="49"/>
                  </a:lnTo>
                  <a:lnTo>
                    <a:pt x="46" y="40"/>
                  </a:lnTo>
                  <a:lnTo>
                    <a:pt x="31" y="32"/>
                  </a:lnTo>
                  <a:lnTo>
                    <a:pt x="22" y="32"/>
                  </a:lnTo>
                  <a:lnTo>
                    <a:pt x="6" y="32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46" y="15"/>
                  </a:lnTo>
                  <a:lnTo>
                    <a:pt x="46" y="9"/>
                  </a:lnTo>
                  <a:lnTo>
                    <a:pt x="55" y="0"/>
                  </a:lnTo>
                  <a:lnTo>
                    <a:pt x="71" y="9"/>
                  </a:lnTo>
                  <a:lnTo>
                    <a:pt x="120" y="9"/>
                  </a:lnTo>
                  <a:lnTo>
                    <a:pt x="137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8" name="Freeform 26"/>
            <p:cNvSpPr>
              <a:spLocks/>
            </p:cNvSpPr>
            <p:nvPr/>
          </p:nvSpPr>
          <p:spPr bwMode="auto">
            <a:xfrm>
              <a:off x="3373" y="2143"/>
              <a:ext cx="178" cy="96"/>
            </a:xfrm>
            <a:custGeom>
              <a:avLst/>
              <a:gdLst/>
              <a:ahLst/>
              <a:cxnLst>
                <a:cxn ang="0">
                  <a:pos x="179" y="96"/>
                </a:cxn>
                <a:cxn ang="0">
                  <a:pos x="171" y="88"/>
                </a:cxn>
                <a:cxn ang="0">
                  <a:pos x="171" y="96"/>
                </a:cxn>
                <a:cxn ang="0">
                  <a:pos x="162" y="96"/>
                </a:cxn>
                <a:cxn ang="0">
                  <a:pos x="155" y="112"/>
                </a:cxn>
                <a:cxn ang="0">
                  <a:pos x="137" y="112"/>
                </a:cxn>
                <a:cxn ang="0">
                  <a:pos x="137" y="120"/>
                </a:cxn>
                <a:cxn ang="0">
                  <a:pos x="114" y="120"/>
                </a:cxn>
                <a:cxn ang="0">
                  <a:pos x="114" y="112"/>
                </a:cxn>
                <a:cxn ang="0">
                  <a:pos x="114" y="105"/>
                </a:cxn>
                <a:cxn ang="0">
                  <a:pos x="65" y="80"/>
                </a:cxn>
                <a:cxn ang="0">
                  <a:pos x="40" y="80"/>
                </a:cxn>
                <a:cxn ang="0">
                  <a:pos x="25" y="88"/>
                </a:cxn>
                <a:cxn ang="0">
                  <a:pos x="25" y="63"/>
                </a:cxn>
                <a:cxn ang="0">
                  <a:pos x="16" y="63"/>
                </a:cxn>
                <a:cxn ang="0">
                  <a:pos x="16" y="47"/>
                </a:cxn>
                <a:cxn ang="0">
                  <a:pos x="9" y="47"/>
                </a:cxn>
                <a:cxn ang="0">
                  <a:pos x="9" y="40"/>
                </a:cxn>
                <a:cxn ang="0">
                  <a:pos x="25" y="40"/>
                </a:cxn>
                <a:cxn ang="0">
                  <a:pos x="32" y="31"/>
                </a:cxn>
                <a:cxn ang="0">
                  <a:pos x="16" y="15"/>
                </a:cxn>
                <a:cxn ang="0">
                  <a:pos x="9" y="15"/>
                </a:cxn>
                <a:cxn ang="0">
                  <a:pos x="9" y="31"/>
                </a:cxn>
                <a:cxn ang="0">
                  <a:pos x="0" y="15"/>
                </a:cxn>
                <a:cxn ang="0">
                  <a:pos x="25" y="6"/>
                </a:cxn>
                <a:cxn ang="0">
                  <a:pos x="40" y="23"/>
                </a:cxn>
                <a:cxn ang="0">
                  <a:pos x="49" y="23"/>
                </a:cxn>
                <a:cxn ang="0">
                  <a:pos x="57" y="23"/>
                </a:cxn>
                <a:cxn ang="0">
                  <a:pos x="57" y="15"/>
                </a:cxn>
                <a:cxn ang="0">
                  <a:pos x="74" y="6"/>
                </a:cxn>
                <a:cxn ang="0">
                  <a:pos x="81" y="6"/>
                </a:cxn>
                <a:cxn ang="0">
                  <a:pos x="74" y="0"/>
                </a:cxn>
                <a:cxn ang="0">
                  <a:pos x="81" y="0"/>
                </a:cxn>
                <a:cxn ang="0">
                  <a:pos x="97" y="6"/>
                </a:cxn>
                <a:cxn ang="0">
                  <a:pos x="97" y="23"/>
                </a:cxn>
                <a:cxn ang="0">
                  <a:pos x="122" y="23"/>
                </a:cxn>
                <a:cxn ang="0">
                  <a:pos x="130" y="47"/>
                </a:cxn>
                <a:cxn ang="0">
                  <a:pos x="171" y="72"/>
                </a:cxn>
                <a:cxn ang="0">
                  <a:pos x="187" y="80"/>
                </a:cxn>
                <a:cxn ang="0">
                  <a:pos x="179" y="96"/>
                </a:cxn>
              </a:cxnLst>
              <a:rect l="0" t="0" r="r" b="b"/>
              <a:pathLst>
                <a:path w="188" h="121">
                  <a:moveTo>
                    <a:pt x="179" y="96"/>
                  </a:moveTo>
                  <a:lnTo>
                    <a:pt x="171" y="88"/>
                  </a:lnTo>
                  <a:lnTo>
                    <a:pt x="171" y="96"/>
                  </a:lnTo>
                  <a:lnTo>
                    <a:pt x="162" y="96"/>
                  </a:lnTo>
                  <a:lnTo>
                    <a:pt x="155" y="112"/>
                  </a:lnTo>
                  <a:lnTo>
                    <a:pt x="137" y="112"/>
                  </a:lnTo>
                  <a:lnTo>
                    <a:pt x="137" y="120"/>
                  </a:lnTo>
                  <a:lnTo>
                    <a:pt x="114" y="120"/>
                  </a:lnTo>
                  <a:lnTo>
                    <a:pt x="114" y="112"/>
                  </a:lnTo>
                  <a:lnTo>
                    <a:pt x="114" y="105"/>
                  </a:lnTo>
                  <a:lnTo>
                    <a:pt x="65" y="80"/>
                  </a:lnTo>
                  <a:lnTo>
                    <a:pt x="40" y="80"/>
                  </a:lnTo>
                  <a:lnTo>
                    <a:pt x="25" y="88"/>
                  </a:lnTo>
                  <a:lnTo>
                    <a:pt x="25" y="63"/>
                  </a:lnTo>
                  <a:lnTo>
                    <a:pt x="16" y="63"/>
                  </a:lnTo>
                  <a:lnTo>
                    <a:pt x="16" y="47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25" y="40"/>
                  </a:lnTo>
                  <a:lnTo>
                    <a:pt x="32" y="31"/>
                  </a:lnTo>
                  <a:lnTo>
                    <a:pt x="16" y="15"/>
                  </a:lnTo>
                  <a:lnTo>
                    <a:pt x="9" y="15"/>
                  </a:lnTo>
                  <a:lnTo>
                    <a:pt x="9" y="31"/>
                  </a:lnTo>
                  <a:lnTo>
                    <a:pt x="0" y="15"/>
                  </a:lnTo>
                  <a:lnTo>
                    <a:pt x="25" y="6"/>
                  </a:lnTo>
                  <a:lnTo>
                    <a:pt x="40" y="23"/>
                  </a:lnTo>
                  <a:lnTo>
                    <a:pt x="49" y="23"/>
                  </a:lnTo>
                  <a:lnTo>
                    <a:pt x="57" y="23"/>
                  </a:lnTo>
                  <a:lnTo>
                    <a:pt x="57" y="15"/>
                  </a:lnTo>
                  <a:lnTo>
                    <a:pt x="74" y="6"/>
                  </a:lnTo>
                  <a:lnTo>
                    <a:pt x="81" y="6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97" y="6"/>
                  </a:lnTo>
                  <a:lnTo>
                    <a:pt x="97" y="23"/>
                  </a:lnTo>
                  <a:lnTo>
                    <a:pt x="122" y="23"/>
                  </a:lnTo>
                  <a:lnTo>
                    <a:pt x="130" y="47"/>
                  </a:lnTo>
                  <a:lnTo>
                    <a:pt x="171" y="72"/>
                  </a:lnTo>
                  <a:lnTo>
                    <a:pt x="187" y="80"/>
                  </a:lnTo>
                  <a:lnTo>
                    <a:pt x="179" y="9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699" name="Freeform 27"/>
            <p:cNvSpPr>
              <a:spLocks/>
            </p:cNvSpPr>
            <p:nvPr/>
          </p:nvSpPr>
          <p:spPr bwMode="auto">
            <a:xfrm>
              <a:off x="3420" y="2103"/>
              <a:ext cx="207" cy="117"/>
            </a:xfrm>
            <a:custGeom>
              <a:avLst/>
              <a:gdLst/>
              <a:ahLst/>
              <a:cxnLst>
                <a:cxn ang="0">
                  <a:pos x="130" y="146"/>
                </a:cxn>
                <a:cxn ang="0">
                  <a:pos x="147" y="146"/>
                </a:cxn>
                <a:cxn ang="0">
                  <a:pos x="153" y="130"/>
                </a:cxn>
                <a:cxn ang="0">
                  <a:pos x="153" y="113"/>
                </a:cxn>
                <a:cxn ang="0">
                  <a:pos x="147" y="106"/>
                </a:cxn>
                <a:cxn ang="0">
                  <a:pos x="162" y="106"/>
                </a:cxn>
                <a:cxn ang="0">
                  <a:pos x="172" y="90"/>
                </a:cxn>
                <a:cxn ang="0">
                  <a:pos x="172" y="81"/>
                </a:cxn>
                <a:cxn ang="0">
                  <a:pos x="187" y="81"/>
                </a:cxn>
                <a:cxn ang="0">
                  <a:pos x="187" y="90"/>
                </a:cxn>
                <a:cxn ang="0">
                  <a:pos x="203" y="90"/>
                </a:cxn>
                <a:cxn ang="0">
                  <a:pos x="218" y="81"/>
                </a:cxn>
                <a:cxn ang="0">
                  <a:pos x="203" y="73"/>
                </a:cxn>
                <a:cxn ang="0">
                  <a:pos x="194" y="73"/>
                </a:cxn>
                <a:cxn ang="0">
                  <a:pos x="178" y="73"/>
                </a:cxn>
                <a:cxn ang="0">
                  <a:pos x="194" y="56"/>
                </a:cxn>
                <a:cxn ang="0">
                  <a:pos x="187" y="56"/>
                </a:cxn>
                <a:cxn ang="0">
                  <a:pos x="162" y="81"/>
                </a:cxn>
                <a:cxn ang="0">
                  <a:pos x="153" y="73"/>
                </a:cxn>
                <a:cxn ang="0">
                  <a:pos x="138" y="73"/>
                </a:cxn>
                <a:cxn ang="0">
                  <a:pos x="138" y="65"/>
                </a:cxn>
                <a:cxn ang="0">
                  <a:pos x="130" y="65"/>
                </a:cxn>
                <a:cxn ang="0">
                  <a:pos x="130" y="50"/>
                </a:cxn>
                <a:cxn ang="0">
                  <a:pos x="113" y="31"/>
                </a:cxn>
                <a:cxn ang="0">
                  <a:pos x="73" y="31"/>
                </a:cxn>
                <a:cxn ang="0">
                  <a:pos x="48" y="9"/>
                </a:cxn>
                <a:cxn ang="0">
                  <a:pos x="32" y="0"/>
                </a:cxn>
                <a:cxn ang="0">
                  <a:pos x="0" y="9"/>
                </a:cxn>
                <a:cxn ang="0">
                  <a:pos x="0" y="73"/>
                </a:cxn>
                <a:cxn ang="0">
                  <a:pos x="8" y="73"/>
                </a:cxn>
                <a:cxn ang="0">
                  <a:pos x="8" y="65"/>
                </a:cxn>
                <a:cxn ang="0">
                  <a:pos x="25" y="56"/>
                </a:cxn>
                <a:cxn ang="0">
                  <a:pos x="32" y="56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48" y="56"/>
                </a:cxn>
                <a:cxn ang="0">
                  <a:pos x="48" y="73"/>
                </a:cxn>
                <a:cxn ang="0">
                  <a:pos x="73" y="73"/>
                </a:cxn>
                <a:cxn ang="0">
                  <a:pos x="81" y="97"/>
                </a:cxn>
                <a:cxn ang="0">
                  <a:pos x="122" y="122"/>
                </a:cxn>
                <a:cxn ang="0">
                  <a:pos x="138" y="130"/>
                </a:cxn>
                <a:cxn ang="0">
                  <a:pos x="130" y="146"/>
                </a:cxn>
              </a:cxnLst>
              <a:rect l="0" t="0" r="r" b="b"/>
              <a:pathLst>
                <a:path w="219" h="147">
                  <a:moveTo>
                    <a:pt x="130" y="146"/>
                  </a:moveTo>
                  <a:lnTo>
                    <a:pt x="147" y="146"/>
                  </a:lnTo>
                  <a:lnTo>
                    <a:pt x="153" y="130"/>
                  </a:lnTo>
                  <a:lnTo>
                    <a:pt x="153" y="113"/>
                  </a:lnTo>
                  <a:lnTo>
                    <a:pt x="147" y="106"/>
                  </a:lnTo>
                  <a:lnTo>
                    <a:pt x="162" y="106"/>
                  </a:lnTo>
                  <a:lnTo>
                    <a:pt x="172" y="90"/>
                  </a:lnTo>
                  <a:lnTo>
                    <a:pt x="172" y="81"/>
                  </a:lnTo>
                  <a:lnTo>
                    <a:pt x="187" y="81"/>
                  </a:lnTo>
                  <a:lnTo>
                    <a:pt x="187" y="90"/>
                  </a:lnTo>
                  <a:lnTo>
                    <a:pt x="203" y="90"/>
                  </a:lnTo>
                  <a:lnTo>
                    <a:pt x="218" y="81"/>
                  </a:lnTo>
                  <a:lnTo>
                    <a:pt x="203" y="73"/>
                  </a:lnTo>
                  <a:lnTo>
                    <a:pt x="194" y="73"/>
                  </a:lnTo>
                  <a:lnTo>
                    <a:pt x="178" y="73"/>
                  </a:lnTo>
                  <a:lnTo>
                    <a:pt x="194" y="56"/>
                  </a:lnTo>
                  <a:lnTo>
                    <a:pt x="187" y="56"/>
                  </a:lnTo>
                  <a:lnTo>
                    <a:pt x="162" y="81"/>
                  </a:lnTo>
                  <a:lnTo>
                    <a:pt x="153" y="73"/>
                  </a:lnTo>
                  <a:lnTo>
                    <a:pt x="138" y="73"/>
                  </a:lnTo>
                  <a:lnTo>
                    <a:pt x="138" y="65"/>
                  </a:lnTo>
                  <a:lnTo>
                    <a:pt x="130" y="65"/>
                  </a:lnTo>
                  <a:lnTo>
                    <a:pt x="130" y="50"/>
                  </a:lnTo>
                  <a:lnTo>
                    <a:pt x="113" y="31"/>
                  </a:lnTo>
                  <a:lnTo>
                    <a:pt x="73" y="31"/>
                  </a:lnTo>
                  <a:lnTo>
                    <a:pt x="48" y="9"/>
                  </a:lnTo>
                  <a:lnTo>
                    <a:pt x="32" y="0"/>
                  </a:lnTo>
                  <a:lnTo>
                    <a:pt x="0" y="9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65"/>
                  </a:lnTo>
                  <a:lnTo>
                    <a:pt x="25" y="56"/>
                  </a:lnTo>
                  <a:lnTo>
                    <a:pt x="32" y="56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48" y="56"/>
                  </a:lnTo>
                  <a:lnTo>
                    <a:pt x="48" y="73"/>
                  </a:lnTo>
                  <a:lnTo>
                    <a:pt x="73" y="73"/>
                  </a:lnTo>
                  <a:lnTo>
                    <a:pt x="81" y="97"/>
                  </a:lnTo>
                  <a:lnTo>
                    <a:pt x="122" y="122"/>
                  </a:lnTo>
                  <a:lnTo>
                    <a:pt x="138" y="130"/>
                  </a:lnTo>
                  <a:lnTo>
                    <a:pt x="130" y="14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0" name="Freeform 28"/>
            <p:cNvSpPr>
              <a:spLocks/>
            </p:cNvSpPr>
            <p:nvPr/>
          </p:nvSpPr>
          <p:spPr bwMode="auto">
            <a:xfrm>
              <a:off x="3304" y="1949"/>
              <a:ext cx="498" cy="219"/>
            </a:xfrm>
            <a:custGeom>
              <a:avLst/>
              <a:gdLst/>
              <a:ahLst/>
              <a:cxnLst>
                <a:cxn ang="0">
                  <a:pos x="504" y="144"/>
                </a:cxn>
                <a:cxn ang="0">
                  <a:pos x="487" y="169"/>
                </a:cxn>
                <a:cxn ang="0">
                  <a:pos x="456" y="202"/>
                </a:cxn>
                <a:cxn ang="0">
                  <a:pos x="432" y="209"/>
                </a:cxn>
                <a:cxn ang="0">
                  <a:pos x="432" y="249"/>
                </a:cxn>
                <a:cxn ang="0">
                  <a:pos x="366" y="243"/>
                </a:cxn>
                <a:cxn ang="0">
                  <a:pos x="341" y="243"/>
                </a:cxn>
                <a:cxn ang="0">
                  <a:pos x="317" y="243"/>
                </a:cxn>
                <a:cxn ang="0">
                  <a:pos x="285" y="274"/>
                </a:cxn>
                <a:cxn ang="0">
                  <a:pos x="261" y="266"/>
                </a:cxn>
                <a:cxn ang="0">
                  <a:pos x="253" y="258"/>
                </a:cxn>
                <a:cxn ang="0">
                  <a:pos x="236" y="224"/>
                </a:cxn>
                <a:cxn ang="0">
                  <a:pos x="171" y="202"/>
                </a:cxn>
                <a:cxn ang="0">
                  <a:pos x="123" y="202"/>
                </a:cxn>
                <a:cxn ang="0">
                  <a:pos x="114" y="266"/>
                </a:cxn>
                <a:cxn ang="0">
                  <a:pos x="74" y="258"/>
                </a:cxn>
                <a:cxn ang="0">
                  <a:pos x="65" y="243"/>
                </a:cxn>
                <a:cxn ang="0">
                  <a:pos x="49" y="218"/>
                </a:cxn>
                <a:cxn ang="0">
                  <a:pos x="59" y="209"/>
                </a:cxn>
                <a:cxn ang="0">
                  <a:pos x="99" y="202"/>
                </a:cxn>
                <a:cxn ang="0">
                  <a:pos x="74" y="169"/>
                </a:cxn>
                <a:cxn ang="0">
                  <a:pos x="34" y="177"/>
                </a:cxn>
                <a:cxn ang="0">
                  <a:pos x="34" y="169"/>
                </a:cxn>
                <a:cxn ang="0">
                  <a:pos x="9" y="153"/>
                </a:cxn>
                <a:cxn ang="0">
                  <a:pos x="9" y="96"/>
                </a:cxn>
                <a:cxn ang="0">
                  <a:pos x="34" y="112"/>
                </a:cxn>
                <a:cxn ang="0">
                  <a:pos x="49" y="72"/>
                </a:cxn>
                <a:cxn ang="0">
                  <a:pos x="74" y="72"/>
                </a:cxn>
                <a:cxn ang="0">
                  <a:pos x="114" y="96"/>
                </a:cxn>
                <a:cxn ang="0">
                  <a:pos x="148" y="87"/>
                </a:cxn>
                <a:cxn ang="0">
                  <a:pos x="188" y="96"/>
                </a:cxn>
                <a:cxn ang="0">
                  <a:pos x="171" y="72"/>
                </a:cxn>
                <a:cxn ang="0">
                  <a:pos x="179" y="56"/>
                </a:cxn>
                <a:cxn ang="0">
                  <a:pos x="188" y="22"/>
                </a:cxn>
                <a:cxn ang="0">
                  <a:pos x="276" y="7"/>
                </a:cxn>
                <a:cxn ang="0">
                  <a:pos x="285" y="0"/>
                </a:cxn>
                <a:cxn ang="0">
                  <a:pos x="317" y="16"/>
                </a:cxn>
                <a:cxn ang="0">
                  <a:pos x="326" y="22"/>
                </a:cxn>
                <a:cxn ang="0">
                  <a:pos x="341" y="40"/>
                </a:cxn>
                <a:cxn ang="0">
                  <a:pos x="375" y="22"/>
                </a:cxn>
                <a:cxn ang="0">
                  <a:pos x="398" y="40"/>
                </a:cxn>
                <a:cxn ang="0">
                  <a:pos x="438" y="81"/>
                </a:cxn>
                <a:cxn ang="0">
                  <a:pos x="472" y="87"/>
                </a:cxn>
                <a:cxn ang="0">
                  <a:pos x="512" y="121"/>
                </a:cxn>
                <a:cxn ang="0">
                  <a:pos x="528" y="129"/>
                </a:cxn>
              </a:cxnLst>
              <a:rect l="0" t="0" r="r" b="b"/>
              <a:pathLst>
                <a:path w="529" h="275">
                  <a:moveTo>
                    <a:pt x="512" y="137"/>
                  </a:moveTo>
                  <a:lnTo>
                    <a:pt x="504" y="144"/>
                  </a:lnTo>
                  <a:lnTo>
                    <a:pt x="497" y="169"/>
                  </a:lnTo>
                  <a:lnTo>
                    <a:pt x="487" y="169"/>
                  </a:lnTo>
                  <a:lnTo>
                    <a:pt x="463" y="169"/>
                  </a:lnTo>
                  <a:lnTo>
                    <a:pt x="456" y="202"/>
                  </a:lnTo>
                  <a:lnTo>
                    <a:pt x="432" y="202"/>
                  </a:lnTo>
                  <a:lnTo>
                    <a:pt x="432" y="209"/>
                  </a:lnTo>
                  <a:lnTo>
                    <a:pt x="438" y="243"/>
                  </a:lnTo>
                  <a:lnTo>
                    <a:pt x="432" y="249"/>
                  </a:lnTo>
                  <a:lnTo>
                    <a:pt x="415" y="243"/>
                  </a:lnTo>
                  <a:lnTo>
                    <a:pt x="366" y="243"/>
                  </a:lnTo>
                  <a:lnTo>
                    <a:pt x="350" y="234"/>
                  </a:lnTo>
                  <a:lnTo>
                    <a:pt x="341" y="243"/>
                  </a:lnTo>
                  <a:lnTo>
                    <a:pt x="341" y="249"/>
                  </a:lnTo>
                  <a:lnTo>
                    <a:pt x="317" y="243"/>
                  </a:lnTo>
                  <a:lnTo>
                    <a:pt x="310" y="249"/>
                  </a:lnTo>
                  <a:lnTo>
                    <a:pt x="285" y="274"/>
                  </a:lnTo>
                  <a:lnTo>
                    <a:pt x="276" y="266"/>
                  </a:lnTo>
                  <a:lnTo>
                    <a:pt x="261" y="266"/>
                  </a:lnTo>
                  <a:lnTo>
                    <a:pt x="261" y="258"/>
                  </a:lnTo>
                  <a:lnTo>
                    <a:pt x="253" y="258"/>
                  </a:lnTo>
                  <a:lnTo>
                    <a:pt x="253" y="243"/>
                  </a:lnTo>
                  <a:lnTo>
                    <a:pt x="236" y="224"/>
                  </a:lnTo>
                  <a:lnTo>
                    <a:pt x="196" y="224"/>
                  </a:lnTo>
                  <a:lnTo>
                    <a:pt x="171" y="202"/>
                  </a:lnTo>
                  <a:lnTo>
                    <a:pt x="155" y="193"/>
                  </a:lnTo>
                  <a:lnTo>
                    <a:pt x="123" y="202"/>
                  </a:lnTo>
                  <a:lnTo>
                    <a:pt x="123" y="266"/>
                  </a:lnTo>
                  <a:lnTo>
                    <a:pt x="114" y="266"/>
                  </a:lnTo>
                  <a:lnTo>
                    <a:pt x="99" y="249"/>
                  </a:lnTo>
                  <a:lnTo>
                    <a:pt x="74" y="258"/>
                  </a:lnTo>
                  <a:lnTo>
                    <a:pt x="74" y="243"/>
                  </a:lnTo>
                  <a:lnTo>
                    <a:pt x="65" y="243"/>
                  </a:lnTo>
                  <a:lnTo>
                    <a:pt x="59" y="218"/>
                  </a:lnTo>
                  <a:lnTo>
                    <a:pt x="49" y="218"/>
                  </a:lnTo>
                  <a:lnTo>
                    <a:pt x="65" y="218"/>
                  </a:lnTo>
                  <a:lnTo>
                    <a:pt x="59" y="209"/>
                  </a:lnTo>
                  <a:lnTo>
                    <a:pt x="65" y="202"/>
                  </a:lnTo>
                  <a:lnTo>
                    <a:pt x="99" y="202"/>
                  </a:lnTo>
                  <a:lnTo>
                    <a:pt x="90" y="177"/>
                  </a:lnTo>
                  <a:lnTo>
                    <a:pt x="74" y="169"/>
                  </a:lnTo>
                  <a:lnTo>
                    <a:pt x="59" y="161"/>
                  </a:lnTo>
                  <a:lnTo>
                    <a:pt x="34" y="177"/>
                  </a:lnTo>
                  <a:lnTo>
                    <a:pt x="25" y="177"/>
                  </a:lnTo>
                  <a:lnTo>
                    <a:pt x="34" y="169"/>
                  </a:lnTo>
                  <a:lnTo>
                    <a:pt x="25" y="153"/>
                  </a:lnTo>
                  <a:lnTo>
                    <a:pt x="9" y="153"/>
                  </a:lnTo>
                  <a:lnTo>
                    <a:pt x="0" y="137"/>
                  </a:lnTo>
                  <a:lnTo>
                    <a:pt x="9" y="96"/>
                  </a:lnTo>
                  <a:lnTo>
                    <a:pt x="25" y="112"/>
                  </a:lnTo>
                  <a:lnTo>
                    <a:pt x="34" y="11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65" y="81"/>
                  </a:lnTo>
                  <a:lnTo>
                    <a:pt x="74" y="72"/>
                  </a:lnTo>
                  <a:lnTo>
                    <a:pt x="90" y="81"/>
                  </a:lnTo>
                  <a:lnTo>
                    <a:pt x="114" y="96"/>
                  </a:lnTo>
                  <a:lnTo>
                    <a:pt x="131" y="87"/>
                  </a:lnTo>
                  <a:lnTo>
                    <a:pt x="148" y="87"/>
                  </a:lnTo>
                  <a:lnTo>
                    <a:pt x="155" y="96"/>
                  </a:lnTo>
                  <a:lnTo>
                    <a:pt x="188" y="96"/>
                  </a:lnTo>
                  <a:lnTo>
                    <a:pt x="196" y="81"/>
                  </a:lnTo>
                  <a:lnTo>
                    <a:pt x="171" y="72"/>
                  </a:lnTo>
                  <a:lnTo>
                    <a:pt x="188" y="63"/>
                  </a:lnTo>
                  <a:lnTo>
                    <a:pt x="179" y="56"/>
                  </a:lnTo>
                  <a:lnTo>
                    <a:pt x="188" y="47"/>
                  </a:lnTo>
                  <a:lnTo>
                    <a:pt x="188" y="22"/>
                  </a:lnTo>
                  <a:lnTo>
                    <a:pt x="204" y="32"/>
                  </a:lnTo>
                  <a:lnTo>
                    <a:pt x="276" y="7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310" y="0"/>
                  </a:lnTo>
                  <a:lnTo>
                    <a:pt x="317" y="16"/>
                  </a:lnTo>
                  <a:lnTo>
                    <a:pt x="317" y="22"/>
                  </a:lnTo>
                  <a:lnTo>
                    <a:pt x="326" y="22"/>
                  </a:lnTo>
                  <a:lnTo>
                    <a:pt x="341" y="32"/>
                  </a:lnTo>
                  <a:lnTo>
                    <a:pt x="341" y="40"/>
                  </a:lnTo>
                  <a:lnTo>
                    <a:pt x="358" y="40"/>
                  </a:lnTo>
                  <a:lnTo>
                    <a:pt x="375" y="22"/>
                  </a:lnTo>
                  <a:lnTo>
                    <a:pt x="390" y="16"/>
                  </a:lnTo>
                  <a:lnTo>
                    <a:pt x="398" y="40"/>
                  </a:lnTo>
                  <a:lnTo>
                    <a:pt x="432" y="96"/>
                  </a:lnTo>
                  <a:lnTo>
                    <a:pt x="438" y="81"/>
                  </a:lnTo>
                  <a:lnTo>
                    <a:pt x="447" y="96"/>
                  </a:lnTo>
                  <a:lnTo>
                    <a:pt x="472" y="87"/>
                  </a:lnTo>
                  <a:lnTo>
                    <a:pt x="497" y="112"/>
                  </a:lnTo>
                  <a:lnTo>
                    <a:pt x="512" y="121"/>
                  </a:lnTo>
                  <a:lnTo>
                    <a:pt x="512" y="112"/>
                  </a:lnTo>
                  <a:lnTo>
                    <a:pt x="528" y="129"/>
                  </a:lnTo>
                  <a:lnTo>
                    <a:pt x="512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1" name="Freeform 29"/>
            <p:cNvSpPr>
              <a:spLocks/>
            </p:cNvSpPr>
            <p:nvPr/>
          </p:nvSpPr>
          <p:spPr bwMode="auto">
            <a:xfrm>
              <a:off x="3035" y="2284"/>
              <a:ext cx="140" cy="117"/>
            </a:xfrm>
            <a:custGeom>
              <a:avLst/>
              <a:gdLst/>
              <a:ahLst/>
              <a:cxnLst>
                <a:cxn ang="0">
                  <a:pos x="147" y="130"/>
                </a:cxn>
                <a:cxn ang="0">
                  <a:pos x="122" y="146"/>
                </a:cxn>
                <a:cxn ang="0">
                  <a:pos x="115" y="137"/>
                </a:cxn>
                <a:cxn ang="0">
                  <a:pos x="10" y="137"/>
                </a:cxn>
                <a:cxn ang="0">
                  <a:pos x="10" y="48"/>
                </a:cxn>
                <a:cxn ang="0">
                  <a:pos x="0" y="32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34" y="9"/>
                </a:cxn>
                <a:cxn ang="0">
                  <a:pos x="57" y="16"/>
                </a:cxn>
                <a:cxn ang="0">
                  <a:pos x="91" y="9"/>
                </a:cxn>
                <a:cxn ang="0">
                  <a:pos x="97" y="9"/>
                </a:cxn>
                <a:cxn ang="0">
                  <a:pos x="97" y="16"/>
                </a:cxn>
                <a:cxn ang="0">
                  <a:pos x="107" y="9"/>
                </a:cxn>
                <a:cxn ang="0">
                  <a:pos x="107" y="16"/>
                </a:cxn>
                <a:cxn ang="0">
                  <a:pos x="122" y="9"/>
                </a:cxn>
                <a:cxn ang="0">
                  <a:pos x="131" y="40"/>
                </a:cxn>
                <a:cxn ang="0">
                  <a:pos x="122" y="65"/>
                </a:cxn>
                <a:cxn ang="0">
                  <a:pos x="115" y="48"/>
                </a:cxn>
                <a:cxn ang="0">
                  <a:pos x="107" y="25"/>
                </a:cxn>
                <a:cxn ang="0">
                  <a:pos x="107" y="32"/>
                </a:cxn>
                <a:cxn ang="0">
                  <a:pos x="107" y="40"/>
                </a:cxn>
                <a:cxn ang="0">
                  <a:pos x="147" y="130"/>
                </a:cxn>
              </a:cxnLst>
              <a:rect l="0" t="0" r="r" b="b"/>
              <a:pathLst>
                <a:path w="148" h="147">
                  <a:moveTo>
                    <a:pt x="147" y="130"/>
                  </a:moveTo>
                  <a:lnTo>
                    <a:pt x="122" y="146"/>
                  </a:lnTo>
                  <a:lnTo>
                    <a:pt x="115" y="137"/>
                  </a:lnTo>
                  <a:lnTo>
                    <a:pt x="10" y="137"/>
                  </a:lnTo>
                  <a:lnTo>
                    <a:pt x="10" y="48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34" y="9"/>
                  </a:lnTo>
                  <a:lnTo>
                    <a:pt x="57" y="16"/>
                  </a:lnTo>
                  <a:lnTo>
                    <a:pt x="91" y="9"/>
                  </a:lnTo>
                  <a:lnTo>
                    <a:pt x="97" y="9"/>
                  </a:lnTo>
                  <a:lnTo>
                    <a:pt x="97" y="16"/>
                  </a:lnTo>
                  <a:lnTo>
                    <a:pt x="107" y="9"/>
                  </a:lnTo>
                  <a:lnTo>
                    <a:pt x="107" y="16"/>
                  </a:lnTo>
                  <a:lnTo>
                    <a:pt x="122" y="9"/>
                  </a:lnTo>
                  <a:lnTo>
                    <a:pt x="131" y="40"/>
                  </a:lnTo>
                  <a:lnTo>
                    <a:pt x="122" y="65"/>
                  </a:lnTo>
                  <a:lnTo>
                    <a:pt x="115" y="48"/>
                  </a:lnTo>
                  <a:lnTo>
                    <a:pt x="107" y="25"/>
                  </a:lnTo>
                  <a:lnTo>
                    <a:pt x="107" y="32"/>
                  </a:lnTo>
                  <a:lnTo>
                    <a:pt x="107" y="40"/>
                  </a:lnTo>
                  <a:lnTo>
                    <a:pt x="147" y="13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2" name="Freeform 30"/>
            <p:cNvSpPr>
              <a:spLocks/>
            </p:cNvSpPr>
            <p:nvPr/>
          </p:nvSpPr>
          <p:spPr bwMode="auto">
            <a:xfrm>
              <a:off x="2855" y="2272"/>
              <a:ext cx="191" cy="154"/>
            </a:xfrm>
            <a:custGeom>
              <a:avLst/>
              <a:gdLst/>
              <a:ahLst/>
              <a:cxnLst>
                <a:cxn ang="0">
                  <a:pos x="31" y="137"/>
                </a:cxn>
                <a:cxn ang="0">
                  <a:pos x="22" y="120"/>
                </a:cxn>
                <a:cxn ang="0">
                  <a:pos x="15" y="120"/>
                </a:cxn>
                <a:cxn ang="0">
                  <a:pos x="0" y="96"/>
                </a:cxn>
                <a:cxn ang="0">
                  <a:pos x="6" y="87"/>
                </a:cxn>
                <a:cxn ang="0">
                  <a:pos x="6" y="71"/>
                </a:cxn>
                <a:cxn ang="0">
                  <a:pos x="6" y="55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6" y="31"/>
                </a:cxn>
                <a:cxn ang="0">
                  <a:pos x="6" y="24"/>
                </a:cxn>
                <a:cxn ang="0">
                  <a:pos x="22" y="6"/>
                </a:cxn>
                <a:cxn ang="0">
                  <a:pos x="22" y="0"/>
                </a:cxn>
                <a:cxn ang="0">
                  <a:pos x="40" y="0"/>
                </a:cxn>
                <a:cxn ang="0">
                  <a:pos x="63" y="6"/>
                </a:cxn>
                <a:cxn ang="0">
                  <a:pos x="80" y="6"/>
                </a:cxn>
                <a:cxn ang="0">
                  <a:pos x="80" y="24"/>
                </a:cxn>
                <a:cxn ang="0">
                  <a:pos x="128" y="40"/>
                </a:cxn>
                <a:cxn ang="0">
                  <a:pos x="137" y="31"/>
                </a:cxn>
                <a:cxn ang="0">
                  <a:pos x="137" y="15"/>
                </a:cxn>
                <a:cxn ang="0">
                  <a:pos x="161" y="0"/>
                </a:cxn>
                <a:cxn ang="0">
                  <a:pos x="177" y="6"/>
                </a:cxn>
                <a:cxn ang="0">
                  <a:pos x="177" y="15"/>
                </a:cxn>
                <a:cxn ang="0">
                  <a:pos x="202" y="15"/>
                </a:cxn>
                <a:cxn ang="0">
                  <a:pos x="192" y="47"/>
                </a:cxn>
                <a:cxn ang="0">
                  <a:pos x="202" y="63"/>
                </a:cxn>
                <a:cxn ang="0">
                  <a:pos x="202" y="152"/>
                </a:cxn>
                <a:cxn ang="0">
                  <a:pos x="202" y="177"/>
                </a:cxn>
                <a:cxn ang="0">
                  <a:pos x="192" y="186"/>
                </a:cxn>
                <a:cxn ang="0">
                  <a:pos x="184" y="192"/>
                </a:cxn>
                <a:cxn ang="0">
                  <a:pos x="87" y="137"/>
                </a:cxn>
                <a:cxn ang="0">
                  <a:pos x="72" y="145"/>
                </a:cxn>
                <a:cxn ang="0">
                  <a:pos x="63" y="137"/>
                </a:cxn>
                <a:cxn ang="0">
                  <a:pos x="31" y="137"/>
                </a:cxn>
              </a:cxnLst>
              <a:rect l="0" t="0" r="r" b="b"/>
              <a:pathLst>
                <a:path w="203" h="193">
                  <a:moveTo>
                    <a:pt x="31" y="137"/>
                  </a:moveTo>
                  <a:lnTo>
                    <a:pt x="22" y="120"/>
                  </a:lnTo>
                  <a:lnTo>
                    <a:pt x="15" y="120"/>
                  </a:lnTo>
                  <a:lnTo>
                    <a:pt x="0" y="96"/>
                  </a:lnTo>
                  <a:lnTo>
                    <a:pt x="6" y="87"/>
                  </a:lnTo>
                  <a:lnTo>
                    <a:pt x="6" y="71"/>
                  </a:lnTo>
                  <a:lnTo>
                    <a:pt x="6" y="55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6" y="31"/>
                  </a:lnTo>
                  <a:lnTo>
                    <a:pt x="6" y="24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63" y="6"/>
                  </a:lnTo>
                  <a:lnTo>
                    <a:pt x="80" y="6"/>
                  </a:lnTo>
                  <a:lnTo>
                    <a:pt x="80" y="24"/>
                  </a:lnTo>
                  <a:lnTo>
                    <a:pt x="128" y="40"/>
                  </a:lnTo>
                  <a:lnTo>
                    <a:pt x="137" y="31"/>
                  </a:lnTo>
                  <a:lnTo>
                    <a:pt x="137" y="15"/>
                  </a:lnTo>
                  <a:lnTo>
                    <a:pt x="161" y="0"/>
                  </a:lnTo>
                  <a:lnTo>
                    <a:pt x="177" y="6"/>
                  </a:lnTo>
                  <a:lnTo>
                    <a:pt x="177" y="15"/>
                  </a:lnTo>
                  <a:lnTo>
                    <a:pt x="202" y="15"/>
                  </a:lnTo>
                  <a:lnTo>
                    <a:pt x="192" y="47"/>
                  </a:lnTo>
                  <a:lnTo>
                    <a:pt x="202" y="63"/>
                  </a:lnTo>
                  <a:lnTo>
                    <a:pt x="202" y="152"/>
                  </a:lnTo>
                  <a:lnTo>
                    <a:pt x="202" y="177"/>
                  </a:lnTo>
                  <a:lnTo>
                    <a:pt x="192" y="186"/>
                  </a:lnTo>
                  <a:lnTo>
                    <a:pt x="184" y="192"/>
                  </a:lnTo>
                  <a:lnTo>
                    <a:pt x="87" y="137"/>
                  </a:lnTo>
                  <a:lnTo>
                    <a:pt x="72" y="145"/>
                  </a:lnTo>
                  <a:lnTo>
                    <a:pt x="63" y="137"/>
                  </a:lnTo>
                  <a:lnTo>
                    <a:pt x="31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3" name="Freeform 31"/>
            <p:cNvSpPr>
              <a:spLocks/>
            </p:cNvSpPr>
            <p:nvPr/>
          </p:nvSpPr>
          <p:spPr bwMode="auto">
            <a:xfrm>
              <a:off x="2639" y="2219"/>
              <a:ext cx="246" cy="207"/>
            </a:xfrm>
            <a:custGeom>
              <a:avLst/>
              <a:gdLst/>
              <a:ahLst/>
              <a:cxnLst>
                <a:cxn ang="0">
                  <a:pos x="82" y="32"/>
                </a:cxn>
                <a:cxn ang="0">
                  <a:pos x="90" y="32"/>
                </a:cxn>
                <a:cxn ang="0">
                  <a:pos x="98" y="72"/>
                </a:cxn>
                <a:cxn ang="0">
                  <a:pos x="65" y="81"/>
                </a:cxn>
                <a:cxn ang="0">
                  <a:pos x="65" y="90"/>
                </a:cxn>
                <a:cxn ang="0">
                  <a:pos x="42" y="106"/>
                </a:cxn>
                <a:cxn ang="0">
                  <a:pos x="8" y="12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48" y="178"/>
                </a:cxn>
                <a:cxn ang="0">
                  <a:pos x="122" y="234"/>
                </a:cxn>
                <a:cxn ang="0">
                  <a:pos x="130" y="243"/>
                </a:cxn>
                <a:cxn ang="0">
                  <a:pos x="145" y="252"/>
                </a:cxn>
                <a:cxn ang="0">
                  <a:pos x="154" y="258"/>
                </a:cxn>
                <a:cxn ang="0">
                  <a:pos x="163" y="258"/>
                </a:cxn>
                <a:cxn ang="0">
                  <a:pos x="179" y="258"/>
                </a:cxn>
                <a:cxn ang="0">
                  <a:pos x="260" y="203"/>
                </a:cxn>
                <a:cxn ang="0">
                  <a:pos x="251" y="186"/>
                </a:cxn>
                <a:cxn ang="0">
                  <a:pos x="244" y="186"/>
                </a:cxn>
                <a:cxn ang="0">
                  <a:pos x="229" y="162"/>
                </a:cxn>
                <a:cxn ang="0">
                  <a:pos x="235" y="153"/>
                </a:cxn>
                <a:cxn ang="0">
                  <a:pos x="235" y="137"/>
                </a:cxn>
                <a:cxn ang="0">
                  <a:pos x="235" y="121"/>
                </a:cxn>
                <a:cxn ang="0">
                  <a:pos x="229" y="113"/>
                </a:cxn>
                <a:cxn ang="0">
                  <a:pos x="229" y="106"/>
                </a:cxn>
                <a:cxn ang="0">
                  <a:pos x="229" y="81"/>
                </a:cxn>
                <a:cxn ang="0">
                  <a:pos x="210" y="72"/>
                </a:cxn>
                <a:cxn ang="0">
                  <a:pos x="204" y="56"/>
                </a:cxn>
                <a:cxn ang="0">
                  <a:pos x="219" y="41"/>
                </a:cxn>
                <a:cxn ang="0">
                  <a:pos x="210" y="9"/>
                </a:cxn>
                <a:cxn ang="0">
                  <a:pos x="219" y="0"/>
                </a:cxn>
                <a:cxn ang="0">
                  <a:pos x="210" y="9"/>
                </a:cxn>
                <a:cxn ang="0">
                  <a:pos x="187" y="0"/>
                </a:cxn>
                <a:cxn ang="0">
                  <a:pos x="179" y="9"/>
                </a:cxn>
                <a:cxn ang="0">
                  <a:pos x="163" y="0"/>
                </a:cxn>
                <a:cxn ang="0">
                  <a:pos x="145" y="9"/>
                </a:cxn>
                <a:cxn ang="0">
                  <a:pos x="122" y="9"/>
                </a:cxn>
                <a:cxn ang="0">
                  <a:pos x="82" y="32"/>
                </a:cxn>
              </a:cxnLst>
              <a:rect l="0" t="0" r="r" b="b"/>
              <a:pathLst>
                <a:path w="261" h="259">
                  <a:moveTo>
                    <a:pt x="82" y="32"/>
                  </a:moveTo>
                  <a:lnTo>
                    <a:pt x="90" y="32"/>
                  </a:lnTo>
                  <a:lnTo>
                    <a:pt x="98" y="72"/>
                  </a:lnTo>
                  <a:lnTo>
                    <a:pt x="65" y="81"/>
                  </a:lnTo>
                  <a:lnTo>
                    <a:pt x="65" y="90"/>
                  </a:lnTo>
                  <a:lnTo>
                    <a:pt x="42" y="106"/>
                  </a:lnTo>
                  <a:lnTo>
                    <a:pt x="8" y="12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48" y="178"/>
                  </a:lnTo>
                  <a:lnTo>
                    <a:pt x="122" y="234"/>
                  </a:lnTo>
                  <a:lnTo>
                    <a:pt x="130" y="243"/>
                  </a:lnTo>
                  <a:lnTo>
                    <a:pt x="145" y="252"/>
                  </a:lnTo>
                  <a:lnTo>
                    <a:pt x="154" y="258"/>
                  </a:lnTo>
                  <a:lnTo>
                    <a:pt x="163" y="258"/>
                  </a:lnTo>
                  <a:lnTo>
                    <a:pt x="179" y="258"/>
                  </a:lnTo>
                  <a:lnTo>
                    <a:pt x="260" y="203"/>
                  </a:lnTo>
                  <a:lnTo>
                    <a:pt x="251" y="186"/>
                  </a:lnTo>
                  <a:lnTo>
                    <a:pt x="244" y="186"/>
                  </a:lnTo>
                  <a:lnTo>
                    <a:pt x="229" y="162"/>
                  </a:lnTo>
                  <a:lnTo>
                    <a:pt x="235" y="153"/>
                  </a:lnTo>
                  <a:lnTo>
                    <a:pt x="235" y="137"/>
                  </a:lnTo>
                  <a:lnTo>
                    <a:pt x="235" y="121"/>
                  </a:lnTo>
                  <a:lnTo>
                    <a:pt x="229" y="113"/>
                  </a:lnTo>
                  <a:lnTo>
                    <a:pt x="229" y="106"/>
                  </a:lnTo>
                  <a:lnTo>
                    <a:pt x="229" y="81"/>
                  </a:lnTo>
                  <a:lnTo>
                    <a:pt x="210" y="72"/>
                  </a:lnTo>
                  <a:lnTo>
                    <a:pt x="204" y="56"/>
                  </a:lnTo>
                  <a:lnTo>
                    <a:pt x="219" y="41"/>
                  </a:lnTo>
                  <a:lnTo>
                    <a:pt x="210" y="9"/>
                  </a:lnTo>
                  <a:lnTo>
                    <a:pt x="219" y="0"/>
                  </a:lnTo>
                  <a:lnTo>
                    <a:pt x="210" y="9"/>
                  </a:lnTo>
                  <a:lnTo>
                    <a:pt x="187" y="0"/>
                  </a:lnTo>
                  <a:lnTo>
                    <a:pt x="179" y="9"/>
                  </a:lnTo>
                  <a:lnTo>
                    <a:pt x="163" y="0"/>
                  </a:lnTo>
                  <a:lnTo>
                    <a:pt x="145" y="9"/>
                  </a:lnTo>
                  <a:lnTo>
                    <a:pt x="122" y="9"/>
                  </a:lnTo>
                  <a:lnTo>
                    <a:pt x="82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4" name="Freeform 32"/>
            <p:cNvSpPr>
              <a:spLocks/>
            </p:cNvSpPr>
            <p:nvPr/>
          </p:nvSpPr>
          <p:spPr bwMode="auto">
            <a:xfrm>
              <a:off x="2594" y="2361"/>
              <a:ext cx="199" cy="16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70" y="56"/>
                </a:cxn>
                <a:cxn ang="0">
                  <a:pos x="178" y="65"/>
                </a:cxn>
                <a:cxn ang="0">
                  <a:pos x="193" y="74"/>
                </a:cxn>
                <a:cxn ang="0">
                  <a:pos x="202" y="80"/>
                </a:cxn>
                <a:cxn ang="0">
                  <a:pos x="211" y="80"/>
                </a:cxn>
                <a:cxn ang="0">
                  <a:pos x="211" y="121"/>
                </a:cxn>
                <a:cxn ang="0">
                  <a:pos x="202" y="130"/>
                </a:cxn>
                <a:cxn ang="0">
                  <a:pos x="162" y="137"/>
                </a:cxn>
                <a:cxn ang="0">
                  <a:pos x="146" y="137"/>
                </a:cxn>
                <a:cxn ang="0">
                  <a:pos x="130" y="155"/>
                </a:cxn>
                <a:cxn ang="0">
                  <a:pos x="113" y="162"/>
                </a:cxn>
                <a:cxn ang="0">
                  <a:pos x="96" y="187"/>
                </a:cxn>
                <a:cxn ang="0">
                  <a:pos x="90" y="195"/>
                </a:cxn>
                <a:cxn ang="0">
                  <a:pos x="81" y="202"/>
                </a:cxn>
                <a:cxn ang="0">
                  <a:pos x="72" y="195"/>
                </a:cxn>
                <a:cxn ang="0">
                  <a:pos x="65" y="202"/>
                </a:cxn>
                <a:cxn ang="0">
                  <a:pos x="56" y="202"/>
                </a:cxn>
                <a:cxn ang="0">
                  <a:pos x="41" y="170"/>
                </a:cxn>
                <a:cxn ang="0">
                  <a:pos x="23" y="177"/>
                </a:cxn>
                <a:cxn ang="0">
                  <a:pos x="7" y="177"/>
                </a:cxn>
                <a:cxn ang="0">
                  <a:pos x="16" y="170"/>
                </a:cxn>
                <a:cxn ang="0">
                  <a:pos x="0" y="137"/>
                </a:cxn>
                <a:cxn ang="0">
                  <a:pos x="16" y="130"/>
                </a:cxn>
                <a:cxn ang="0">
                  <a:pos x="23" y="137"/>
                </a:cxn>
                <a:cxn ang="0">
                  <a:pos x="31" y="130"/>
                </a:cxn>
                <a:cxn ang="0">
                  <a:pos x="90" y="130"/>
                </a:cxn>
                <a:cxn ang="0">
                  <a:pos x="72" y="0"/>
                </a:cxn>
                <a:cxn ang="0">
                  <a:pos x="96" y="0"/>
                </a:cxn>
              </a:cxnLst>
              <a:rect l="0" t="0" r="r" b="b"/>
              <a:pathLst>
                <a:path w="212" h="203">
                  <a:moveTo>
                    <a:pt x="96" y="0"/>
                  </a:moveTo>
                  <a:lnTo>
                    <a:pt x="170" y="56"/>
                  </a:lnTo>
                  <a:lnTo>
                    <a:pt x="178" y="65"/>
                  </a:lnTo>
                  <a:lnTo>
                    <a:pt x="193" y="74"/>
                  </a:lnTo>
                  <a:lnTo>
                    <a:pt x="202" y="80"/>
                  </a:lnTo>
                  <a:lnTo>
                    <a:pt x="211" y="80"/>
                  </a:lnTo>
                  <a:lnTo>
                    <a:pt x="211" y="121"/>
                  </a:lnTo>
                  <a:lnTo>
                    <a:pt x="202" y="130"/>
                  </a:lnTo>
                  <a:lnTo>
                    <a:pt x="162" y="137"/>
                  </a:lnTo>
                  <a:lnTo>
                    <a:pt x="146" y="137"/>
                  </a:lnTo>
                  <a:lnTo>
                    <a:pt x="130" y="155"/>
                  </a:lnTo>
                  <a:lnTo>
                    <a:pt x="113" y="162"/>
                  </a:lnTo>
                  <a:lnTo>
                    <a:pt x="96" y="187"/>
                  </a:lnTo>
                  <a:lnTo>
                    <a:pt x="90" y="195"/>
                  </a:lnTo>
                  <a:lnTo>
                    <a:pt x="81" y="202"/>
                  </a:lnTo>
                  <a:lnTo>
                    <a:pt x="72" y="195"/>
                  </a:lnTo>
                  <a:lnTo>
                    <a:pt x="65" y="202"/>
                  </a:lnTo>
                  <a:lnTo>
                    <a:pt x="56" y="202"/>
                  </a:lnTo>
                  <a:lnTo>
                    <a:pt x="41" y="170"/>
                  </a:lnTo>
                  <a:lnTo>
                    <a:pt x="23" y="177"/>
                  </a:lnTo>
                  <a:lnTo>
                    <a:pt x="7" y="177"/>
                  </a:lnTo>
                  <a:lnTo>
                    <a:pt x="16" y="170"/>
                  </a:lnTo>
                  <a:lnTo>
                    <a:pt x="0" y="137"/>
                  </a:lnTo>
                  <a:lnTo>
                    <a:pt x="16" y="130"/>
                  </a:lnTo>
                  <a:lnTo>
                    <a:pt x="23" y="137"/>
                  </a:lnTo>
                  <a:lnTo>
                    <a:pt x="31" y="130"/>
                  </a:lnTo>
                  <a:lnTo>
                    <a:pt x="90" y="130"/>
                  </a:lnTo>
                  <a:lnTo>
                    <a:pt x="72" y="0"/>
                  </a:lnTo>
                  <a:lnTo>
                    <a:pt x="9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5" name="Freeform 33"/>
            <p:cNvSpPr>
              <a:spLocks/>
            </p:cNvSpPr>
            <p:nvPr/>
          </p:nvSpPr>
          <p:spPr bwMode="auto">
            <a:xfrm>
              <a:off x="2639" y="2516"/>
              <a:ext cx="78" cy="66"/>
            </a:xfrm>
            <a:custGeom>
              <a:avLst/>
              <a:gdLst/>
              <a:ahLst/>
              <a:cxnLst>
                <a:cxn ang="0">
                  <a:pos x="73" y="72"/>
                </a:cxn>
                <a:cxn ang="0">
                  <a:pos x="73" y="47"/>
                </a:cxn>
                <a:cxn ang="0">
                  <a:pos x="82" y="32"/>
                </a:cxn>
                <a:cxn ang="0">
                  <a:pos x="73" y="16"/>
                </a:cxn>
                <a:cxn ang="0">
                  <a:pos x="65" y="7"/>
                </a:cxn>
                <a:cxn ang="0">
                  <a:pos x="48" y="7"/>
                </a:cxn>
                <a:cxn ang="0">
                  <a:pos x="42" y="0"/>
                </a:cxn>
                <a:cxn ang="0">
                  <a:pos x="33" y="7"/>
                </a:cxn>
                <a:cxn ang="0">
                  <a:pos x="24" y="0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8" y="16"/>
                </a:cxn>
                <a:cxn ang="0">
                  <a:pos x="8" y="23"/>
                </a:cxn>
                <a:cxn ang="0">
                  <a:pos x="8" y="32"/>
                </a:cxn>
                <a:cxn ang="0">
                  <a:pos x="8" y="41"/>
                </a:cxn>
                <a:cxn ang="0">
                  <a:pos x="0" y="41"/>
                </a:cxn>
                <a:cxn ang="0">
                  <a:pos x="0" y="56"/>
                </a:cxn>
                <a:cxn ang="0">
                  <a:pos x="17" y="65"/>
                </a:cxn>
                <a:cxn ang="0">
                  <a:pos x="17" y="81"/>
                </a:cxn>
                <a:cxn ang="0">
                  <a:pos x="33" y="72"/>
                </a:cxn>
                <a:cxn ang="0">
                  <a:pos x="57" y="72"/>
                </a:cxn>
                <a:cxn ang="0">
                  <a:pos x="73" y="72"/>
                </a:cxn>
              </a:cxnLst>
              <a:rect l="0" t="0" r="r" b="b"/>
              <a:pathLst>
                <a:path w="83" h="82">
                  <a:moveTo>
                    <a:pt x="73" y="72"/>
                  </a:moveTo>
                  <a:lnTo>
                    <a:pt x="73" y="47"/>
                  </a:lnTo>
                  <a:lnTo>
                    <a:pt x="82" y="32"/>
                  </a:lnTo>
                  <a:lnTo>
                    <a:pt x="73" y="16"/>
                  </a:lnTo>
                  <a:lnTo>
                    <a:pt x="65" y="7"/>
                  </a:lnTo>
                  <a:lnTo>
                    <a:pt x="48" y="7"/>
                  </a:lnTo>
                  <a:lnTo>
                    <a:pt x="42" y="0"/>
                  </a:lnTo>
                  <a:lnTo>
                    <a:pt x="33" y="7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8" y="7"/>
                  </a:lnTo>
                  <a:lnTo>
                    <a:pt x="8" y="16"/>
                  </a:lnTo>
                  <a:lnTo>
                    <a:pt x="8" y="23"/>
                  </a:lnTo>
                  <a:lnTo>
                    <a:pt x="8" y="32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7" y="65"/>
                  </a:lnTo>
                  <a:lnTo>
                    <a:pt x="17" y="81"/>
                  </a:lnTo>
                  <a:lnTo>
                    <a:pt x="33" y="72"/>
                  </a:lnTo>
                  <a:lnTo>
                    <a:pt x="57" y="72"/>
                  </a:lnTo>
                  <a:lnTo>
                    <a:pt x="73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6" name="Freeform 34"/>
            <p:cNvSpPr>
              <a:spLocks/>
            </p:cNvSpPr>
            <p:nvPr/>
          </p:nvSpPr>
          <p:spPr bwMode="auto">
            <a:xfrm>
              <a:off x="2707" y="2510"/>
              <a:ext cx="48" cy="6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1" y="31"/>
                </a:cxn>
                <a:cxn ang="0">
                  <a:pos x="49" y="55"/>
                </a:cxn>
                <a:cxn ang="0">
                  <a:pos x="49" y="64"/>
                </a:cxn>
                <a:cxn ang="0">
                  <a:pos x="9" y="8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9" y="40"/>
                </a:cxn>
                <a:cxn ang="0">
                  <a:pos x="0" y="24"/>
                </a:cxn>
              </a:cxnLst>
              <a:rect l="0" t="0" r="r" b="b"/>
              <a:pathLst>
                <a:path w="50" h="8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1" y="31"/>
                  </a:lnTo>
                  <a:lnTo>
                    <a:pt x="49" y="55"/>
                  </a:lnTo>
                  <a:lnTo>
                    <a:pt x="49" y="64"/>
                  </a:lnTo>
                  <a:lnTo>
                    <a:pt x="9" y="8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9" y="4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7" name="Freeform 35"/>
            <p:cNvSpPr>
              <a:spLocks/>
            </p:cNvSpPr>
            <p:nvPr/>
          </p:nvSpPr>
          <p:spPr bwMode="auto">
            <a:xfrm>
              <a:off x="2845" y="2601"/>
              <a:ext cx="70" cy="65"/>
            </a:xfrm>
            <a:custGeom>
              <a:avLst/>
              <a:gdLst/>
              <a:ahLst/>
              <a:cxnLst>
                <a:cxn ang="0">
                  <a:pos x="16" y="15"/>
                </a:cxn>
                <a:cxn ang="0">
                  <a:pos x="32" y="1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57" y="15"/>
                </a:cxn>
                <a:cxn ang="0">
                  <a:pos x="65" y="6"/>
                </a:cxn>
                <a:cxn ang="0">
                  <a:pos x="73" y="15"/>
                </a:cxn>
                <a:cxn ang="0">
                  <a:pos x="73" y="23"/>
                </a:cxn>
                <a:cxn ang="0">
                  <a:pos x="73" y="56"/>
                </a:cxn>
                <a:cxn ang="0">
                  <a:pos x="50" y="56"/>
                </a:cxn>
                <a:cxn ang="0">
                  <a:pos x="41" y="63"/>
                </a:cxn>
                <a:cxn ang="0">
                  <a:pos x="41" y="72"/>
                </a:cxn>
                <a:cxn ang="0">
                  <a:pos x="32" y="72"/>
                </a:cxn>
                <a:cxn ang="0">
                  <a:pos x="32" y="80"/>
                </a:cxn>
                <a:cxn ang="0">
                  <a:pos x="16" y="63"/>
                </a:cxn>
                <a:cxn ang="0">
                  <a:pos x="0" y="40"/>
                </a:cxn>
                <a:cxn ang="0">
                  <a:pos x="10" y="31"/>
                </a:cxn>
                <a:cxn ang="0">
                  <a:pos x="10" y="23"/>
                </a:cxn>
                <a:cxn ang="0">
                  <a:pos x="16" y="15"/>
                </a:cxn>
              </a:cxnLst>
              <a:rect l="0" t="0" r="r" b="b"/>
              <a:pathLst>
                <a:path w="74" h="81">
                  <a:moveTo>
                    <a:pt x="16" y="15"/>
                  </a:moveTo>
                  <a:lnTo>
                    <a:pt x="32" y="15"/>
                  </a:lnTo>
                  <a:lnTo>
                    <a:pt x="32" y="0"/>
                  </a:lnTo>
                  <a:lnTo>
                    <a:pt x="57" y="0"/>
                  </a:lnTo>
                  <a:lnTo>
                    <a:pt x="57" y="15"/>
                  </a:lnTo>
                  <a:lnTo>
                    <a:pt x="65" y="6"/>
                  </a:lnTo>
                  <a:lnTo>
                    <a:pt x="73" y="15"/>
                  </a:lnTo>
                  <a:lnTo>
                    <a:pt x="73" y="23"/>
                  </a:lnTo>
                  <a:lnTo>
                    <a:pt x="73" y="56"/>
                  </a:lnTo>
                  <a:lnTo>
                    <a:pt x="50" y="56"/>
                  </a:lnTo>
                  <a:lnTo>
                    <a:pt x="41" y="63"/>
                  </a:lnTo>
                  <a:lnTo>
                    <a:pt x="41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16" y="63"/>
                  </a:lnTo>
                  <a:lnTo>
                    <a:pt x="0" y="40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16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8" name="Freeform 36"/>
            <p:cNvSpPr>
              <a:spLocks/>
            </p:cNvSpPr>
            <p:nvPr/>
          </p:nvSpPr>
          <p:spPr bwMode="auto">
            <a:xfrm>
              <a:off x="2845" y="2490"/>
              <a:ext cx="93" cy="117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80"/>
                </a:cxn>
                <a:cxn ang="0">
                  <a:pos x="25" y="80"/>
                </a:cxn>
                <a:cxn ang="0">
                  <a:pos x="32" y="89"/>
                </a:cxn>
                <a:cxn ang="0">
                  <a:pos x="41" y="80"/>
                </a:cxn>
                <a:cxn ang="0">
                  <a:pos x="57" y="56"/>
                </a:cxn>
                <a:cxn ang="0">
                  <a:pos x="65" y="33"/>
                </a:cxn>
                <a:cxn ang="0">
                  <a:pos x="73" y="15"/>
                </a:cxn>
                <a:cxn ang="0">
                  <a:pos x="73" y="8"/>
                </a:cxn>
                <a:cxn ang="0">
                  <a:pos x="73" y="0"/>
                </a:cxn>
                <a:cxn ang="0">
                  <a:pos x="73" y="8"/>
                </a:cxn>
                <a:cxn ang="0">
                  <a:pos x="90" y="40"/>
                </a:cxn>
                <a:cxn ang="0">
                  <a:pos x="73" y="40"/>
                </a:cxn>
                <a:cxn ang="0">
                  <a:pos x="73" y="49"/>
                </a:cxn>
                <a:cxn ang="0">
                  <a:pos x="82" y="56"/>
                </a:cxn>
                <a:cxn ang="0">
                  <a:pos x="90" y="74"/>
                </a:cxn>
                <a:cxn ang="0">
                  <a:pos x="73" y="98"/>
                </a:cxn>
                <a:cxn ang="0">
                  <a:pos x="82" y="105"/>
                </a:cxn>
                <a:cxn ang="0">
                  <a:pos x="97" y="130"/>
                </a:cxn>
                <a:cxn ang="0">
                  <a:pos x="97" y="145"/>
                </a:cxn>
                <a:cxn ang="0">
                  <a:pos x="57" y="139"/>
                </a:cxn>
                <a:cxn ang="0">
                  <a:pos x="32" y="139"/>
                </a:cxn>
                <a:cxn ang="0">
                  <a:pos x="16" y="139"/>
                </a:cxn>
                <a:cxn ang="0">
                  <a:pos x="16" y="130"/>
                </a:cxn>
                <a:cxn ang="0">
                  <a:pos x="10" y="121"/>
                </a:cxn>
                <a:cxn ang="0">
                  <a:pos x="0" y="114"/>
                </a:cxn>
                <a:cxn ang="0">
                  <a:pos x="0" y="105"/>
                </a:cxn>
              </a:cxnLst>
              <a:rect l="0" t="0" r="r" b="b"/>
              <a:pathLst>
                <a:path w="98" h="146">
                  <a:moveTo>
                    <a:pt x="0" y="105"/>
                  </a:moveTo>
                  <a:lnTo>
                    <a:pt x="16" y="80"/>
                  </a:lnTo>
                  <a:lnTo>
                    <a:pt x="25" y="80"/>
                  </a:lnTo>
                  <a:lnTo>
                    <a:pt x="32" y="89"/>
                  </a:lnTo>
                  <a:lnTo>
                    <a:pt x="41" y="80"/>
                  </a:lnTo>
                  <a:lnTo>
                    <a:pt x="57" y="56"/>
                  </a:lnTo>
                  <a:lnTo>
                    <a:pt x="65" y="33"/>
                  </a:lnTo>
                  <a:lnTo>
                    <a:pt x="73" y="15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73" y="8"/>
                  </a:lnTo>
                  <a:lnTo>
                    <a:pt x="90" y="40"/>
                  </a:lnTo>
                  <a:lnTo>
                    <a:pt x="73" y="40"/>
                  </a:lnTo>
                  <a:lnTo>
                    <a:pt x="73" y="49"/>
                  </a:lnTo>
                  <a:lnTo>
                    <a:pt x="82" y="56"/>
                  </a:lnTo>
                  <a:lnTo>
                    <a:pt x="90" y="74"/>
                  </a:lnTo>
                  <a:lnTo>
                    <a:pt x="73" y="98"/>
                  </a:lnTo>
                  <a:lnTo>
                    <a:pt x="82" y="105"/>
                  </a:lnTo>
                  <a:lnTo>
                    <a:pt x="97" y="130"/>
                  </a:lnTo>
                  <a:lnTo>
                    <a:pt x="97" y="145"/>
                  </a:lnTo>
                  <a:lnTo>
                    <a:pt x="57" y="139"/>
                  </a:lnTo>
                  <a:lnTo>
                    <a:pt x="32" y="139"/>
                  </a:lnTo>
                  <a:lnTo>
                    <a:pt x="16" y="139"/>
                  </a:lnTo>
                  <a:lnTo>
                    <a:pt x="16" y="130"/>
                  </a:lnTo>
                  <a:lnTo>
                    <a:pt x="10" y="121"/>
                  </a:lnTo>
                  <a:lnTo>
                    <a:pt x="0" y="114"/>
                  </a:lnTo>
                  <a:lnTo>
                    <a:pt x="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09" name="Freeform 37"/>
            <p:cNvSpPr>
              <a:spLocks/>
            </p:cNvSpPr>
            <p:nvPr/>
          </p:nvSpPr>
          <p:spPr bwMode="auto">
            <a:xfrm>
              <a:off x="2775" y="2485"/>
              <a:ext cx="140" cy="97"/>
            </a:xfrm>
            <a:custGeom>
              <a:avLst/>
              <a:gdLst/>
              <a:ahLst/>
              <a:cxnLst>
                <a:cxn ang="0">
                  <a:pos x="74" y="112"/>
                </a:cxn>
                <a:cxn ang="0">
                  <a:pos x="90" y="87"/>
                </a:cxn>
                <a:cxn ang="0">
                  <a:pos x="99" y="87"/>
                </a:cxn>
                <a:cxn ang="0">
                  <a:pos x="106" y="96"/>
                </a:cxn>
                <a:cxn ang="0">
                  <a:pos x="115" y="87"/>
                </a:cxn>
                <a:cxn ang="0">
                  <a:pos x="131" y="63"/>
                </a:cxn>
                <a:cxn ang="0">
                  <a:pos x="139" y="40"/>
                </a:cxn>
                <a:cxn ang="0">
                  <a:pos x="147" y="22"/>
                </a:cxn>
                <a:cxn ang="0">
                  <a:pos x="147" y="15"/>
                </a:cxn>
                <a:cxn ang="0">
                  <a:pos x="147" y="7"/>
                </a:cxn>
                <a:cxn ang="0">
                  <a:pos x="139" y="0"/>
                </a:cxn>
                <a:cxn ang="0">
                  <a:pos x="131" y="0"/>
                </a:cxn>
                <a:cxn ang="0">
                  <a:pos x="124" y="7"/>
                </a:cxn>
                <a:cxn ang="0">
                  <a:pos x="99" y="7"/>
                </a:cxn>
                <a:cxn ang="0">
                  <a:pos x="84" y="15"/>
                </a:cxn>
                <a:cxn ang="0">
                  <a:pos x="65" y="7"/>
                </a:cxn>
                <a:cxn ang="0">
                  <a:pos x="59" y="7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9" y="15"/>
                </a:cxn>
                <a:cxn ang="0">
                  <a:pos x="9" y="22"/>
                </a:cxn>
                <a:cxn ang="0">
                  <a:pos x="9" y="40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25" y="96"/>
                </a:cxn>
                <a:cxn ang="0">
                  <a:pos x="25" y="105"/>
                </a:cxn>
                <a:cxn ang="0">
                  <a:pos x="34" y="121"/>
                </a:cxn>
                <a:cxn ang="0">
                  <a:pos x="42" y="121"/>
                </a:cxn>
                <a:cxn ang="0">
                  <a:pos x="74" y="121"/>
                </a:cxn>
                <a:cxn ang="0">
                  <a:pos x="74" y="112"/>
                </a:cxn>
              </a:cxnLst>
              <a:rect l="0" t="0" r="r" b="b"/>
              <a:pathLst>
                <a:path w="148" h="122">
                  <a:moveTo>
                    <a:pt x="74" y="112"/>
                  </a:moveTo>
                  <a:lnTo>
                    <a:pt x="90" y="87"/>
                  </a:lnTo>
                  <a:lnTo>
                    <a:pt x="99" y="87"/>
                  </a:lnTo>
                  <a:lnTo>
                    <a:pt x="106" y="96"/>
                  </a:lnTo>
                  <a:lnTo>
                    <a:pt x="115" y="87"/>
                  </a:lnTo>
                  <a:lnTo>
                    <a:pt x="131" y="63"/>
                  </a:lnTo>
                  <a:lnTo>
                    <a:pt x="139" y="40"/>
                  </a:lnTo>
                  <a:lnTo>
                    <a:pt x="147" y="22"/>
                  </a:lnTo>
                  <a:lnTo>
                    <a:pt x="147" y="15"/>
                  </a:lnTo>
                  <a:lnTo>
                    <a:pt x="147" y="7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4" y="7"/>
                  </a:lnTo>
                  <a:lnTo>
                    <a:pt x="99" y="7"/>
                  </a:lnTo>
                  <a:lnTo>
                    <a:pt x="84" y="15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9" y="15"/>
                  </a:lnTo>
                  <a:lnTo>
                    <a:pt x="9" y="22"/>
                  </a:lnTo>
                  <a:lnTo>
                    <a:pt x="9" y="40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105"/>
                  </a:lnTo>
                  <a:lnTo>
                    <a:pt x="34" y="121"/>
                  </a:lnTo>
                  <a:lnTo>
                    <a:pt x="42" y="121"/>
                  </a:lnTo>
                  <a:lnTo>
                    <a:pt x="74" y="121"/>
                  </a:lnTo>
                  <a:lnTo>
                    <a:pt x="74" y="11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0" name="Freeform 38"/>
            <p:cNvSpPr>
              <a:spLocks/>
            </p:cNvSpPr>
            <p:nvPr/>
          </p:nvSpPr>
          <p:spPr bwMode="auto">
            <a:xfrm>
              <a:off x="2746" y="2381"/>
              <a:ext cx="192" cy="122"/>
            </a:xfrm>
            <a:custGeom>
              <a:avLst/>
              <a:gdLst/>
              <a:ahLst/>
              <a:cxnLst>
                <a:cxn ang="0">
                  <a:pos x="170" y="130"/>
                </a:cxn>
                <a:cxn ang="0">
                  <a:pos x="170" y="120"/>
                </a:cxn>
                <a:cxn ang="0">
                  <a:pos x="195" y="89"/>
                </a:cxn>
                <a:cxn ang="0">
                  <a:pos x="202" y="40"/>
                </a:cxn>
                <a:cxn ang="0">
                  <a:pos x="187" y="24"/>
                </a:cxn>
                <a:cxn ang="0">
                  <a:pos x="187" y="8"/>
                </a:cxn>
                <a:cxn ang="0">
                  <a:pos x="178" y="0"/>
                </a:cxn>
                <a:cxn ang="0">
                  <a:pos x="146" y="0"/>
                </a:cxn>
                <a:cxn ang="0">
                  <a:pos x="65" y="55"/>
                </a:cxn>
                <a:cxn ang="0">
                  <a:pos x="49" y="55"/>
                </a:cxn>
                <a:cxn ang="0">
                  <a:pos x="49" y="96"/>
                </a:cxn>
                <a:cxn ang="0">
                  <a:pos x="40" y="105"/>
                </a:cxn>
                <a:cxn ang="0">
                  <a:pos x="0" y="112"/>
                </a:cxn>
                <a:cxn ang="0">
                  <a:pos x="0" y="130"/>
                </a:cxn>
                <a:cxn ang="0">
                  <a:pos x="16" y="145"/>
                </a:cxn>
                <a:cxn ang="0">
                  <a:pos x="25" y="145"/>
                </a:cxn>
                <a:cxn ang="0">
                  <a:pos x="25" y="152"/>
                </a:cxn>
                <a:cxn ang="0">
                  <a:pos x="25" y="145"/>
                </a:cxn>
                <a:cxn ang="0">
                  <a:pos x="31" y="145"/>
                </a:cxn>
                <a:cxn ang="0">
                  <a:pos x="40" y="152"/>
                </a:cxn>
                <a:cxn ang="0">
                  <a:pos x="40" y="145"/>
                </a:cxn>
                <a:cxn ang="0">
                  <a:pos x="56" y="130"/>
                </a:cxn>
                <a:cxn ang="0">
                  <a:pos x="65" y="130"/>
                </a:cxn>
                <a:cxn ang="0">
                  <a:pos x="90" y="137"/>
                </a:cxn>
                <a:cxn ang="0">
                  <a:pos x="96" y="137"/>
                </a:cxn>
                <a:cxn ang="0">
                  <a:pos x="115" y="145"/>
                </a:cxn>
                <a:cxn ang="0">
                  <a:pos x="130" y="137"/>
                </a:cxn>
                <a:cxn ang="0">
                  <a:pos x="155" y="137"/>
                </a:cxn>
                <a:cxn ang="0">
                  <a:pos x="162" y="130"/>
                </a:cxn>
                <a:cxn ang="0">
                  <a:pos x="170" y="130"/>
                </a:cxn>
              </a:cxnLst>
              <a:rect l="0" t="0" r="r" b="b"/>
              <a:pathLst>
                <a:path w="203" h="153">
                  <a:moveTo>
                    <a:pt x="170" y="130"/>
                  </a:moveTo>
                  <a:lnTo>
                    <a:pt x="170" y="120"/>
                  </a:lnTo>
                  <a:lnTo>
                    <a:pt x="195" y="89"/>
                  </a:lnTo>
                  <a:lnTo>
                    <a:pt x="202" y="40"/>
                  </a:lnTo>
                  <a:lnTo>
                    <a:pt x="187" y="24"/>
                  </a:lnTo>
                  <a:lnTo>
                    <a:pt x="187" y="8"/>
                  </a:lnTo>
                  <a:lnTo>
                    <a:pt x="178" y="0"/>
                  </a:lnTo>
                  <a:lnTo>
                    <a:pt x="146" y="0"/>
                  </a:lnTo>
                  <a:lnTo>
                    <a:pt x="65" y="55"/>
                  </a:lnTo>
                  <a:lnTo>
                    <a:pt x="49" y="55"/>
                  </a:lnTo>
                  <a:lnTo>
                    <a:pt x="49" y="96"/>
                  </a:lnTo>
                  <a:lnTo>
                    <a:pt x="40" y="105"/>
                  </a:lnTo>
                  <a:lnTo>
                    <a:pt x="0" y="112"/>
                  </a:lnTo>
                  <a:lnTo>
                    <a:pt x="0" y="130"/>
                  </a:lnTo>
                  <a:lnTo>
                    <a:pt x="16" y="145"/>
                  </a:lnTo>
                  <a:lnTo>
                    <a:pt x="25" y="145"/>
                  </a:lnTo>
                  <a:lnTo>
                    <a:pt x="25" y="152"/>
                  </a:lnTo>
                  <a:lnTo>
                    <a:pt x="25" y="145"/>
                  </a:lnTo>
                  <a:lnTo>
                    <a:pt x="31" y="145"/>
                  </a:lnTo>
                  <a:lnTo>
                    <a:pt x="40" y="152"/>
                  </a:lnTo>
                  <a:lnTo>
                    <a:pt x="40" y="145"/>
                  </a:lnTo>
                  <a:lnTo>
                    <a:pt x="56" y="130"/>
                  </a:lnTo>
                  <a:lnTo>
                    <a:pt x="65" y="130"/>
                  </a:lnTo>
                  <a:lnTo>
                    <a:pt x="90" y="137"/>
                  </a:lnTo>
                  <a:lnTo>
                    <a:pt x="96" y="137"/>
                  </a:lnTo>
                  <a:lnTo>
                    <a:pt x="115" y="145"/>
                  </a:lnTo>
                  <a:lnTo>
                    <a:pt x="130" y="137"/>
                  </a:lnTo>
                  <a:lnTo>
                    <a:pt x="155" y="137"/>
                  </a:lnTo>
                  <a:lnTo>
                    <a:pt x="162" y="130"/>
                  </a:lnTo>
                  <a:lnTo>
                    <a:pt x="170" y="13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1" name="Freeform 39"/>
            <p:cNvSpPr>
              <a:spLocks/>
            </p:cNvSpPr>
            <p:nvPr/>
          </p:nvSpPr>
          <p:spPr bwMode="auto">
            <a:xfrm>
              <a:off x="3006" y="2388"/>
              <a:ext cx="201" cy="200"/>
            </a:xfrm>
            <a:custGeom>
              <a:avLst/>
              <a:gdLst/>
              <a:ahLst/>
              <a:cxnLst>
                <a:cxn ang="0">
                  <a:pos x="7" y="154"/>
                </a:cxn>
                <a:cxn ang="0">
                  <a:pos x="23" y="169"/>
                </a:cxn>
                <a:cxn ang="0">
                  <a:pos x="23" y="185"/>
                </a:cxn>
                <a:cxn ang="0">
                  <a:pos x="41" y="194"/>
                </a:cxn>
                <a:cxn ang="0">
                  <a:pos x="73" y="234"/>
                </a:cxn>
                <a:cxn ang="0">
                  <a:pos x="81" y="243"/>
                </a:cxn>
                <a:cxn ang="0">
                  <a:pos x="106" y="243"/>
                </a:cxn>
                <a:cxn ang="0">
                  <a:pos x="113" y="250"/>
                </a:cxn>
                <a:cxn ang="0">
                  <a:pos x="128" y="250"/>
                </a:cxn>
                <a:cxn ang="0">
                  <a:pos x="153" y="243"/>
                </a:cxn>
                <a:cxn ang="0">
                  <a:pos x="162" y="243"/>
                </a:cxn>
                <a:cxn ang="0">
                  <a:pos x="178" y="243"/>
                </a:cxn>
                <a:cxn ang="0">
                  <a:pos x="178" y="227"/>
                </a:cxn>
                <a:cxn ang="0">
                  <a:pos x="170" y="227"/>
                </a:cxn>
                <a:cxn ang="0">
                  <a:pos x="153" y="203"/>
                </a:cxn>
                <a:cxn ang="0">
                  <a:pos x="146" y="194"/>
                </a:cxn>
                <a:cxn ang="0">
                  <a:pos x="153" y="185"/>
                </a:cxn>
                <a:cxn ang="0">
                  <a:pos x="162" y="162"/>
                </a:cxn>
                <a:cxn ang="0">
                  <a:pos x="187" y="129"/>
                </a:cxn>
                <a:cxn ang="0">
                  <a:pos x="193" y="81"/>
                </a:cxn>
                <a:cxn ang="0">
                  <a:pos x="212" y="72"/>
                </a:cxn>
                <a:cxn ang="0">
                  <a:pos x="212" y="64"/>
                </a:cxn>
                <a:cxn ang="0">
                  <a:pos x="203" y="57"/>
                </a:cxn>
                <a:cxn ang="0">
                  <a:pos x="193" y="7"/>
                </a:cxn>
                <a:cxn ang="0">
                  <a:pos x="178" y="0"/>
                </a:cxn>
                <a:cxn ang="0">
                  <a:pos x="153" y="16"/>
                </a:cxn>
                <a:cxn ang="0">
                  <a:pos x="146" y="7"/>
                </a:cxn>
                <a:cxn ang="0">
                  <a:pos x="41" y="7"/>
                </a:cxn>
                <a:cxn ang="0">
                  <a:pos x="41" y="32"/>
                </a:cxn>
                <a:cxn ang="0">
                  <a:pos x="31" y="41"/>
                </a:cxn>
                <a:cxn ang="0">
                  <a:pos x="23" y="47"/>
                </a:cxn>
                <a:cxn ang="0">
                  <a:pos x="23" y="88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0" y="129"/>
                </a:cxn>
                <a:cxn ang="0">
                  <a:pos x="16" y="154"/>
                </a:cxn>
                <a:cxn ang="0">
                  <a:pos x="7" y="154"/>
                </a:cxn>
              </a:cxnLst>
              <a:rect l="0" t="0" r="r" b="b"/>
              <a:pathLst>
                <a:path w="213" h="251">
                  <a:moveTo>
                    <a:pt x="7" y="154"/>
                  </a:moveTo>
                  <a:lnTo>
                    <a:pt x="23" y="169"/>
                  </a:lnTo>
                  <a:lnTo>
                    <a:pt x="23" y="185"/>
                  </a:lnTo>
                  <a:lnTo>
                    <a:pt x="41" y="194"/>
                  </a:lnTo>
                  <a:lnTo>
                    <a:pt x="73" y="234"/>
                  </a:lnTo>
                  <a:lnTo>
                    <a:pt x="81" y="243"/>
                  </a:lnTo>
                  <a:lnTo>
                    <a:pt x="106" y="243"/>
                  </a:lnTo>
                  <a:lnTo>
                    <a:pt x="113" y="250"/>
                  </a:lnTo>
                  <a:lnTo>
                    <a:pt x="128" y="250"/>
                  </a:lnTo>
                  <a:lnTo>
                    <a:pt x="153" y="243"/>
                  </a:lnTo>
                  <a:lnTo>
                    <a:pt x="162" y="243"/>
                  </a:lnTo>
                  <a:lnTo>
                    <a:pt x="178" y="243"/>
                  </a:lnTo>
                  <a:lnTo>
                    <a:pt x="178" y="227"/>
                  </a:lnTo>
                  <a:lnTo>
                    <a:pt x="170" y="227"/>
                  </a:lnTo>
                  <a:lnTo>
                    <a:pt x="153" y="203"/>
                  </a:lnTo>
                  <a:lnTo>
                    <a:pt x="146" y="194"/>
                  </a:lnTo>
                  <a:lnTo>
                    <a:pt x="153" y="185"/>
                  </a:lnTo>
                  <a:lnTo>
                    <a:pt x="162" y="162"/>
                  </a:lnTo>
                  <a:lnTo>
                    <a:pt x="187" y="129"/>
                  </a:lnTo>
                  <a:lnTo>
                    <a:pt x="193" y="81"/>
                  </a:lnTo>
                  <a:lnTo>
                    <a:pt x="212" y="72"/>
                  </a:lnTo>
                  <a:lnTo>
                    <a:pt x="212" y="64"/>
                  </a:lnTo>
                  <a:lnTo>
                    <a:pt x="203" y="57"/>
                  </a:lnTo>
                  <a:lnTo>
                    <a:pt x="193" y="7"/>
                  </a:lnTo>
                  <a:lnTo>
                    <a:pt x="178" y="0"/>
                  </a:lnTo>
                  <a:lnTo>
                    <a:pt x="153" y="16"/>
                  </a:lnTo>
                  <a:lnTo>
                    <a:pt x="146" y="7"/>
                  </a:lnTo>
                  <a:lnTo>
                    <a:pt x="41" y="7"/>
                  </a:lnTo>
                  <a:lnTo>
                    <a:pt x="41" y="32"/>
                  </a:lnTo>
                  <a:lnTo>
                    <a:pt x="31" y="41"/>
                  </a:lnTo>
                  <a:lnTo>
                    <a:pt x="23" y="47"/>
                  </a:lnTo>
                  <a:lnTo>
                    <a:pt x="23" y="88"/>
                  </a:lnTo>
                  <a:lnTo>
                    <a:pt x="23" y="97"/>
                  </a:lnTo>
                  <a:lnTo>
                    <a:pt x="16" y="97"/>
                  </a:lnTo>
                  <a:lnTo>
                    <a:pt x="0" y="129"/>
                  </a:lnTo>
                  <a:lnTo>
                    <a:pt x="16" y="154"/>
                  </a:lnTo>
                  <a:lnTo>
                    <a:pt x="7" y="15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2" name="Freeform 40"/>
            <p:cNvSpPr>
              <a:spLocks/>
            </p:cNvSpPr>
            <p:nvPr/>
          </p:nvSpPr>
          <p:spPr bwMode="auto">
            <a:xfrm>
              <a:off x="2914" y="2510"/>
              <a:ext cx="162" cy="8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1" y="15"/>
                </a:cxn>
                <a:cxn ang="0">
                  <a:pos x="121" y="31"/>
                </a:cxn>
                <a:cxn ang="0">
                  <a:pos x="139" y="40"/>
                </a:cxn>
                <a:cxn ang="0">
                  <a:pos x="171" y="80"/>
                </a:cxn>
                <a:cxn ang="0">
                  <a:pos x="114" y="80"/>
                </a:cxn>
                <a:cxn ang="0">
                  <a:pos x="105" y="89"/>
                </a:cxn>
                <a:cxn ang="0">
                  <a:pos x="80" y="89"/>
                </a:cxn>
                <a:cxn ang="0">
                  <a:pos x="74" y="80"/>
                </a:cxn>
                <a:cxn ang="0">
                  <a:pos x="65" y="80"/>
                </a:cxn>
                <a:cxn ang="0">
                  <a:pos x="57" y="96"/>
                </a:cxn>
                <a:cxn ang="0">
                  <a:pos x="34" y="105"/>
                </a:cxn>
                <a:cxn ang="0">
                  <a:pos x="24" y="105"/>
                </a:cxn>
                <a:cxn ang="0">
                  <a:pos x="9" y="80"/>
                </a:cxn>
                <a:cxn ang="0">
                  <a:pos x="0" y="73"/>
                </a:cxn>
                <a:cxn ang="0">
                  <a:pos x="17" y="49"/>
                </a:cxn>
                <a:cxn ang="0">
                  <a:pos x="57" y="40"/>
                </a:cxn>
                <a:cxn ang="0">
                  <a:pos x="65" y="31"/>
                </a:cxn>
                <a:cxn ang="0">
                  <a:pos x="57" y="31"/>
                </a:cxn>
                <a:cxn ang="0">
                  <a:pos x="80" y="24"/>
                </a:cxn>
                <a:cxn ang="0">
                  <a:pos x="98" y="8"/>
                </a:cxn>
                <a:cxn ang="0">
                  <a:pos x="105" y="0"/>
                </a:cxn>
              </a:cxnLst>
              <a:rect l="0" t="0" r="r" b="b"/>
              <a:pathLst>
                <a:path w="172" h="106">
                  <a:moveTo>
                    <a:pt x="105" y="0"/>
                  </a:moveTo>
                  <a:lnTo>
                    <a:pt x="121" y="15"/>
                  </a:lnTo>
                  <a:lnTo>
                    <a:pt x="121" y="31"/>
                  </a:lnTo>
                  <a:lnTo>
                    <a:pt x="139" y="40"/>
                  </a:lnTo>
                  <a:lnTo>
                    <a:pt x="171" y="80"/>
                  </a:lnTo>
                  <a:lnTo>
                    <a:pt x="114" y="80"/>
                  </a:lnTo>
                  <a:lnTo>
                    <a:pt x="105" y="89"/>
                  </a:lnTo>
                  <a:lnTo>
                    <a:pt x="80" y="89"/>
                  </a:lnTo>
                  <a:lnTo>
                    <a:pt x="74" y="80"/>
                  </a:lnTo>
                  <a:lnTo>
                    <a:pt x="65" y="80"/>
                  </a:lnTo>
                  <a:lnTo>
                    <a:pt x="57" y="96"/>
                  </a:lnTo>
                  <a:lnTo>
                    <a:pt x="34" y="105"/>
                  </a:lnTo>
                  <a:lnTo>
                    <a:pt x="24" y="105"/>
                  </a:lnTo>
                  <a:lnTo>
                    <a:pt x="9" y="80"/>
                  </a:lnTo>
                  <a:lnTo>
                    <a:pt x="0" y="73"/>
                  </a:lnTo>
                  <a:lnTo>
                    <a:pt x="17" y="49"/>
                  </a:lnTo>
                  <a:lnTo>
                    <a:pt x="57" y="40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80" y="24"/>
                  </a:lnTo>
                  <a:lnTo>
                    <a:pt x="98" y="8"/>
                  </a:lnTo>
                  <a:lnTo>
                    <a:pt x="105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3" name="Freeform 41"/>
            <p:cNvSpPr>
              <a:spLocks/>
            </p:cNvSpPr>
            <p:nvPr/>
          </p:nvSpPr>
          <p:spPr bwMode="auto">
            <a:xfrm>
              <a:off x="3151" y="2581"/>
              <a:ext cx="101" cy="91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90" y="0"/>
                </a:cxn>
                <a:cxn ang="0">
                  <a:pos x="65" y="7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7"/>
                </a:cxn>
                <a:cxn ang="0">
                  <a:pos x="17" y="31"/>
                </a:cxn>
                <a:cxn ang="0">
                  <a:pos x="0" y="56"/>
                </a:cxn>
                <a:cxn ang="0">
                  <a:pos x="0" y="65"/>
                </a:cxn>
                <a:cxn ang="0">
                  <a:pos x="9" y="65"/>
                </a:cxn>
                <a:cxn ang="0">
                  <a:pos x="50" y="88"/>
                </a:cxn>
                <a:cxn ang="0">
                  <a:pos x="50" y="105"/>
                </a:cxn>
                <a:cxn ang="0">
                  <a:pos x="74" y="113"/>
                </a:cxn>
                <a:cxn ang="0">
                  <a:pos x="82" y="88"/>
                </a:cxn>
                <a:cxn ang="0">
                  <a:pos x="90" y="88"/>
                </a:cxn>
                <a:cxn ang="0">
                  <a:pos x="99" y="72"/>
                </a:cxn>
                <a:cxn ang="0">
                  <a:pos x="90" y="65"/>
                </a:cxn>
                <a:cxn ang="0">
                  <a:pos x="90" y="25"/>
                </a:cxn>
                <a:cxn ang="0">
                  <a:pos x="106" y="7"/>
                </a:cxn>
              </a:cxnLst>
              <a:rect l="0" t="0" r="r" b="b"/>
              <a:pathLst>
                <a:path w="107" h="114">
                  <a:moveTo>
                    <a:pt x="106" y="7"/>
                  </a:moveTo>
                  <a:lnTo>
                    <a:pt x="90" y="0"/>
                  </a:lnTo>
                  <a:lnTo>
                    <a:pt x="65" y="7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7"/>
                  </a:lnTo>
                  <a:lnTo>
                    <a:pt x="17" y="31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50" y="88"/>
                  </a:lnTo>
                  <a:lnTo>
                    <a:pt x="50" y="105"/>
                  </a:lnTo>
                  <a:lnTo>
                    <a:pt x="74" y="113"/>
                  </a:lnTo>
                  <a:lnTo>
                    <a:pt x="82" y="88"/>
                  </a:lnTo>
                  <a:lnTo>
                    <a:pt x="90" y="88"/>
                  </a:lnTo>
                  <a:lnTo>
                    <a:pt x="99" y="72"/>
                  </a:lnTo>
                  <a:lnTo>
                    <a:pt x="90" y="65"/>
                  </a:lnTo>
                  <a:lnTo>
                    <a:pt x="90" y="25"/>
                  </a:lnTo>
                  <a:lnTo>
                    <a:pt x="106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4" name="Freeform 42"/>
            <p:cNvSpPr>
              <a:spLocks/>
            </p:cNvSpPr>
            <p:nvPr/>
          </p:nvSpPr>
          <p:spPr bwMode="auto">
            <a:xfrm>
              <a:off x="3098" y="2581"/>
              <a:ext cx="70" cy="5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5" y="7"/>
                </a:cxn>
                <a:cxn ang="0">
                  <a:pos x="73" y="31"/>
                </a:cxn>
                <a:cxn ang="0">
                  <a:pos x="56" y="56"/>
                </a:cxn>
                <a:cxn ang="0">
                  <a:pos x="56" y="65"/>
                </a:cxn>
                <a:cxn ang="0">
                  <a:pos x="31" y="65"/>
                </a:cxn>
                <a:cxn ang="0">
                  <a:pos x="16" y="65"/>
                </a:cxn>
                <a:cxn ang="0">
                  <a:pos x="0" y="72"/>
                </a:cxn>
                <a:cxn ang="0">
                  <a:pos x="9" y="48"/>
                </a:cxn>
                <a:cxn ang="0">
                  <a:pos x="16" y="4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31" y="7"/>
                </a:cxn>
                <a:cxn ang="0">
                  <a:pos x="56" y="0"/>
                </a:cxn>
              </a:cxnLst>
              <a:rect l="0" t="0" r="r" b="b"/>
              <a:pathLst>
                <a:path w="74" h="73">
                  <a:moveTo>
                    <a:pt x="56" y="0"/>
                  </a:moveTo>
                  <a:lnTo>
                    <a:pt x="65" y="7"/>
                  </a:lnTo>
                  <a:lnTo>
                    <a:pt x="73" y="31"/>
                  </a:lnTo>
                  <a:lnTo>
                    <a:pt x="56" y="56"/>
                  </a:lnTo>
                  <a:lnTo>
                    <a:pt x="56" y="65"/>
                  </a:lnTo>
                  <a:lnTo>
                    <a:pt x="31" y="65"/>
                  </a:lnTo>
                  <a:lnTo>
                    <a:pt x="16" y="65"/>
                  </a:lnTo>
                  <a:lnTo>
                    <a:pt x="0" y="72"/>
                  </a:lnTo>
                  <a:lnTo>
                    <a:pt x="9" y="48"/>
                  </a:lnTo>
                  <a:lnTo>
                    <a:pt x="16" y="4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31" y="7"/>
                  </a:lnTo>
                  <a:lnTo>
                    <a:pt x="5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5" name="Freeform 43"/>
            <p:cNvSpPr>
              <a:spLocks/>
            </p:cNvSpPr>
            <p:nvPr/>
          </p:nvSpPr>
          <p:spPr bwMode="auto">
            <a:xfrm>
              <a:off x="3098" y="2633"/>
              <a:ext cx="131" cy="110"/>
            </a:xfrm>
            <a:custGeom>
              <a:avLst/>
              <a:gdLst/>
              <a:ahLst/>
              <a:cxnLst>
                <a:cxn ang="0">
                  <a:pos x="49" y="113"/>
                </a:cxn>
                <a:cxn ang="0">
                  <a:pos x="25" y="97"/>
                </a:cxn>
                <a:cxn ang="0">
                  <a:pos x="16" y="97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23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1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106" y="23"/>
                </a:cxn>
                <a:cxn ang="0">
                  <a:pos x="106" y="40"/>
                </a:cxn>
                <a:cxn ang="0">
                  <a:pos x="130" y="48"/>
                </a:cxn>
                <a:cxn ang="0">
                  <a:pos x="121" y="63"/>
                </a:cxn>
                <a:cxn ang="0">
                  <a:pos x="130" y="80"/>
                </a:cxn>
                <a:cxn ang="0">
                  <a:pos x="130" y="103"/>
                </a:cxn>
                <a:cxn ang="0">
                  <a:pos x="130" y="113"/>
                </a:cxn>
                <a:cxn ang="0">
                  <a:pos x="138" y="122"/>
                </a:cxn>
                <a:cxn ang="0">
                  <a:pos x="121" y="137"/>
                </a:cxn>
                <a:cxn ang="0">
                  <a:pos x="90" y="137"/>
                </a:cxn>
                <a:cxn ang="0">
                  <a:pos x="73" y="137"/>
                </a:cxn>
                <a:cxn ang="0">
                  <a:pos x="65" y="113"/>
                </a:cxn>
                <a:cxn ang="0">
                  <a:pos x="56" y="113"/>
                </a:cxn>
                <a:cxn ang="0">
                  <a:pos x="49" y="113"/>
                </a:cxn>
              </a:cxnLst>
              <a:rect l="0" t="0" r="r" b="b"/>
              <a:pathLst>
                <a:path w="139" h="138">
                  <a:moveTo>
                    <a:pt x="49" y="113"/>
                  </a:moveTo>
                  <a:lnTo>
                    <a:pt x="25" y="97"/>
                  </a:lnTo>
                  <a:lnTo>
                    <a:pt x="16" y="97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23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106" y="23"/>
                  </a:lnTo>
                  <a:lnTo>
                    <a:pt x="106" y="40"/>
                  </a:lnTo>
                  <a:lnTo>
                    <a:pt x="130" y="48"/>
                  </a:lnTo>
                  <a:lnTo>
                    <a:pt x="121" y="63"/>
                  </a:lnTo>
                  <a:lnTo>
                    <a:pt x="130" y="80"/>
                  </a:lnTo>
                  <a:lnTo>
                    <a:pt x="130" y="103"/>
                  </a:lnTo>
                  <a:lnTo>
                    <a:pt x="130" y="113"/>
                  </a:lnTo>
                  <a:lnTo>
                    <a:pt x="138" y="122"/>
                  </a:lnTo>
                  <a:lnTo>
                    <a:pt x="121" y="137"/>
                  </a:lnTo>
                  <a:lnTo>
                    <a:pt x="90" y="137"/>
                  </a:lnTo>
                  <a:lnTo>
                    <a:pt x="73" y="137"/>
                  </a:lnTo>
                  <a:lnTo>
                    <a:pt x="65" y="113"/>
                  </a:lnTo>
                  <a:lnTo>
                    <a:pt x="56" y="113"/>
                  </a:lnTo>
                  <a:lnTo>
                    <a:pt x="49" y="11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6" name="Freeform 44"/>
            <p:cNvSpPr>
              <a:spLocks/>
            </p:cNvSpPr>
            <p:nvPr/>
          </p:nvSpPr>
          <p:spPr bwMode="auto">
            <a:xfrm>
              <a:off x="2893" y="2574"/>
              <a:ext cx="229" cy="189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37" y="0"/>
                </a:cxn>
                <a:cxn ang="0">
                  <a:pos x="128" y="9"/>
                </a:cxn>
                <a:cxn ang="0">
                  <a:pos x="103" y="9"/>
                </a:cxn>
                <a:cxn ang="0">
                  <a:pos x="97" y="0"/>
                </a:cxn>
                <a:cxn ang="0">
                  <a:pos x="88" y="0"/>
                </a:cxn>
                <a:cxn ang="0">
                  <a:pos x="80" y="16"/>
                </a:cxn>
                <a:cxn ang="0">
                  <a:pos x="63" y="74"/>
                </a:cxn>
                <a:cxn ang="0">
                  <a:pos x="47" y="90"/>
                </a:cxn>
                <a:cxn ang="0">
                  <a:pos x="40" y="114"/>
                </a:cxn>
                <a:cxn ang="0">
                  <a:pos x="23" y="122"/>
                </a:cxn>
                <a:cxn ang="0">
                  <a:pos x="7" y="122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15" y="137"/>
                </a:cxn>
                <a:cxn ang="0">
                  <a:pos x="47" y="137"/>
                </a:cxn>
                <a:cxn ang="0">
                  <a:pos x="57" y="137"/>
                </a:cxn>
                <a:cxn ang="0">
                  <a:pos x="57" y="154"/>
                </a:cxn>
                <a:cxn ang="0">
                  <a:pos x="72" y="171"/>
                </a:cxn>
                <a:cxn ang="0">
                  <a:pos x="88" y="162"/>
                </a:cxn>
                <a:cxn ang="0">
                  <a:pos x="88" y="154"/>
                </a:cxn>
                <a:cxn ang="0">
                  <a:pos x="103" y="154"/>
                </a:cxn>
                <a:cxn ang="0">
                  <a:pos x="121" y="162"/>
                </a:cxn>
                <a:cxn ang="0">
                  <a:pos x="121" y="187"/>
                </a:cxn>
                <a:cxn ang="0">
                  <a:pos x="128" y="196"/>
                </a:cxn>
                <a:cxn ang="0">
                  <a:pos x="121" y="202"/>
                </a:cxn>
                <a:cxn ang="0">
                  <a:pos x="121" y="211"/>
                </a:cxn>
                <a:cxn ang="0">
                  <a:pos x="144" y="202"/>
                </a:cxn>
                <a:cxn ang="0">
                  <a:pos x="177" y="219"/>
                </a:cxn>
                <a:cxn ang="0">
                  <a:pos x="186" y="211"/>
                </a:cxn>
                <a:cxn ang="0">
                  <a:pos x="209" y="227"/>
                </a:cxn>
                <a:cxn ang="0">
                  <a:pos x="218" y="236"/>
                </a:cxn>
                <a:cxn ang="0">
                  <a:pos x="218" y="219"/>
                </a:cxn>
                <a:cxn ang="0">
                  <a:pos x="209" y="219"/>
                </a:cxn>
                <a:cxn ang="0">
                  <a:pos x="209" y="211"/>
                </a:cxn>
                <a:cxn ang="0">
                  <a:pos x="209" y="177"/>
                </a:cxn>
                <a:cxn ang="0">
                  <a:pos x="209" y="171"/>
                </a:cxn>
                <a:cxn ang="0">
                  <a:pos x="234" y="171"/>
                </a:cxn>
                <a:cxn ang="0">
                  <a:pos x="218" y="146"/>
                </a:cxn>
                <a:cxn ang="0">
                  <a:pos x="218" y="122"/>
                </a:cxn>
                <a:cxn ang="0">
                  <a:pos x="218" y="106"/>
                </a:cxn>
                <a:cxn ang="0">
                  <a:pos x="218" y="97"/>
                </a:cxn>
                <a:cxn ang="0">
                  <a:pos x="209" y="97"/>
                </a:cxn>
                <a:cxn ang="0">
                  <a:pos x="218" y="81"/>
                </a:cxn>
                <a:cxn ang="0">
                  <a:pos x="227" y="57"/>
                </a:cxn>
                <a:cxn ang="0">
                  <a:pos x="234" y="49"/>
                </a:cxn>
                <a:cxn ang="0">
                  <a:pos x="243" y="34"/>
                </a:cxn>
                <a:cxn ang="0">
                  <a:pos x="234" y="34"/>
                </a:cxn>
                <a:cxn ang="0">
                  <a:pos x="234" y="16"/>
                </a:cxn>
                <a:cxn ang="0">
                  <a:pos x="227" y="9"/>
                </a:cxn>
                <a:cxn ang="0">
                  <a:pos x="202" y="9"/>
                </a:cxn>
                <a:cxn ang="0">
                  <a:pos x="194" y="0"/>
                </a:cxn>
              </a:cxnLst>
              <a:rect l="0" t="0" r="r" b="b"/>
              <a:pathLst>
                <a:path w="244" h="237">
                  <a:moveTo>
                    <a:pt x="194" y="0"/>
                  </a:moveTo>
                  <a:lnTo>
                    <a:pt x="137" y="0"/>
                  </a:lnTo>
                  <a:lnTo>
                    <a:pt x="128" y="9"/>
                  </a:lnTo>
                  <a:lnTo>
                    <a:pt x="103" y="9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0" y="16"/>
                  </a:lnTo>
                  <a:lnTo>
                    <a:pt x="63" y="74"/>
                  </a:lnTo>
                  <a:lnTo>
                    <a:pt x="47" y="90"/>
                  </a:lnTo>
                  <a:lnTo>
                    <a:pt x="40" y="114"/>
                  </a:lnTo>
                  <a:lnTo>
                    <a:pt x="23" y="122"/>
                  </a:lnTo>
                  <a:lnTo>
                    <a:pt x="7" y="122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15" y="137"/>
                  </a:lnTo>
                  <a:lnTo>
                    <a:pt x="47" y="137"/>
                  </a:lnTo>
                  <a:lnTo>
                    <a:pt x="57" y="137"/>
                  </a:lnTo>
                  <a:lnTo>
                    <a:pt x="57" y="154"/>
                  </a:lnTo>
                  <a:lnTo>
                    <a:pt x="72" y="171"/>
                  </a:lnTo>
                  <a:lnTo>
                    <a:pt x="88" y="162"/>
                  </a:lnTo>
                  <a:lnTo>
                    <a:pt x="88" y="154"/>
                  </a:lnTo>
                  <a:lnTo>
                    <a:pt x="103" y="154"/>
                  </a:lnTo>
                  <a:lnTo>
                    <a:pt x="121" y="162"/>
                  </a:lnTo>
                  <a:lnTo>
                    <a:pt x="121" y="187"/>
                  </a:lnTo>
                  <a:lnTo>
                    <a:pt x="128" y="196"/>
                  </a:lnTo>
                  <a:lnTo>
                    <a:pt x="121" y="202"/>
                  </a:lnTo>
                  <a:lnTo>
                    <a:pt x="121" y="211"/>
                  </a:lnTo>
                  <a:lnTo>
                    <a:pt x="144" y="202"/>
                  </a:lnTo>
                  <a:lnTo>
                    <a:pt x="177" y="219"/>
                  </a:lnTo>
                  <a:lnTo>
                    <a:pt x="186" y="211"/>
                  </a:lnTo>
                  <a:lnTo>
                    <a:pt x="209" y="227"/>
                  </a:lnTo>
                  <a:lnTo>
                    <a:pt x="218" y="236"/>
                  </a:lnTo>
                  <a:lnTo>
                    <a:pt x="218" y="219"/>
                  </a:lnTo>
                  <a:lnTo>
                    <a:pt x="209" y="219"/>
                  </a:lnTo>
                  <a:lnTo>
                    <a:pt x="209" y="211"/>
                  </a:lnTo>
                  <a:lnTo>
                    <a:pt x="209" y="177"/>
                  </a:lnTo>
                  <a:lnTo>
                    <a:pt x="209" y="171"/>
                  </a:lnTo>
                  <a:lnTo>
                    <a:pt x="234" y="171"/>
                  </a:lnTo>
                  <a:lnTo>
                    <a:pt x="218" y="146"/>
                  </a:lnTo>
                  <a:lnTo>
                    <a:pt x="218" y="122"/>
                  </a:lnTo>
                  <a:lnTo>
                    <a:pt x="218" y="106"/>
                  </a:lnTo>
                  <a:lnTo>
                    <a:pt x="218" y="97"/>
                  </a:lnTo>
                  <a:lnTo>
                    <a:pt x="209" y="97"/>
                  </a:lnTo>
                  <a:lnTo>
                    <a:pt x="218" y="81"/>
                  </a:lnTo>
                  <a:lnTo>
                    <a:pt x="227" y="57"/>
                  </a:lnTo>
                  <a:lnTo>
                    <a:pt x="234" y="49"/>
                  </a:lnTo>
                  <a:lnTo>
                    <a:pt x="243" y="34"/>
                  </a:lnTo>
                  <a:lnTo>
                    <a:pt x="234" y="34"/>
                  </a:lnTo>
                  <a:lnTo>
                    <a:pt x="234" y="16"/>
                  </a:lnTo>
                  <a:lnTo>
                    <a:pt x="227" y="9"/>
                  </a:lnTo>
                  <a:lnTo>
                    <a:pt x="202" y="9"/>
                  </a:lnTo>
                  <a:lnTo>
                    <a:pt x="194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7" name="Freeform 45"/>
            <p:cNvSpPr>
              <a:spLocks/>
            </p:cNvSpPr>
            <p:nvPr/>
          </p:nvSpPr>
          <p:spPr bwMode="auto">
            <a:xfrm>
              <a:off x="3006" y="2711"/>
              <a:ext cx="145" cy="97"/>
            </a:xfrm>
            <a:custGeom>
              <a:avLst/>
              <a:gdLst/>
              <a:ahLst/>
              <a:cxnLst>
                <a:cxn ang="0">
                  <a:pos x="23" y="31"/>
                </a:cxn>
                <a:cxn ang="0">
                  <a:pos x="56" y="48"/>
                </a:cxn>
                <a:cxn ang="0">
                  <a:pos x="65" y="40"/>
                </a:cxn>
                <a:cxn ang="0">
                  <a:pos x="88" y="56"/>
                </a:cxn>
                <a:cxn ang="0">
                  <a:pos x="97" y="65"/>
                </a:cxn>
                <a:cxn ang="0">
                  <a:pos x="97" y="48"/>
                </a:cxn>
                <a:cxn ang="0">
                  <a:pos x="88" y="48"/>
                </a:cxn>
                <a:cxn ang="0">
                  <a:pos x="88" y="40"/>
                </a:cxn>
                <a:cxn ang="0">
                  <a:pos x="88" y="6"/>
                </a:cxn>
                <a:cxn ang="0">
                  <a:pos x="88" y="0"/>
                </a:cxn>
                <a:cxn ang="0">
                  <a:pos x="113" y="0"/>
                </a:cxn>
                <a:cxn ang="0">
                  <a:pos x="122" y="0"/>
                </a:cxn>
                <a:cxn ang="0">
                  <a:pos x="146" y="16"/>
                </a:cxn>
                <a:cxn ang="0">
                  <a:pos x="153" y="31"/>
                </a:cxn>
                <a:cxn ang="0">
                  <a:pos x="146" y="40"/>
                </a:cxn>
                <a:cxn ang="0">
                  <a:pos x="146" y="48"/>
                </a:cxn>
                <a:cxn ang="0">
                  <a:pos x="138" y="65"/>
                </a:cxn>
                <a:cxn ang="0">
                  <a:pos x="146" y="72"/>
                </a:cxn>
                <a:cxn ang="0">
                  <a:pos x="106" y="88"/>
                </a:cxn>
                <a:cxn ang="0">
                  <a:pos x="106" y="97"/>
                </a:cxn>
                <a:cxn ang="0">
                  <a:pos x="88" y="97"/>
                </a:cxn>
                <a:cxn ang="0">
                  <a:pos x="88" y="105"/>
                </a:cxn>
                <a:cxn ang="0">
                  <a:pos x="65" y="121"/>
                </a:cxn>
                <a:cxn ang="0">
                  <a:pos x="41" y="121"/>
                </a:cxn>
                <a:cxn ang="0">
                  <a:pos x="23" y="112"/>
                </a:cxn>
                <a:cxn ang="0">
                  <a:pos x="16" y="121"/>
                </a:cxn>
                <a:cxn ang="0">
                  <a:pos x="0" y="105"/>
                </a:cxn>
                <a:cxn ang="0">
                  <a:pos x="0" y="65"/>
                </a:cxn>
                <a:cxn ang="0">
                  <a:pos x="31" y="56"/>
                </a:cxn>
                <a:cxn ang="0">
                  <a:pos x="23" y="31"/>
                </a:cxn>
              </a:cxnLst>
              <a:rect l="0" t="0" r="r" b="b"/>
              <a:pathLst>
                <a:path w="154" h="122">
                  <a:moveTo>
                    <a:pt x="23" y="31"/>
                  </a:moveTo>
                  <a:lnTo>
                    <a:pt x="56" y="48"/>
                  </a:lnTo>
                  <a:lnTo>
                    <a:pt x="65" y="40"/>
                  </a:lnTo>
                  <a:lnTo>
                    <a:pt x="88" y="56"/>
                  </a:lnTo>
                  <a:lnTo>
                    <a:pt x="97" y="65"/>
                  </a:lnTo>
                  <a:lnTo>
                    <a:pt x="97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46" y="16"/>
                  </a:lnTo>
                  <a:lnTo>
                    <a:pt x="153" y="31"/>
                  </a:lnTo>
                  <a:lnTo>
                    <a:pt x="146" y="40"/>
                  </a:lnTo>
                  <a:lnTo>
                    <a:pt x="146" y="48"/>
                  </a:lnTo>
                  <a:lnTo>
                    <a:pt x="138" y="65"/>
                  </a:lnTo>
                  <a:lnTo>
                    <a:pt x="146" y="72"/>
                  </a:lnTo>
                  <a:lnTo>
                    <a:pt x="106" y="88"/>
                  </a:lnTo>
                  <a:lnTo>
                    <a:pt x="106" y="97"/>
                  </a:lnTo>
                  <a:lnTo>
                    <a:pt x="88" y="97"/>
                  </a:lnTo>
                  <a:lnTo>
                    <a:pt x="88" y="105"/>
                  </a:lnTo>
                  <a:lnTo>
                    <a:pt x="65" y="121"/>
                  </a:lnTo>
                  <a:lnTo>
                    <a:pt x="41" y="121"/>
                  </a:lnTo>
                  <a:lnTo>
                    <a:pt x="23" y="112"/>
                  </a:lnTo>
                  <a:lnTo>
                    <a:pt x="16" y="121"/>
                  </a:lnTo>
                  <a:lnTo>
                    <a:pt x="0" y="105"/>
                  </a:lnTo>
                  <a:lnTo>
                    <a:pt x="0" y="65"/>
                  </a:lnTo>
                  <a:lnTo>
                    <a:pt x="31" y="56"/>
                  </a:lnTo>
                  <a:lnTo>
                    <a:pt x="23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8" name="Freeform 46"/>
            <p:cNvSpPr>
              <a:spLocks/>
            </p:cNvSpPr>
            <p:nvPr/>
          </p:nvSpPr>
          <p:spPr bwMode="auto">
            <a:xfrm>
              <a:off x="3136" y="2723"/>
              <a:ext cx="39" cy="7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0" y="49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5" y="15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0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32" y="49"/>
                </a:cxn>
                <a:cxn ang="0">
                  <a:pos x="40" y="64"/>
                </a:cxn>
                <a:cxn ang="0">
                  <a:pos x="40" y="81"/>
                </a:cxn>
                <a:cxn ang="0">
                  <a:pos x="32" y="96"/>
                </a:cxn>
                <a:cxn ang="0">
                  <a:pos x="24" y="81"/>
                </a:cxn>
                <a:cxn ang="0">
                  <a:pos x="24" y="64"/>
                </a:cxn>
                <a:cxn ang="0">
                  <a:pos x="15" y="64"/>
                </a:cxn>
                <a:cxn ang="0">
                  <a:pos x="8" y="56"/>
                </a:cxn>
              </a:cxnLst>
              <a:rect l="0" t="0" r="r" b="b"/>
              <a:pathLst>
                <a:path w="41" h="97">
                  <a:moveTo>
                    <a:pt x="8" y="56"/>
                  </a:moveTo>
                  <a:lnTo>
                    <a:pt x="0" y="49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5" y="1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32" y="49"/>
                  </a:lnTo>
                  <a:lnTo>
                    <a:pt x="40" y="64"/>
                  </a:lnTo>
                  <a:lnTo>
                    <a:pt x="40" y="81"/>
                  </a:lnTo>
                  <a:lnTo>
                    <a:pt x="32" y="96"/>
                  </a:lnTo>
                  <a:lnTo>
                    <a:pt x="24" y="81"/>
                  </a:lnTo>
                  <a:lnTo>
                    <a:pt x="24" y="64"/>
                  </a:lnTo>
                  <a:lnTo>
                    <a:pt x="15" y="64"/>
                  </a:lnTo>
                  <a:lnTo>
                    <a:pt x="8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19" name="Freeform 47"/>
            <p:cNvSpPr>
              <a:spLocks/>
            </p:cNvSpPr>
            <p:nvPr/>
          </p:nvSpPr>
          <p:spPr bwMode="auto">
            <a:xfrm>
              <a:off x="2899" y="2477"/>
              <a:ext cx="32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5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16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16" y="2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0" name="Freeform 48"/>
            <p:cNvSpPr>
              <a:spLocks/>
            </p:cNvSpPr>
            <p:nvPr/>
          </p:nvSpPr>
          <p:spPr bwMode="auto">
            <a:xfrm>
              <a:off x="2899" y="2477"/>
              <a:ext cx="32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5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16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16" y="2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1" name="Line 49"/>
            <p:cNvSpPr>
              <a:spLocks noChangeShapeType="1"/>
            </p:cNvSpPr>
            <p:nvPr/>
          </p:nvSpPr>
          <p:spPr bwMode="auto">
            <a:xfrm>
              <a:off x="841" y="2406"/>
              <a:ext cx="7" cy="0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2" name="Line 50"/>
            <p:cNvSpPr>
              <a:spLocks noChangeShapeType="1"/>
            </p:cNvSpPr>
            <p:nvPr/>
          </p:nvSpPr>
          <p:spPr bwMode="auto">
            <a:xfrm>
              <a:off x="3059" y="2200"/>
              <a:ext cx="0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3" name="Line 51"/>
            <p:cNvSpPr>
              <a:spLocks noChangeShapeType="1"/>
            </p:cNvSpPr>
            <p:nvPr/>
          </p:nvSpPr>
          <p:spPr bwMode="auto">
            <a:xfrm flipV="1">
              <a:off x="1827" y="2238"/>
              <a:ext cx="8" cy="7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4" name="Freeform 52"/>
            <p:cNvSpPr>
              <a:spLocks/>
            </p:cNvSpPr>
            <p:nvPr/>
          </p:nvSpPr>
          <p:spPr bwMode="auto">
            <a:xfrm>
              <a:off x="3075" y="2077"/>
              <a:ext cx="170" cy="91"/>
            </a:xfrm>
            <a:custGeom>
              <a:avLst/>
              <a:gdLst/>
              <a:ahLst/>
              <a:cxnLst>
                <a:cxn ang="0">
                  <a:pos x="114" y="41"/>
                </a:cxn>
                <a:cxn ang="0">
                  <a:pos x="105" y="41"/>
                </a:cxn>
                <a:cxn ang="0">
                  <a:pos x="89" y="32"/>
                </a:cxn>
                <a:cxn ang="0">
                  <a:pos x="130" y="8"/>
                </a:cxn>
                <a:cxn ang="0">
                  <a:pos x="145" y="0"/>
                </a:cxn>
                <a:cxn ang="0">
                  <a:pos x="154" y="8"/>
                </a:cxn>
                <a:cxn ang="0">
                  <a:pos x="130" y="16"/>
                </a:cxn>
                <a:cxn ang="0">
                  <a:pos x="139" y="23"/>
                </a:cxn>
                <a:cxn ang="0">
                  <a:pos x="120" y="41"/>
                </a:cxn>
                <a:cxn ang="0">
                  <a:pos x="114" y="41"/>
                </a:cxn>
                <a:cxn ang="0">
                  <a:pos x="120" y="41"/>
                </a:cxn>
                <a:cxn ang="0">
                  <a:pos x="179" y="88"/>
                </a:cxn>
                <a:cxn ang="0">
                  <a:pos x="179" y="97"/>
                </a:cxn>
                <a:cxn ang="0">
                  <a:pos x="179" y="105"/>
                </a:cxn>
                <a:cxn ang="0">
                  <a:pos x="154" y="113"/>
                </a:cxn>
                <a:cxn ang="0">
                  <a:pos x="120" y="113"/>
                </a:cxn>
                <a:cxn ang="0">
                  <a:pos x="97" y="97"/>
                </a:cxn>
                <a:cxn ang="0">
                  <a:pos x="73" y="97"/>
                </a:cxn>
                <a:cxn ang="0">
                  <a:pos x="49" y="113"/>
                </a:cxn>
                <a:cxn ang="0">
                  <a:pos x="33" y="113"/>
                </a:cxn>
                <a:cxn ang="0">
                  <a:pos x="15" y="113"/>
                </a:cxn>
                <a:cxn ang="0">
                  <a:pos x="8" y="97"/>
                </a:cxn>
                <a:cxn ang="0">
                  <a:pos x="0" y="88"/>
                </a:cxn>
                <a:cxn ang="0">
                  <a:pos x="8" y="73"/>
                </a:cxn>
                <a:cxn ang="0">
                  <a:pos x="15" y="73"/>
                </a:cxn>
                <a:cxn ang="0">
                  <a:pos x="15" y="63"/>
                </a:cxn>
                <a:cxn ang="0">
                  <a:pos x="15" y="57"/>
                </a:cxn>
                <a:cxn ang="0">
                  <a:pos x="24" y="48"/>
                </a:cxn>
                <a:cxn ang="0">
                  <a:pos x="24" y="41"/>
                </a:cxn>
                <a:cxn ang="0">
                  <a:pos x="24" y="32"/>
                </a:cxn>
                <a:cxn ang="0">
                  <a:pos x="33" y="32"/>
                </a:cxn>
                <a:cxn ang="0">
                  <a:pos x="40" y="16"/>
                </a:cxn>
                <a:cxn ang="0">
                  <a:pos x="55" y="16"/>
                </a:cxn>
                <a:cxn ang="0">
                  <a:pos x="55" y="23"/>
                </a:cxn>
                <a:cxn ang="0">
                  <a:pos x="80" y="32"/>
                </a:cxn>
                <a:cxn ang="0">
                  <a:pos x="65" y="41"/>
                </a:cxn>
                <a:cxn ang="0">
                  <a:pos x="73" y="48"/>
                </a:cxn>
                <a:cxn ang="0">
                  <a:pos x="73" y="57"/>
                </a:cxn>
                <a:cxn ang="0">
                  <a:pos x="80" y="57"/>
                </a:cxn>
                <a:cxn ang="0">
                  <a:pos x="105" y="41"/>
                </a:cxn>
                <a:cxn ang="0">
                  <a:pos x="114" y="41"/>
                </a:cxn>
              </a:cxnLst>
              <a:rect l="0" t="0" r="r" b="b"/>
              <a:pathLst>
                <a:path w="180" h="114">
                  <a:moveTo>
                    <a:pt x="114" y="41"/>
                  </a:moveTo>
                  <a:lnTo>
                    <a:pt x="105" y="41"/>
                  </a:lnTo>
                  <a:lnTo>
                    <a:pt x="89" y="32"/>
                  </a:lnTo>
                  <a:lnTo>
                    <a:pt x="130" y="8"/>
                  </a:lnTo>
                  <a:lnTo>
                    <a:pt x="145" y="0"/>
                  </a:lnTo>
                  <a:lnTo>
                    <a:pt x="154" y="8"/>
                  </a:lnTo>
                  <a:lnTo>
                    <a:pt x="130" y="16"/>
                  </a:lnTo>
                  <a:lnTo>
                    <a:pt x="139" y="23"/>
                  </a:lnTo>
                  <a:lnTo>
                    <a:pt x="120" y="41"/>
                  </a:lnTo>
                  <a:lnTo>
                    <a:pt x="114" y="41"/>
                  </a:lnTo>
                  <a:lnTo>
                    <a:pt x="120" y="41"/>
                  </a:lnTo>
                  <a:lnTo>
                    <a:pt x="179" y="88"/>
                  </a:lnTo>
                  <a:lnTo>
                    <a:pt x="179" y="97"/>
                  </a:lnTo>
                  <a:lnTo>
                    <a:pt x="179" y="105"/>
                  </a:lnTo>
                  <a:lnTo>
                    <a:pt x="154" y="113"/>
                  </a:lnTo>
                  <a:lnTo>
                    <a:pt x="120" y="113"/>
                  </a:lnTo>
                  <a:lnTo>
                    <a:pt x="97" y="97"/>
                  </a:lnTo>
                  <a:lnTo>
                    <a:pt x="73" y="97"/>
                  </a:lnTo>
                  <a:lnTo>
                    <a:pt x="49" y="113"/>
                  </a:lnTo>
                  <a:lnTo>
                    <a:pt x="33" y="113"/>
                  </a:lnTo>
                  <a:lnTo>
                    <a:pt x="15" y="113"/>
                  </a:lnTo>
                  <a:lnTo>
                    <a:pt x="8" y="97"/>
                  </a:lnTo>
                  <a:lnTo>
                    <a:pt x="0" y="88"/>
                  </a:lnTo>
                  <a:lnTo>
                    <a:pt x="8" y="73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5" y="57"/>
                  </a:lnTo>
                  <a:lnTo>
                    <a:pt x="24" y="48"/>
                  </a:lnTo>
                  <a:lnTo>
                    <a:pt x="24" y="41"/>
                  </a:lnTo>
                  <a:lnTo>
                    <a:pt x="24" y="32"/>
                  </a:lnTo>
                  <a:lnTo>
                    <a:pt x="33" y="32"/>
                  </a:lnTo>
                  <a:lnTo>
                    <a:pt x="40" y="16"/>
                  </a:lnTo>
                  <a:lnTo>
                    <a:pt x="55" y="16"/>
                  </a:lnTo>
                  <a:lnTo>
                    <a:pt x="55" y="23"/>
                  </a:lnTo>
                  <a:lnTo>
                    <a:pt x="80" y="32"/>
                  </a:lnTo>
                  <a:lnTo>
                    <a:pt x="65" y="41"/>
                  </a:lnTo>
                  <a:lnTo>
                    <a:pt x="73" y="48"/>
                  </a:lnTo>
                  <a:lnTo>
                    <a:pt x="73" y="57"/>
                  </a:lnTo>
                  <a:lnTo>
                    <a:pt x="80" y="57"/>
                  </a:lnTo>
                  <a:lnTo>
                    <a:pt x="105" y="41"/>
                  </a:lnTo>
                  <a:lnTo>
                    <a:pt x="114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6" name="Freeform 54"/>
            <p:cNvSpPr>
              <a:spLocks/>
            </p:cNvSpPr>
            <p:nvPr/>
          </p:nvSpPr>
          <p:spPr bwMode="auto">
            <a:xfrm>
              <a:off x="3995" y="1941"/>
              <a:ext cx="77" cy="7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6" y="96"/>
                </a:cxn>
                <a:cxn ang="0">
                  <a:pos x="31" y="90"/>
                </a:cxn>
                <a:cxn ang="0">
                  <a:pos x="31" y="81"/>
                </a:cxn>
                <a:cxn ang="0">
                  <a:pos x="55" y="65"/>
                </a:cxn>
                <a:cxn ang="0">
                  <a:pos x="72" y="41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55" y="41"/>
                </a:cxn>
                <a:cxn ang="0">
                  <a:pos x="22" y="81"/>
                </a:cxn>
                <a:cxn ang="0">
                  <a:pos x="0" y="90"/>
                </a:cxn>
              </a:cxnLst>
              <a:rect l="0" t="0" r="r" b="b"/>
              <a:pathLst>
                <a:path w="81" h="97">
                  <a:moveTo>
                    <a:pt x="0" y="90"/>
                  </a:moveTo>
                  <a:lnTo>
                    <a:pt x="6" y="96"/>
                  </a:lnTo>
                  <a:lnTo>
                    <a:pt x="31" y="90"/>
                  </a:lnTo>
                  <a:lnTo>
                    <a:pt x="31" y="81"/>
                  </a:lnTo>
                  <a:lnTo>
                    <a:pt x="55" y="65"/>
                  </a:lnTo>
                  <a:lnTo>
                    <a:pt x="72" y="4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5" y="41"/>
                  </a:lnTo>
                  <a:lnTo>
                    <a:pt x="22" y="81"/>
                  </a:lnTo>
                  <a:lnTo>
                    <a:pt x="0" y="9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7" name="Freeform 55"/>
            <p:cNvSpPr>
              <a:spLocks/>
            </p:cNvSpPr>
            <p:nvPr/>
          </p:nvSpPr>
          <p:spPr bwMode="auto">
            <a:xfrm>
              <a:off x="3995" y="1941"/>
              <a:ext cx="77" cy="7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6" y="96"/>
                </a:cxn>
                <a:cxn ang="0">
                  <a:pos x="31" y="90"/>
                </a:cxn>
                <a:cxn ang="0">
                  <a:pos x="31" y="81"/>
                </a:cxn>
                <a:cxn ang="0">
                  <a:pos x="55" y="65"/>
                </a:cxn>
                <a:cxn ang="0">
                  <a:pos x="72" y="41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55" y="41"/>
                </a:cxn>
                <a:cxn ang="0">
                  <a:pos x="22" y="81"/>
                </a:cxn>
                <a:cxn ang="0">
                  <a:pos x="0" y="90"/>
                </a:cxn>
              </a:cxnLst>
              <a:rect l="0" t="0" r="r" b="b"/>
              <a:pathLst>
                <a:path w="81" h="97">
                  <a:moveTo>
                    <a:pt x="0" y="90"/>
                  </a:moveTo>
                  <a:lnTo>
                    <a:pt x="6" y="96"/>
                  </a:lnTo>
                  <a:lnTo>
                    <a:pt x="31" y="90"/>
                  </a:lnTo>
                  <a:lnTo>
                    <a:pt x="31" y="81"/>
                  </a:lnTo>
                  <a:lnTo>
                    <a:pt x="55" y="65"/>
                  </a:lnTo>
                  <a:lnTo>
                    <a:pt x="72" y="4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5" y="41"/>
                  </a:lnTo>
                  <a:lnTo>
                    <a:pt x="22" y="81"/>
                  </a:lnTo>
                  <a:lnTo>
                    <a:pt x="0" y="9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8" name="Freeform 56"/>
            <p:cNvSpPr>
              <a:spLocks/>
            </p:cNvSpPr>
            <p:nvPr/>
          </p:nvSpPr>
          <p:spPr bwMode="auto">
            <a:xfrm>
              <a:off x="3106" y="1825"/>
              <a:ext cx="3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25"/>
                </a:cxn>
                <a:cxn ang="0">
                  <a:pos x="16" y="49"/>
                </a:cxn>
                <a:cxn ang="0">
                  <a:pos x="22" y="40"/>
                </a:cxn>
                <a:cxn ang="0">
                  <a:pos x="32" y="40"/>
                </a:cxn>
                <a:cxn ang="0">
                  <a:pos x="32" y="25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3" h="50">
                  <a:moveTo>
                    <a:pt x="0" y="16"/>
                  </a:moveTo>
                  <a:lnTo>
                    <a:pt x="7" y="25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32" y="40"/>
                  </a:lnTo>
                  <a:lnTo>
                    <a:pt x="32" y="2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29" name="Freeform 57"/>
            <p:cNvSpPr>
              <a:spLocks/>
            </p:cNvSpPr>
            <p:nvPr/>
          </p:nvSpPr>
          <p:spPr bwMode="auto">
            <a:xfrm>
              <a:off x="3106" y="1825"/>
              <a:ext cx="3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25"/>
                </a:cxn>
                <a:cxn ang="0">
                  <a:pos x="16" y="49"/>
                </a:cxn>
                <a:cxn ang="0">
                  <a:pos x="22" y="40"/>
                </a:cxn>
                <a:cxn ang="0">
                  <a:pos x="32" y="40"/>
                </a:cxn>
                <a:cxn ang="0">
                  <a:pos x="32" y="25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3" h="50">
                  <a:moveTo>
                    <a:pt x="0" y="16"/>
                  </a:moveTo>
                  <a:lnTo>
                    <a:pt x="7" y="25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32" y="40"/>
                  </a:lnTo>
                  <a:lnTo>
                    <a:pt x="32" y="2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0" name="Freeform 58"/>
            <p:cNvSpPr>
              <a:spLocks/>
            </p:cNvSpPr>
            <p:nvPr/>
          </p:nvSpPr>
          <p:spPr bwMode="auto">
            <a:xfrm>
              <a:off x="3159" y="1800"/>
              <a:ext cx="25" cy="3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41"/>
                </a:cxn>
                <a:cxn ang="0">
                  <a:pos x="16" y="48"/>
                </a:cxn>
                <a:cxn ang="0">
                  <a:pos x="25" y="48"/>
                </a:cxn>
                <a:cxn ang="0">
                  <a:pos x="16" y="23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32"/>
                </a:cxn>
              </a:cxnLst>
              <a:rect l="0" t="0" r="r" b="b"/>
              <a:pathLst>
                <a:path w="26" h="49">
                  <a:moveTo>
                    <a:pt x="0" y="32"/>
                  </a:moveTo>
                  <a:lnTo>
                    <a:pt x="16" y="41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16" y="23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1" name="Freeform 59"/>
            <p:cNvSpPr>
              <a:spLocks/>
            </p:cNvSpPr>
            <p:nvPr/>
          </p:nvSpPr>
          <p:spPr bwMode="auto">
            <a:xfrm>
              <a:off x="3159" y="1800"/>
              <a:ext cx="25" cy="3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41"/>
                </a:cxn>
                <a:cxn ang="0">
                  <a:pos x="16" y="48"/>
                </a:cxn>
                <a:cxn ang="0">
                  <a:pos x="25" y="48"/>
                </a:cxn>
                <a:cxn ang="0">
                  <a:pos x="16" y="23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32"/>
                </a:cxn>
              </a:cxnLst>
              <a:rect l="0" t="0" r="r" b="b"/>
              <a:pathLst>
                <a:path w="26" h="49">
                  <a:moveTo>
                    <a:pt x="0" y="32"/>
                  </a:moveTo>
                  <a:lnTo>
                    <a:pt x="16" y="41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16" y="23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2" name="Freeform 60"/>
            <p:cNvSpPr>
              <a:spLocks/>
            </p:cNvSpPr>
            <p:nvPr/>
          </p:nvSpPr>
          <p:spPr bwMode="auto">
            <a:xfrm>
              <a:off x="1682" y="2095"/>
              <a:ext cx="101" cy="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9"/>
                </a:cxn>
                <a:cxn ang="0">
                  <a:pos x="9" y="9"/>
                </a:cxn>
                <a:cxn ang="0">
                  <a:pos x="0" y="34"/>
                </a:cxn>
                <a:cxn ang="0">
                  <a:pos x="9" y="25"/>
                </a:cxn>
                <a:cxn ang="0">
                  <a:pos x="0" y="59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9" y="82"/>
                </a:cxn>
                <a:cxn ang="0">
                  <a:pos x="15" y="74"/>
                </a:cxn>
                <a:cxn ang="0">
                  <a:pos x="15" y="40"/>
                </a:cxn>
                <a:cxn ang="0">
                  <a:pos x="24" y="25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56" y="18"/>
                </a:cxn>
                <a:cxn ang="0">
                  <a:pos x="56" y="34"/>
                </a:cxn>
                <a:cxn ang="0">
                  <a:pos x="49" y="50"/>
                </a:cxn>
                <a:cxn ang="0">
                  <a:pos x="65" y="40"/>
                </a:cxn>
                <a:cxn ang="0">
                  <a:pos x="65" y="59"/>
                </a:cxn>
                <a:cxn ang="0">
                  <a:pos x="81" y="50"/>
                </a:cxn>
                <a:cxn ang="0">
                  <a:pos x="81" y="18"/>
                </a:cxn>
                <a:cxn ang="0">
                  <a:pos x="97" y="34"/>
                </a:cxn>
                <a:cxn ang="0">
                  <a:pos x="106" y="25"/>
                </a:cxn>
                <a:cxn ang="0">
                  <a:pos x="89" y="9"/>
                </a:cxn>
                <a:cxn ang="0">
                  <a:pos x="49" y="0"/>
                </a:cxn>
              </a:cxnLst>
              <a:rect l="0" t="0" r="r" b="b"/>
              <a:pathLst>
                <a:path w="107" h="83">
                  <a:moveTo>
                    <a:pt x="49" y="0"/>
                  </a:moveTo>
                  <a:lnTo>
                    <a:pt x="49" y="9"/>
                  </a:lnTo>
                  <a:lnTo>
                    <a:pt x="9" y="9"/>
                  </a:lnTo>
                  <a:lnTo>
                    <a:pt x="0" y="34"/>
                  </a:lnTo>
                  <a:lnTo>
                    <a:pt x="9" y="25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15" y="40"/>
                  </a:lnTo>
                  <a:lnTo>
                    <a:pt x="24" y="2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56" y="18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65" y="40"/>
                  </a:lnTo>
                  <a:lnTo>
                    <a:pt x="65" y="59"/>
                  </a:lnTo>
                  <a:lnTo>
                    <a:pt x="81" y="50"/>
                  </a:lnTo>
                  <a:lnTo>
                    <a:pt x="81" y="18"/>
                  </a:lnTo>
                  <a:lnTo>
                    <a:pt x="97" y="34"/>
                  </a:lnTo>
                  <a:lnTo>
                    <a:pt x="106" y="25"/>
                  </a:lnTo>
                  <a:lnTo>
                    <a:pt x="89" y="9"/>
                  </a:lnTo>
                  <a:lnTo>
                    <a:pt x="49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3" name="Freeform 61"/>
            <p:cNvSpPr>
              <a:spLocks/>
            </p:cNvSpPr>
            <p:nvPr/>
          </p:nvSpPr>
          <p:spPr bwMode="auto">
            <a:xfrm>
              <a:off x="1682" y="2095"/>
              <a:ext cx="101" cy="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9"/>
                </a:cxn>
                <a:cxn ang="0">
                  <a:pos x="9" y="9"/>
                </a:cxn>
                <a:cxn ang="0">
                  <a:pos x="0" y="34"/>
                </a:cxn>
                <a:cxn ang="0">
                  <a:pos x="9" y="25"/>
                </a:cxn>
                <a:cxn ang="0">
                  <a:pos x="0" y="59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9" y="82"/>
                </a:cxn>
                <a:cxn ang="0">
                  <a:pos x="15" y="74"/>
                </a:cxn>
                <a:cxn ang="0">
                  <a:pos x="15" y="40"/>
                </a:cxn>
                <a:cxn ang="0">
                  <a:pos x="24" y="25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56" y="18"/>
                </a:cxn>
                <a:cxn ang="0">
                  <a:pos x="56" y="34"/>
                </a:cxn>
                <a:cxn ang="0">
                  <a:pos x="49" y="50"/>
                </a:cxn>
                <a:cxn ang="0">
                  <a:pos x="65" y="40"/>
                </a:cxn>
                <a:cxn ang="0">
                  <a:pos x="65" y="59"/>
                </a:cxn>
                <a:cxn ang="0">
                  <a:pos x="81" y="50"/>
                </a:cxn>
                <a:cxn ang="0">
                  <a:pos x="81" y="18"/>
                </a:cxn>
                <a:cxn ang="0">
                  <a:pos x="97" y="34"/>
                </a:cxn>
                <a:cxn ang="0">
                  <a:pos x="106" y="25"/>
                </a:cxn>
                <a:cxn ang="0">
                  <a:pos x="89" y="9"/>
                </a:cxn>
                <a:cxn ang="0">
                  <a:pos x="49" y="0"/>
                </a:cxn>
              </a:cxnLst>
              <a:rect l="0" t="0" r="r" b="b"/>
              <a:pathLst>
                <a:path w="107" h="83">
                  <a:moveTo>
                    <a:pt x="49" y="0"/>
                  </a:moveTo>
                  <a:lnTo>
                    <a:pt x="49" y="9"/>
                  </a:lnTo>
                  <a:lnTo>
                    <a:pt x="9" y="9"/>
                  </a:lnTo>
                  <a:lnTo>
                    <a:pt x="0" y="34"/>
                  </a:lnTo>
                  <a:lnTo>
                    <a:pt x="9" y="25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15" y="40"/>
                  </a:lnTo>
                  <a:lnTo>
                    <a:pt x="24" y="2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56" y="18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65" y="40"/>
                  </a:lnTo>
                  <a:lnTo>
                    <a:pt x="65" y="59"/>
                  </a:lnTo>
                  <a:lnTo>
                    <a:pt x="81" y="50"/>
                  </a:lnTo>
                  <a:lnTo>
                    <a:pt x="81" y="18"/>
                  </a:lnTo>
                  <a:lnTo>
                    <a:pt x="97" y="34"/>
                  </a:lnTo>
                  <a:lnTo>
                    <a:pt x="106" y="25"/>
                  </a:lnTo>
                  <a:lnTo>
                    <a:pt x="89" y="9"/>
                  </a:lnTo>
                  <a:lnTo>
                    <a:pt x="49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4" name="Freeform 62"/>
            <p:cNvSpPr>
              <a:spLocks/>
            </p:cNvSpPr>
            <p:nvPr/>
          </p:nvSpPr>
          <p:spPr bwMode="auto">
            <a:xfrm>
              <a:off x="1629" y="2051"/>
              <a:ext cx="92" cy="40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0" y="48"/>
                </a:cxn>
                <a:cxn ang="0">
                  <a:pos x="65" y="48"/>
                </a:cxn>
                <a:cxn ang="0">
                  <a:pos x="56" y="40"/>
                </a:cxn>
                <a:cxn ang="0">
                  <a:pos x="47" y="48"/>
                </a:cxn>
                <a:cxn ang="0">
                  <a:pos x="47" y="40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0" y="48"/>
                </a:cxn>
                <a:cxn ang="0">
                  <a:pos x="31" y="24"/>
                </a:cxn>
                <a:cxn ang="0">
                  <a:pos x="56" y="0"/>
                </a:cxn>
                <a:cxn ang="0">
                  <a:pos x="71" y="8"/>
                </a:cxn>
                <a:cxn ang="0">
                  <a:pos x="80" y="24"/>
                </a:cxn>
                <a:cxn ang="0">
                  <a:pos x="90" y="24"/>
                </a:cxn>
                <a:cxn ang="0">
                  <a:pos x="96" y="48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90" y="4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47" y="48"/>
                  </a:lnTo>
                  <a:lnTo>
                    <a:pt x="47" y="40"/>
                  </a:lnTo>
                  <a:lnTo>
                    <a:pt x="24" y="48"/>
                  </a:lnTo>
                  <a:lnTo>
                    <a:pt x="15" y="40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56" y="0"/>
                  </a:lnTo>
                  <a:lnTo>
                    <a:pt x="71" y="8"/>
                  </a:lnTo>
                  <a:lnTo>
                    <a:pt x="80" y="24"/>
                  </a:lnTo>
                  <a:lnTo>
                    <a:pt x="90" y="24"/>
                  </a:lnTo>
                  <a:lnTo>
                    <a:pt x="9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5" name="Freeform 63"/>
            <p:cNvSpPr>
              <a:spLocks/>
            </p:cNvSpPr>
            <p:nvPr/>
          </p:nvSpPr>
          <p:spPr bwMode="auto">
            <a:xfrm>
              <a:off x="1629" y="2051"/>
              <a:ext cx="92" cy="40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0" y="48"/>
                </a:cxn>
                <a:cxn ang="0">
                  <a:pos x="65" y="48"/>
                </a:cxn>
                <a:cxn ang="0">
                  <a:pos x="56" y="40"/>
                </a:cxn>
                <a:cxn ang="0">
                  <a:pos x="47" y="48"/>
                </a:cxn>
                <a:cxn ang="0">
                  <a:pos x="47" y="40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0" y="48"/>
                </a:cxn>
                <a:cxn ang="0">
                  <a:pos x="31" y="24"/>
                </a:cxn>
                <a:cxn ang="0">
                  <a:pos x="56" y="0"/>
                </a:cxn>
                <a:cxn ang="0">
                  <a:pos x="71" y="8"/>
                </a:cxn>
                <a:cxn ang="0">
                  <a:pos x="80" y="24"/>
                </a:cxn>
                <a:cxn ang="0">
                  <a:pos x="90" y="24"/>
                </a:cxn>
                <a:cxn ang="0">
                  <a:pos x="96" y="48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90" y="4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47" y="48"/>
                  </a:lnTo>
                  <a:lnTo>
                    <a:pt x="47" y="40"/>
                  </a:lnTo>
                  <a:lnTo>
                    <a:pt x="24" y="48"/>
                  </a:lnTo>
                  <a:lnTo>
                    <a:pt x="15" y="40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56" y="0"/>
                  </a:lnTo>
                  <a:lnTo>
                    <a:pt x="71" y="8"/>
                  </a:lnTo>
                  <a:lnTo>
                    <a:pt x="80" y="24"/>
                  </a:lnTo>
                  <a:lnTo>
                    <a:pt x="90" y="24"/>
                  </a:lnTo>
                  <a:lnTo>
                    <a:pt x="9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6" name="Freeform 64"/>
            <p:cNvSpPr>
              <a:spLocks/>
            </p:cNvSpPr>
            <p:nvPr/>
          </p:nvSpPr>
          <p:spPr bwMode="auto">
            <a:xfrm>
              <a:off x="1735" y="2143"/>
              <a:ext cx="55" cy="1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8" y="15"/>
                </a:cxn>
                <a:cxn ang="0">
                  <a:pos x="25" y="6"/>
                </a:cxn>
                <a:cxn ang="0">
                  <a:pos x="58" y="0"/>
                </a:cxn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</a:cxnLst>
              <a:rect l="0" t="0" r="r" b="b"/>
              <a:pathLst>
                <a:path w="59" h="24">
                  <a:moveTo>
                    <a:pt x="0" y="23"/>
                  </a:moveTo>
                  <a:lnTo>
                    <a:pt x="18" y="15"/>
                  </a:lnTo>
                  <a:lnTo>
                    <a:pt x="25" y="6"/>
                  </a:lnTo>
                  <a:lnTo>
                    <a:pt x="58" y="0"/>
                  </a:lnTo>
                  <a:lnTo>
                    <a:pt x="25" y="23"/>
                  </a:lnTo>
                  <a:lnTo>
                    <a:pt x="9" y="23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7" name="Freeform 65"/>
            <p:cNvSpPr>
              <a:spLocks/>
            </p:cNvSpPr>
            <p:nvPr/>
          </p:nvSpPr>
          <p:spPr bwMode="auto">
            <a:xfrm>
              <a:off x="1735" y="2143"/>
              <a:ext cx="55" cy="1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8" y="15"/>
                </a:cxn>
                <a:cxn ang="0">
                  <a:pos x="25" y="6"/>
                </a:cxn>
                <a:cxn ang="0">
                  <a:pos x="58" y="0"/>
                </a:cxn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</a:cxnLst>
              <a:rect l="0" t="0" r="r" b="b"/>
              <a:pathLst>
                <a:path w="59" h="24">
                  <a:moveTo>
                    <a:pt x="0" y="23"/>
                  </a:moveTo>
                  <a:lnTo>
                    <a:pt x="18" y="15"/>
                  </a:lnTo>
                  <a:lnTo>
                    <a:pt x="25" y="6"/>
                  </a:lnTo>
                  <a:lnTo>
                    <a:pt x="58" y="0"/>
                  </a:lnTo>
                  <a:lnTo>
                    <a:pt x="25" y="23"/>
                  </a:lnTo>
                  <a:lnTo>
                    <a:pt x="9" y="23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8" name="Freeform 66"/>
            <p:cNvSpPr>
              <a:spLocks/>
            </p:cNvSpPr>
            <p:nvPr/>
          </p:nvSpPr>
          <p:spPr bwMode="auto">
            <a:xfrm>
              <a:off x="1789" y="2123"/>
              <a:ext cx="32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6"/>
                </a:cxn>
                <a:cxn ang="0">
                  <a:pos x="23" y="6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39" name="Freeform 67"/>
            <p:cNvSpPr>
              <a:spLocks/>
            </p:cNvSpPr>
            <p:nvPr/>
          </p:nvSpPr>
          <p:spPr bwMode="auto">
            <a:xfrm>
              <a:off x="1789" y="2123"/>
              <a:ext cx="32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6"/>
                </a:cxn>
                <a:cxn ang="0">
                  <a:pos x="23" y="6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0" name="Freeform 68"/>
            <p:cNvSpPr>
              <a:spLocks/>
            </p:cNvSpPr>
            <p:nvPr/>
          </p:nvSpPr>
          <p:spPr bwMode="auto">
            <a:xfrm>
              <a:off x="2946" y="2045"/>
              <a:ext cx="68" cy="26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55" y="0"/>
                </a:cxn>
                <a:cxn ang="0">
                  <a:pos x="40" y="8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46" y="16"/>
                </a:cxn>
                <a:cxn ang="0">
                  <a:pos x="64" y="23"/>
                </a:cxn>
                <a:cxn ang="0">
                  <a:pos x="71" y="8"/>
                </a:cxn>
              </a:cxnLst>
              <a:rect l="0" t="0" r="r" b="b"/>
              <a:pathLst>
                <a:path w="72" h="33">
                  <a:moveTo>
                    <a:pt x="71" y="8"/>
                  </a:moveTo>
                  <a:lnTo>
                    <a:pt x="55" y="0"/>
                  </a:lnTo>
                  <a:lnTo>
                    <a:pt x="40" y="8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46" y="16"/>
                  </a:lnTo>
                  <a:lnTo>
                    <a:pt x="64" y="23"/>
                  </a:lnTo>
                  <a:lnTo>
                    <a:pt x="71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1" name="Freeform 69"/>
            <p:cNvSpPr>
              <a:spLocks/>
            </p:cNvSpPr>
            <p:nvPr/>
          </p:nvSpPr>
          <p:spPr bwMode="auto">
            <a:xfrm>
              <a:off x="2946" y="2045"/>
              <a:ext cx="68" cy="26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55" y="0"/>
                </a:cxn>
                <a:cxn ang="0">
                  <a:pos x="40" y="8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46" y="16"/>
                </a:cxn>
                <a:cxn ang="0">
                  <a:pos x="64" y="23"/>
                </a:cxn>
                <a:cxn ang="0">
                  <a:pos x="71" y="8"/>
                </a:cxn>
              </a:cxnLst>
              <a:rect l="0" t="0" r="r" b="b"/>
              <a:pathLst>
                <a:path w="72" h="33">
                  <a:moveTo>
                    <a:pt x="71" y="8"/>
                  </a:moveTo>
                  <a:lnTo>
                    <a:pt x="55" y="0"/>
                  </a:lnTo>
                  <a:lnTo>
                    <a:pt x="40" y="8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46" y="16"/>
                  </a:lnTo>
                  <a:lnTo>
                    <a:pt x="64" y="23"/>
                  </a:lnTo>
                  <a:lnTo>
                    <a:pt x="71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2" name="Freeform 70"/>
            <p:cNvSpPr>
              <a:spLocks/>
            </p:cNvSpPr>
            <p:nvPr/>
          </p:nvSpPr>
          <p:spPr bwMode="auto">
            <a:xfrm>
              <a:off x="3068" y="1328"/>
              <a:ext cx="1974" cy="833"/>
            </a:xfrm>
            <a:custGeom>
              <a:avLst/>
              <a:gdLst/>
              <a:ahLst/>
              <a:cxnLst>
                <a:cxn ang="0">
                  <a:pos x="1030" y="210"/>
                </a:cxn>
                <a:cxn ang="0">
                  <a:pos x="1014" y="73"/>
                </a:cxn>
                <a:cxn ang="0">
                  <a:pos x="949" y="73"/>
                </a:cxn>
                <a:cxn ang="0">
                  <a:pos x="682" y="218"/>
                </a:cxn>
                <a:cxn ang="0">
                  <a:pos x="640" y="266"/>
                </a:cxn>
                <a:cxn ang="0">
                  <a:pos x="608" y="340"/>
                </a:cxn>
                <a:cxn ang="0">
                  <a:pos x="560" y="477"/>
                </a:cxn>
                <a:cxn ang="0">
                  <a:pos x="585" y="250"/>
                </a:cxn>
                <a:cxn ang="0">
                  <a:pos x="511" y="372"/>
                </a:cxn>
                <a:cxn ang="0">
                  <a:pos x="438" y="396"/>
                </a:cxn>
                <a:cxn ang="0">
                  <a:pos x="349" y="396"/>
                </a:cxn>
                <a:cxn ang="0">
                  <a:pos x="243" y="412"/>
                </a:cxn>
                <a:cxn ang="0">
                  <a:pos x="194" y="486"/>
                </a:cxn>
                <a:cxn ang="0">
                  <a:pos x="122" y="558"/>
                </a:cxn>
                <a:cxn ang="0">
                  <a:pos x="147" y="493"/>
                </a:cxn>
                <a:cxn ang="0">
                  <a:pos x="63" y="364"/>
                </a:cxn>
                <a:cxn ang="0">
                  <a:pos x="41" y="501"/>
                </a:cxn>
                <a:cxn ang="0">
                  <a:pos x="32" y="632"/>
                </a:cxn>
                <a:cxn ang="0">
                  <a:pos x="0" y="688"/>
                </a:cxn>
                <a:cxn ang="0">
                  <a:pos x="48" y="769"/>
                </a:cxn>
                <a:cxn ang="0">
                  <a:pos x="57" y="825"/>
                </a:cxn>
                <a:cxn ang="0">
                  <a:pos x="105" y="859"/>
                </a:cxn>
                <a:cxn ang="0">
                  <a:pos x="153" y="922"/>
                </a:cxn>
                <a:cxn ang="0">
                  <a:pos x="147" y="962"/>
                </a:cxn>
                <a:cxn ang="0">
                  <a:pos x="234" y="1021"/>
                </a:cxn>
                <a:cxn ang="0">
                  <a:pos x="259" y="1002"/>
                </a:cxn>
                <a:cxn ang="0">
                  <a:pos x="275" y="955"/>
                </a:cxn>
                <a:cxn ang="0">
                  <a:pos x="275" y="890"/>
                </a:cxn>
                <a:cxn ang="0">
                  <a:pos x="340" y="859"/>
                </a:cxn>
                <a:cxn ang="0">
                  <a:pos x="446" y="859"/>
                </a:cxn>
                <a:cxn ang="0">
                  <a:pos x="454" y="810"/>
                </a:cxn>
                <a:cxn ang="0">
                  <a:pos x="567" y="800"/>
                </a:cxn>
                <a:cxn ang="0">
                  <a:pos x="640" y="794"/>
                </a:cxn>
                <a:cxn ang="0">
                  <a:pos x="747" y="890"/>
                </a:cxn>
                <a:cxn ang="0">
                  <a:pos x="859" y="882"/>
                </a:cxn>
                <a:cxn ang="0">
                  <a:pos x="973" y="882"/>
                </a:cxn>
                <a:cxn ang="0">
                  <a:pos x="1120" y="882"/>
                </a:cxn>
                <a:cxn ang="0">
                  <a:pos x="1200" y="841"/>
                </a:cxn>
                <a:cxn ang="0">
                  <a:pos x="1290" y="899"/>
                </a:cxn>
                <a:cxn ang="0">
                  <a:pos x="1379" y="939"/>
                </a:cxn>
                <a:cxn ang="0">
                  <a:pos x="1347" y="1012"/>
                </a:cxn>
                <a:cxn ang="0">
                  <a:pos x="1461" y="850"/>
                </a:cxn>
                <a:cxn ang="0">
                  <a:pos x="1419" y="800"/>
                </a:cxn>
                <a:cxn ang="0">
                  <a:pos x="1518" y="679"/>
                </a:cxn>
                <a:cxn ang="0">
                  <a:pos x="1598" y="679"/>
                </a:cxn>
                <a:cxn ang="0">
                  <a:pos x="1704" y="614"/>
                </a:cxn>
                <a:cxn ang="0">
                  <a:pos x="1754" y="608"/>
                </a:cxn>
                <a:cxn ang="0">
                  <a:pos x="1663" y="874"/>
                </a:cxn>
                <a:cxn ang="0">
                  <a:pos x="1729" y="769"/>
                </a:cxn>
                <a:cxn ang="0">
                  <a:pos x="1744" y="688"/>
                </a:cxn>
                <a:cxn ang="0">
                  <a:pos x="1817" y="655"/>
                </a:cxn>
                <a:cxn ang="0">
                  <a:pos x="1938" y="551"/>
                </a:cxn>
                <a:cxn ang="0">
                  <a:pos x="1963" y="493"/>
                </a:cxn>
                <a:cxn ang="0">
                  <a:pos x="2061" y="526"/>
                </a:cxn>
                <a:cxn ang="0">
                  <a:pos x="1956" y="396"/>
                </a:cxn>
                <a:cxn ang="0">
                  <a:pos x="1809" y="372"/>
                </a:cxn>
                <a:cxn ang="0">
                  <a:pos x="1711" y="372"/>
                </a:cxn>
                <a:cxn ang="0">
                  <a:pos x="1598" y="307"/>
                </a:cxn>
                <a:cxn ang="0">
                  <a:pos x="1436" y="275"/>
                </a:cxn>
                <a:cxn ang="0">
                  <a:pos x="1322" y="324"/>
                </a:cxn>
                <a:cxn ang="0">
                  <a:pos x="1225" y="225"/>
                </a:cxn>
                <a:cxn ang="0">
                  <a:pos x="1063" y="194"/>
                </a:cxn>
              </a:cxnLst>
              <a:rect l="0" t="0" r="r" b="b"/>
              <a:pathLst>
                <a:path w="2093" h="1044">
                  <a:moveTo>
                    <a:pt x="1063" y="194"/>
                  </a:moveTo>
                  <a:lnTo>
                    <a:pt x="1055" y="201"/>
                  </a:lnTo>
                  <a:lnTo>
                    <a:pt x="1063" y="218"/>
                  </a:lnTo>
                  <a:lnTo>
                    <a:pt x="1030" y="235"/>
                  </a:lnTo>
                  <a:lnTo>
                    <a:pt x="1023" y="235"/>
                  </a:lnTo>
                  <a:lnTo>
                    <a:pt x="1030" y="210"/>
                  </a:lnTo>
                  <a:lnTo>
                    <a:pt x="1111" y="138"/>
                  </a:lnTo>
                  <a:lnTo>
                    <a:pt x="1111" y="88"/>
                  </a:lnTo>
                  <a:lnTo>
                    <a:pt x="1080" y="57"/>
                  </a:lnTo>
                  <a:lnTo>
                    <a:pt x="1038" y="57"/>
                  </a:lnTo>
                  <a:lnTo>
                    <a:pt x="1038" y="73"/>
                  </a:lnTo>
                  <a:lnTo>
                    <a:pt x="1014" y="73"/>
                  </a:lnTo>
                  <a:lnTo>
                    <a:pt x="1030" y="41"/>
                  </a:lnTo>
                  <a:lnTo>
                    <a:pt x="989" y="33"/>
                  </a:lnTo>
                  <a:lnTo>
                    <a:pt x="1014" y="16"/>
                  </a:lnTo>
                  <a:lnTo>
                    <a:pt x="989" y="0"/>
                  </a:lnTo>
                  <a:lnTo>
                    <a:pt x="949" y="41"/>
                  </a:lnTo>
                  <a:lnTo>
                    <a:pt x="949" y="73"/>
                  </a:lnTo>
                  <a:lnTo>
                    <a:pt x="924" y="73"/>
                  </a:lnTo>
                  <a:lnTo>
                    <a:pt x="852" y="88"/>
                  </a:lnTo>
                  <a:lnTo>
                    <a:pt x="787" y="128"/>
                  </a:lnTo>
                  <a:lnTo>
                    <a:pt x="762" y="162"/>
                  </a:lnTo>
                  <a:lnTo>
                    <a:pt x="769" y="201"/>
                  </a:lnTo>
                  <a:lnTo>
                    <a:pt x="682" y="218"/>
                  </a:lnTo>
                  <a:lnTo>
                    <a:pt x="688" y="266"/>
                  </a:lnTo>
                  <a:lnTo>
                    <a:pt x="713" y="290"/>
                  </a:lnTo>
                  <a:lnTo>
                    <a:pt x="697" y="299"/>
                  </a:lnTo>
                  <a:lnTo>
                    <a:pt x="673" y="266"/>
                  </a:lnTo>
                  <a:lnTo>
                    <a:pt x="648" y="259"/>
                  </a:lnTo>
                  <a:lnTo>
                    <a:pt x="640" y="266"/>
                  </a:lnTo>
                  <a:lnTo>
                    <a:pt x="625" y="250"/>
                  </a:lnTo>
                  <a:lnTo>
                    <a:pt x="608" y="235"/>
                  </a:lnTo>
                  <a:lnTo>
                    <a:pt x="608" y="243"/>
                  </a:lnTo>
                  <a:lnTo>
                    <a:pt x="616" y="266"/>
                  </a:lnTo>
                  <a:lnTo>
                    <a:pt x="591" y="307"/>
                  </a:lnTo>
                  <a:lnTo>
                    <a:pt x="608" y="340"/>
                  </a:lnTo>
                  <a:lnTo>
                    <a:pt x="600" y="372"/>
                  </a:lnTo>
                  <a:lnTo>
                    <a:pt x="600" y="396"/>
                  </a:lnTo>
                  <a:lnTo>
                    <a:pt x="608" y="405"/>
                  </a:lnTo>
                  <a:lnTo>
                    <a:pt x="616" y="446"/>
                  </a:lnTo>
                  <a:lnTo>
                    <a:pt x="567" y="486"/>
                  </a:lnTo>
                  <a:lnTo>
                    <a:pt x="560" y="477"/>
                  </a:lnTo>
                  <a:lnTo>
                    <a:pt x="591" y="437"/>
                  </a:lnTo>
                  <a:lnTo>
                    <a:pt x="600" y="412"/>
                  </a:lnTo>
                  <a:lnTo>
                    <a:pt x="585" y="396"/>
                  </a:lnTo>
                  <a:lnTo>
                    <a:pt x="585" y="315"/>
                  </a:lnTo>
                  <a:lnTo>
                    <a:pt x="576" y="299"/>
                  </a:lnTo>
                  <a:lnTo>
                    <a:pt x="585" y="250"/>
                  </a:lnTo>
                  <a:lnTo>
                    <a:pt x="567" y="243"/>
                  </a:lnTo>
                  <a:lnTo>
                    <a:pt x="576" y="235"/>
                  </a:lnTo>
                  <a:lnTo>
                    <a:pt x="567" y="218"/>
                  </a:lnTo>
                  <a:lnTo>
                    <a:pt x="551" y="225"/>
                  </a:lnTo>
                  <a:lnTo>
                    <a:pt x="511" y="331"/>
                  </a:lnTo>
                  <a:lnTo>
                    <a:pt x="511" y="372"/>
                  </a:lnTo>
                  <a:lnTo>
                    <a:pt x="535" y="405"/>
                  </a:lnTo>
                  <a:lnTo>
                    <a:pt x="535" y="421"/>
                  </a:lnTo>
                  <a:lnTo>
                    <a:pt x="511" y="405"/>
                  </a:lnTo>
                  <a:lnTo>
                    <a:pt x="414" y="340"/>
                  </a:lnTo>
                  <a:lnTo>
                    <a:pt x="405" y="356"/>
                  </a:lnTo>
                  <a:lnTo>
                    <a:pt x="438" y="396"/>
                  </a:lnTo>
                  <a:lnTo>
                    <a:pt x="421" y="405"/>
                  </a:lnTo>
                  <a:lnTo>
                    <a:pt x="414" y="396"/>
                  </a:lnTo>
                  <a:lnTo>
                    <a:pt x="364" y="412"/>
                  </a:lnTo>
                  <a:lnTo>
                    <a:pt x="356" y="427"/>
                  </a:lnTo>
                  <a:lnTo>
                    <a:pt x="349" y="412"/>
                  </a:lnTo>
                  <a:lnTo>
                    <a:pt x="349" y="396"/>
                  </a:lnTo>
                  <a:lnTo>
                    <a:pt x="267" y="446"/>
                  </a:lnTo>
                  <a:lnTo>
                    <a:pt x="267" y="461"/>
                  </a:lnTo>
                  <a:lnTo>
                    <a:pt x="250" y="469"/>
                  </a:lnTo>
                  <a:lnTo>
                    <a:pt x="227" y="452"/>
                  </a:lnTo>
                  <a:lnTo>
                    <a:pt x="250" y="437"/>
                  </a:lnTo>
                  <a:lnTo>
                    <a:pt x="243" y="412"/>
                  </a:lnTo>
                  <a:lnTo>
                    <a:pt x="210" y="405"/>
                  </a:lnTo>
                  <a:lnTo>
                    <a:pt x="219" y="421"/>
                  </a:lnTo>
                  <a:lnTo>
                    <a:pt x="219" y="461"/>
                  </a:lnTo>
                  <a:lnTo>
                    <a:pt x="227" y="477"/>
                  </a:lnTo>
                  <a:lnTo>
                    <a:pt x="219" y="493"/>
                  </a:lnTo>
                  <a:lnTo>
                    <a:pt x="194" y="486"/>
                  </a:lnTo>
                  <a:lnTo>
                    <a:pt x="162" y="509"/>
                  </a:lnTo>
                  <a:lnTo>
                    <a:pt x="178" y="542"/>
                  </a:lnTo>
                  <a:lnTo>
                    <a:pt x="128" y="526"/>
                  </a:lnTo>
                  <a:lnTo>
                    <a:pt x="122" y="533"/>
                  </a:lnTo>
                  <a:lnTo>
                    <a:pt x="138" y="558"/>
                  </a:lnTo>
                  <a:lnTo>
                    <a:pt x="122" y="558"/>
                  </a:lnTo>
                  <a:lnTo>
                    <a:pt x="97" y="542"/>
                  </a:lnTo>
                  <a:lnTo>
                    <a:pt x="97" y="493"/>
                  </a:lnTo>
                  <a:lnTo>
                    <a:pt x="73" y="477"/>
                  </a:lnTo>
                  <a:lnTo>
                    <a:pt x="63" y="461"/>
                  </a:lnTo>
                  <a:lnTo>
                    <a:pt x="81" y="469"/>
                  </a:lnTo>
                  <a:lnTo>
                    <a:pt x="147" y="493"/>
                  </a:lnTo>
                  <a:lnTo>
                    <a:pt x="187" y="469"/>
                  </a:lnTo>
                  <a:lnTo>
                    <a:pt x="178" y="446"/>
                  </a:lnTo>
                  <a:lnTo>
                    <a:pt x="128" y="396"/>
                  </a:lnTo>
                  <a:lnTo>
                    <a:pt x="81" y="380"/>
                  </a:lnTo>
                  <a:lnTo>
                    <a:pt x="81" y="372"/>
                  </a:lnTo>
                  <a:lnTo>
                    <a:pt x="63" y="364"/>
                  </a:lnTo>
                  <a:lnTo>
                    <a:pt x="48" y="372"/>
                  </a:lnTo>
                  <a:lnTo>
                    <a:pt x="23" y="396"/>
                  </a:lnTo>
                  <a:lnTo>
                    <a:pt x="23" y="421"/>
                  </a:lnTo>
                  <a:lnTo>
                    <a:pt x="41" y="437"/>
                  </a:lnTo>
                  <a:lnTo>
                    <a:pt x="32" y="461"/>
                  </a:lnTo>
                  <a:lnTo>
                    <a:pt x="41" y="501"/>
                  </a:lnTo>
                  <a:lnTo>
                    <a:pt x="32" y="526"/>
                  </a:lnTo>
                  <a:lnTo>
                    <a:pt x="48" y="551"/>
                  </a:lnTo>
                  <a:lnTo>
                    <a:pt x="41" y="566"/>
                  </a:lnTo>
                  <a:lnTo>
                    <a:pt x="57" y="583"/>
                  </a:lnTo>
                  <a:lnTo>
                    <a:pt x="57" y="591"/>
                  </a:lnTo>
                  <a:lnTo>
                    <a:pt x="32" y="632"/>
                  </a:lnTo>
                  <a:lnTo>
                    <a:pt x="8" y="648"/>
                  </a:lnTo>
                  <a:lnTo>
                    <a:pt x="16" y="648"/>
                  </a:lnTo>
                  <a:lnTo>
                    <a:pt x="32" y="663"/>
                  </a:lnTo>
                  <a:lnTo>
                    <a:pt x="16" y="679"/>
                  </a:lnTo>
                  <a:lnTo>
                    <a:pt x="8" y="688"/>
                  </a:lnTo>
                  <a:lnTo>
                    <a:pt x="0" y="688"/>
                  </a:lnTo>
                  <a:lnTo>
                    <a:pt x="8" y="713"/>
                  </a:lnTo>
                  <a:lnTo>
                    <a:pt x="8" y="720"/>
                  </a:lnTo>
                  <a:lnTo>
                    <a:pt x="8" y="736"/>
                  </a:lnTo>
                  <a:lnTo>
                    <a:pt x="16" y="753"/>
                  </a:lnTo>
                  <a:lnTo>
                    <a:pt x="41" y="760"/>
                  </a:lnTo>
                  <a:lnTo>
                    <a:pt x="48" y="769"/>
                  </a:lnTo>
                  <a:lnTo>
                    <a:pt x="48" y="785"/>
                  </a:lnTo>
                  <a:lnTo>
                    <a:pt x="63" y="810"/>
                  </a:lnTo>
                  <a:lnTo>
                    <a:pt x="73" y="810"/>
                  </a:lnTo>
                  <a:lnTo>
                    <a:pt x="63" y="825"/>
                  </a:lnTo>
                  <a:lnTo>
                    <a:pt x="57" y="818"/>
                  </a:lnTo>
                  <a:lnTo>
                    <a:pt x="57" y="825"/>
                  </a:lnTo>
                  <a:lnTo>
                    <a:pt x="63" y="841"/>
                  </a:lnTo>
                  <a:lnTo>
                    <a:pt x="88" y="841"/>
                  </a:lnTo>
                  <a:lnTo>
                    <a:pt x="97" y="850"/>
                  </a:lnTo>
                  <a:lnTo>
                    <a:pt x="88" y="850"/>
                  </a:lnTo>
                  <a:lnTo>
                    <a:pt x="97" y="859"/>
                  </a:lnTo>
                  <a:lnTo>
                    <a:pt x="105" y="859"/>
                  </a:lnTo>
                  <a:lnTo>
                    <a:pt x="113" y="874"/>
                  </a:lnTo>
                  <a:lnTo>
                    <a:pt x="122" y="882"/>
                  </a:lnTo>
                  <a:lnTo>
                    <a:pt x="128" y="874"/>
                  </a:lnTo>
                  <a:lnTo>
                    <a:pt x="170" y="899"/>
                  </a:lnTo>
                  <a:lnTo>
                    <a:pt x="162" y="931"/>
                  </a:lnTo>
                  <a:lnTo>
                    <a:pt x="153" y="922"/>
                  </a:lnTo>
                  <a:lnTo>
                    <a:pt x="147" y="931"/>
                  </a:lnTo>
                  <a:lnTo>
                    <a:pt x="147" y="947"/>
                  </a:lnTo>
                  <a:lnTo>
                    <a:pt x="153" y="939"/>
                  </a:lnTo>
                  <a:lnTo>
                    <a:pt x="162" y="947"/>
                  </a:lnTo>
                  <a:lnTo>
                    <a:pt x="138" y="955"/>
                  </a:lnTo>
                  <a:lnTo>
                    <a:pt x="147" y="962"/>
                  </a:lnTo>
                  <a:lnTo>
                    <a:pt x="128" y="980"/>
                  </a:lnTo>
                  <a:lnTo>
                    <a:pt x="128" y="980"/>
                  </a:lnTo>
                  <a:lnTo>
                    <a:pt x="162" y="1012"/>
                  </a:lnTo>
                  <a:lnTo>
                    <a:pt x="202" y="1012"/>
                  </a:lnTo>
                  <a:lnTo>
                    <a:pt x="219" y="1021"/>
                  </a:lnTo>
                  <a:lnTo>
                    <a:pt x="234" y="1021"/>
                  </a:lnTo>
                  <a:lnTo>
                    <a:pt x="250" y="1036"/>
                  </a:lnTo>
                  <a:lnTo>
                    <a:pt x="259" y="1044"/>
                  </a:lnTo>
                  <a:lnTo>
                    <a:pt x="267" y="1044"/>
                  </a:lnTo>
                  <a:lnTo>
                    <a:pt x="275" y="1036"/>
                  </a:lnTo>
                  <a:lnTo>
                    <a:pt x="259" y="1021"/>
                  </a:lnTo>
                  <a:lnTo>
                    <a:pt x="259" y="1002"/>
                  </a:lnTo>
                  <a:lnTo>
                    <a:pt x="250" y="987"/>
                  </a:lnTo>
                  <a:lnTo>
                    <a:pt x="267" y="962"/>
                  </a:lnTo>
                  <a:lnTo>
                    <a:pt x="275" y="971"/>
                  </a:lnTo>
                  <a:lnTo>
                    <a:pt x="284" y="962"/>
                  </a:lnTo>
                  <a:lnTo>
                    <a:pt x="284" y="955"/>
                  </a:lnTo>
                  <a:lnTo>
                    <a:pt x="275" y="955"/>
                  </a:lnTo>
                  <a:lnTo>
                    <a:pt x="284" y="947"/>
                  </a:lnTo>
                  <a:lnTo>
                    <a:pt x="275" y="931"/>
                  </a:lnTo>
                  <a:lnTo>
                    <a:pt x="259" y="931"/>
                  </a:lnTo>
                  <a:lnTo>
                    <a:pt x="250" y="915"/>
                  </a:lnTo>
                  <a:lnTo>
                    <a:pt x="259" y="874"/>
                  </a:lnTo>
                  <a:lnTo>
                    <a:pt x="275" y="890"/>
                  </a:lnTo>
                  <a:lnTo>
                    <a:pt x="284" y="890"/>
                  </a:lnTo>
                  <a:lnTo>
                    <a:pt x="275" y="874"/>
                  </a:lnTo>
                  <a:lnTo>
                    <a:pt x="299" y="850"/>
                  </a:lnTo>
                  <a:lnTo>
                    <a:pt x="315" y="859"/>
                  </a:lnTo>
                  <a:lnTo>
                    <a:pt x="324" y="850"/>
                  </a:lnTo>
                  <a:lnTo>
                    <a:pt x="340" y="859"/>
                  </a:lnTo>
                  <a:lnTo>
                    <a:pt x="364" y="874"/>
                  </a:lnTo>
                  <a:lnTo>
                    <a:pt x="381" y="865"/>
                  </a:lnTo>
                  <a:lnTo>
                    <a:pt x="398" y="865"/>
                  </a:lnTo>
                  <a:lnTo>
                    <a:pt x="405" y="874"/>
                  </a:lnTo>
                  <a:lnTo>
                    <a:pt x="438" y="874"/>
                  </a:lnTo>
                  <a:lnTo>
                    <a:pt x="446" y="859"/>
                  </a:lnTo>
                  <a:lnTo>
                    <a:pt x="421" y="850"/>
                  </a:lnTo>
                  <a:lnTo>
                    <a:pt x="438" y="841"/>
                  </a:lnTo>
                  <a:lnTo>
                    <a:pt x="429" y="834"/>
                  </a:lnTo>
                  <a:lnTo>
                    <a:pt x="438" y="825"/>
                  </a:lnTo>
                  <a:lnTo>
                    <a:pt x="438" y="800"/>
                  </a:lnTo>
                  <a:lnTo>
                    <a:pt x="454" y="810"/>
                  </a:lnTo>
                  <a:lnTo>
                    <a:pt x="526" y="785"/>
                  </a:lnTo>
                  <a:lnTo>
                    <a:pt x="526" y="778"/>
                  </a:lnTo>
                  <a:lnTo>
                    <a:pt x="535" y="778"/>
                  </a:lnTo>
                  <a:lnTo>
                    <a:pt x="560" y="778"/>
                  </a:lnTo>
                  <a:lnTo>
                    <a:pt x="567" y="794"/>
                  </a:lnTo>
                  <a:lnTo>
                    <a:pt x="567" y="800"/>
                  </a:lnTo>
                  <a:lnTo>
                    <a:pt x="576" y="800"/>
                  </a:lnTo>
                  <a:lnTo>
                    <a:pt x="591" y="810"/>
                  </a:lnTo>
                  <a:lnTo>
                    <a:pt x="591" y="818"/>
                  </a:lnTo>
                  <a:lnTo>
                    <a:pt x="608" y="818"/>
                  </a:lnTo>
                  <a:lnTo>
                    <a:pt x="625" y="800"/>
                  </a:lnTo>
                  <a:lnTo>
                    <a:pt x="640" y="794"/>
                  </a:lnTo>
                  <a:lnTo>
                    <a:pt x="648" y="818"/>
                  </a:lnTo>
                  <a:lnTo>
                    <a:pt x="682" y="874"/>
                  </a:lnTo>
                  <a:lnTo>
                    <a:pt x="688" y="859"/>
                  </a:lnTo>
                  <a:lnTo>
                    <a:pt x="697" y="874"/>
                  </a:lnTo>
                  <a:lnTo>
                    <a:pt x="722" y="865"/>
                  </a:lnTo>
                  <a:lnTo>
                    <a:pt x="747" y="890"/>
                  </a:lnTo>
                  <a:lnTo>
                    <a:pt x="762" y="899"/>
                  </a:lnTo>
                  <a:lnTo>
                    <a:pt x="762" y="890"/>
                  </a:lnTo>
                  <a:lnTo>
                    <a:pt x="778" y="907"/>
                  </a:lnTo>
                  <a:lnTo>
                    <a:pt x="787" y="899"/>
                  </a:lnTo>
                  <a:lnTo>
                    <a:pt x="827" y="874"/>
                  </a:lnTo>
                  <a:lnTo>
                    <a:pt x="859" y="882"/>
                  </a:lnTo>
                  <a:lnTo>
                    <a:pt x="875" y="890"/>
                  </a:lnTo>
                  <a:lnTo>
                    <a:pt x="908" y="890"/>
                  </a:lnTo>
                  <a:lnTo>
                    <a:pt x="908" y="859"/>
                  </a:lnTo>
                  <a:lnTo>
                    <a:pt x="924" y="850"/>
                  </a:lnTo>
                  <a:lnTo>
                    <a:pt x="958" y="859"/>
                  </a:lnTo>
                  <a:lnTo>
                    <a:pt x="973" y="882"/>
                  </a:lnTo>
                  <a:lnTo>
                    <a:pt x="983" y="882"/>
                  </a:lnTo>
                  <a:lnTo>
                    <a:pt x="998" y="874"/>
                  </a:lnTo>
                  <a:lnTo>
                    <a:pt x="1046" y="899"/>
                  </a:lnTo>
                  <a:lnTo>
                    <a:pt x="1070" y="907"/>
                  </a:lnTo>
                  <a:lnTo>
                    <a:pt x="1103" y="899"/>
                  </a:lnTo>
                  <a:lnTo>
                    <a:pt x="1120" y="882"/>
                  </a:lnTo>
                  <a:lnTo>
                    <a:pt x="1144" y="890"/>
                  </a:lnTo>
                  <a:lnTo>
                    <a:pt x="1160" y="899"/>
                  </a:lnTo>
                  <a:lnTo>
                    <a:pt x="1185" y="890"/>
                  </a:lnTo>
                  <a:lnTo>
                    <a:pt x="1192" y="859"/>
                  </a:lnTo>
                  <a:lnTo>
                    <a:pt x="1200" y="850"/>
                  </a:lnTo>
                  <a:lnTo>
                    <a:pt x="1200" y="841"/>
                  </a:lnTo>
                  <a:lnTo>
                    <a:pt x="1192" y="841"/>
                  </a:lnTo>
                  <a:lnTo>
                    <a:pt x="1200" y="825"/>
                  </a:lnTo>
                  <a:lnTo>
                    <a:pt x="1232" y="818"/>
                  </a:lnTo>
                  <a:lnTo>
                    <a:pt x="1257" y="825"/>
                  </a:lnTo>
                  <a:lnTo>
                    <a:pt x="1272" y="841"/>
                  </a:lnTo>
                  <a:lnTo>
                    <a:pt x="1290" y="899"/>
                  </a:lnTo>
                  <a:lnTo>
                    <a:pt x="1306" y="899"/>
                  </a:lnTo>
                  <a:lnTo>
                    <a:pt x="1331" y="915"/>
                  </a:lnTo>
                  <a:lnTo>
                    <a:pt x="1331" y="931"/>
                  </a:lnTo>
                  <a:lnTo>
                    <a:pt x="1347" y="931"/>
                  </a:lnTo>
                  <a:lnTo>
                    <a:pt x="1379" y="922"/>
                  </a:lnTo>
                  <a:lnTo>
                    <a:pt x="1379" y="939"/>
                  </a:lnTo>
                  <a:lnTo>
                    <a:pt x="1356" y="987"/>
                  </a:lnTo>
                  <a:lnTo>
                    <a:pt x="1347" y="980"/>
                  </a:lnTo>
                  <a:lnTo>
                    <a:pt x="1331" y="987"/>
                  </a:lnTo>
                  <a:lnTo>
                    <a:pt x="1331" y="1027"/>
                  </a:lnTo>
                  <a:lnTo>
                    <a:pt x="1337" y="1012"/>
                  </a:lnTo>
                  <a:lnTo>
                    <a:pt x="1347" y="1012"/>
                  </a:lnTo>
                  <a:lnTo>
                    <a:pt x="1347" y="1021"/>
                  </a:lnTo>
                  <a:lnTo>
                    <a:pt x="1356" y="1027"/>
                  </a:lnTo>
                  <a:lnTo>
                    <a:pt x="1379" y="1012"/>
                  </a:lnTo>
                  <a:lnTo>
                    <a:pt x="1452" y="922"/>
                  </a:lnTo>
                  <a:lnTo>
                    <a:pt x="1452" y="865"/>
                  </a:lnTo>
                  <a:lnTo>
                    <a:pt x="1461" y="850"/>
                  </a:lnTo>
                  <a:lnTo>
                    <a:pt x="1461" y="825"/>
                  </a:lnTo>
                  <a:lnTo>
                    <a:pt x="1443" y="800"/>
                  </a:lnTo>
                  <a:lnTo>
                    <a:pt x="1436" y="800"/>
                  </a:lnTo>
                  <a:lnTo>
                    <a:pt x="1428" y="818"/>
                  </a:lnTo>
                  <a:lnTo>
                    <a:pt x="1411" y="818"/>
                  </a:lnTo>
                  <a:lnTo>
                    <a:pt x="1419" y="800"/>
                  </a:lnTo>
                  <a:lnTo>
                    <a:pt x="1411" y="800"/>
                  </a:lnTo>
                  <a:lnTo>
                    <a:pt x="1403" y="794"/>
                  </a:lnTo>
                  <a:lnTo>
                    <a:pt x="1387" y="794"/>
                  </a:lnTo>
                  <a:lnTo>
                    <a:pt x="1387" y="785"/>
                  </a:lnTo>
                  <a:lnTo>
                    <a:pt x="1484" y="688"/>
                  </a:lnTo>
                  <a:lnTo>
                    <a:pt x="1518" y="679"/>
                  </a:lnTo>
                  <a:lnTo>
                    <a:pt x="1524" y="688"/>
                  </a:lnTo>
                  <a:lnTo>
                    <a:pt x="1533" y="679"/>
                  </a:lnTo>
                  <a:lnTo>
                    <a:pt x="1558" y="688"/>
                  </a:lnTo>
                  <a:lnTo>
                    <a:pt x="1565" y="672"/>
                  </a:lnTo>
                  <a:lnTo>
                    <a:pt x="1590" y="679"/>
                  </a:lnTo>
                  <a:lnTo>
                    <a:pt x="1598" y="679"/>
                  </a:lnTo>
                  <a:lnTo>
                    <a:pt x="1590" y="688"/>
                  </a:lnTo>
                  <a:lnTo>
                    <a:pt x="1590" y="695"/>
                  </a:lnTo>
                  <a:lnTo>
                    <a:pt x="1638" y="688"/>
                  </a:lnTo>
                  <a:lnTo>
                    <a:pt x="1630" y="679"/>
                  </a:lnTo>
                  <a:lnTo>
                    <a:pt x="1663" y="623"/>
                  </a:lnTo>
                  <a:lnTo>
                    <a:pt x="1704" y="614"/>
                  </a:lnTo>
                  <a:lnTo>
                    <a:pt x="1704" y="632"/>
                  </a:lnTo>
                  <a:lnTo>
                    <a:pt x="1704" y="648"/>
                  </a:lnTo>
                  <a:lnTo>
                    <a:pt x="1744" y="623"/>
                  </a:lnTo>
                  <a:lnTo>
                    <a:pt x="1744" y="598"/>
                  </a:lnTo>
                  <a:lnTo>
                    <a:pt x="1760" y="598"/>
                  </a:lnTo>
                  <a:lnTo>
                    <a:pt x="1754" y="608"/>
                  </a:lnTo>
                  <a:lnTo>
                    <a:pt x="1744" y="648"/>
                  </a:lnTo>
                  <a:lnTo>
                    <a:pt x="1729" y="655"/>
                  </a:lnTo>
                  <a:lnTo>
                    <a:pt x="1679" y="713"/>
                  </a:lnTo>
                  <a:lnTo>
                    <a:pt x="1663" y="720"/>
                  </a:lnTo>
                  <a:lnTo>
                    <a:pt x="1646" y="778"/>
                  </a:lnTo>
                  <a:lnTo>
                    <a:pt x="1663" y="874"/>
                  </a:lnTo>
                  <a:lnTo>
                    <a:pt x="1679" y="859"/>
                  </a:lnTo>
                  <a:lnTo>
                    <a:pt x="1704" y="825"/>
                  </a:lnTo>
                  <a:lnTo>
                    <a:pt x="1704" y="800"/>
                  </a:lnTo>
                  <a:lnTo>
                    <a:pt x="1711" y="800"/>
                  </a:lnTo>
                  <a:lnTo>
                    <a:pt x="1729" y="794"/>
                  </a:lnTo>
                  <a:lnTo>
                    <a:pt x="1729" y="769"/>
                  </a:lnTo>
                  <a:lnTo>
                    <a:pt x="1735" y="760"/>
                  </a:lnTo>
                  <a:lnTo>
                    <a:pt x="1744" y="760"/>
                  </a:lnTo>
                  <a:lnTo>
                    <a:pt x="1744" y="745"/>
                  </a:lnTo>
                  <a:lnTo>
                    <a:pt x="1744" y="728"/>
                  </a:lnTo>
                  <a:lnTo>
                    <a:pt x="1729" y="713"/>
                  </a:lnTo>
                  <a:lnTo>
                    <a:pt x="1744" y="688"/>
                  </a:lnTo>
                  <a:lnTo>
                    <a:pt x="1744" y="672"/>
                  </a:lnTo>
                  <a:lnTo>
                    <a:pt x="1760" y="672"/>
                  </a:lnTo>
                  <a:lnTo>
                    <a:pt x="1785" y="655"/>
                  </a:lnTo>
                  <a:lnTo>
                    <a:pt x="1785" y="672"/>
                  </a:lnTo>
                  <a:lnTo>
                    <a:pt x="1794" y="663"/>
                  </a:lnTo>
                  <a:lnTo>
                    <a:pt x="1817" y="655"/>
                  </a:lnTo>
                  <a:lnTo>
                    <a:pt x="1834" y="672"/>
                  </a:lnTo>
                  <a:lnTo>
                    <a:pt x="1841" y="655"/>
                  </a:lnTo>
                  <a:lnTo>
                    <a:pt x="1922" y="598"/>
                  </a:lnTo>
                  <a:lnTo>
                    <a:pt x="1946" y="608"/>
                  </a:lnTo>
                  <a:lnTo>
                    <a:pt x="1956" y="598"/>
                  </a:lnTo>
                  <a:lnTo>
                    <a:pt x="1938" y="551"/>
                  </a:lnTo>
                  <a:lnTo>
                    <a:pt x="1931" y="551"/>
                  </a:lnTo>
                  <a:lnTo>
                    <a:pt x="1931" y="533"/>
                  </a:lnTo>
                  <a:lnTo>
                    <a:pt x="1938" y="533"/>
                  </a:lnTo>
                  <a:lnTo>
                    <a:pt x="1956" y="526"/>
                  </a:lnTo>
                  <a:lnTo>
                    <a:pt x="1971" y="509"/>
                  </a:lnTo>
                  <a:lnTo>
                    <a:pt x="1963" y="493"/>
                  </a:lnTo>
                  <a:lnTo>
                    <a:pt x="1971" y="486"/>
                  </a:lnTo>
                  <a:lnTo>
                    <a:pt x="1980" y="509"/>
                  </a:lnTo>
                  <a:lnTo>
                    <a:pt x="1996" y="509"/>
                  </a:lnTo>
                  <a:lnTo>
                    <a:pt x="2011" y="526"/>
                  </a:lnTo>
                  <a:lnTo>
                    <a:pt x="2053" y="551"/>
                  </a:lnTo>
                  <a:lnTo>
                    <a:pt x="2061" y="526"/>
                  </a:lnTo>
                  <a:lnTo>
                    <a:pt x="2061" y="509"/>
                  </a:lnTo>
                  <a:lnTo>
                    <a:pt x="2077" y="509"/>
                  </a:lnTo>
                  <a:lnTo>
                    <a:pt x="2093" y="493"/>
                  </a:lnTo>
                  <a:lnTo>
                    <a:pt x="2068" y="469"/>
                  </a:lnTo>
                  <a:lnTo>
                    <a:pt x="2028" y="461"/>
                  </a:lnTo>
                  <a:lnTo>
                    <a:pt x="1956" y="396"/>
                  </a:lnTo>
                  <a:lnTo>
                    <a:pt x="1906" y="364"/>
                  </a:lnTo>
                  <a:lnTo>
                    <a:pt x="1841" y="356"/>
                  </a:lnTo>
                  <a:lnTo>
                    <a:pt x="1841" y="396"/>
                  </a:lnTo>
                  <a:lnTo>
                    <a:pt x="1825" y="405"/>
                  </a:lnTo>
                  <a:lnTo>
                    <a:pt x="1809" y="387"/>
                  </a:lnTo>
                  <a:lnTo>
                    <a:pt x="1809" y="372"/>
                  </a:lnTo>
                  <a:lnTo>
                    <a:pt x="1817" y="372"/>
                  </a:lnTo>
                  <a:lnTo>
                    <a:pt x="1825" y="364"/>
                  </a:lnTo>
                  <a:lnTo>
                    <a:pt x="1809" y="364"/>
                  </a:lnTo>
                  <a:lnTo>
                    <a:pt x="1794" y="380"/>
                  </a:lnTo>
                  <a:lnTo>
                    <a:pt x="1754" y="372"/>
                  </a:lnTo>
                  <a:lnTo>
                    <a:pt x="1711" y="372"/>
                  </a:lnTo>
                  <a:lnTo>
                    <a:pt x="1695" y="364"/>
                  </a:lnTo>
                  <a:lnTo>
                    <a:pt x="1704" y="349"/>
                  </a:lnTo>
                  <a:lnTo>
                    <a:pt x="1688" y="324"/>
                  </a:lnTo>
                  <a:lnTo>
                    <a:pt x="1655" y="315"/>
                  </a:lnTo>
                  <a:lnTo>
                    <a:pt x="1605" y="331"/>
                  </a:lnTo>
                  <a:lnTo>
                    <a:pt x="1598" y="307"/>
                  </a:lnTo>
                  <a:lnTo>
                    <a:pt x="1583" y="307"/>
                  </a:lnTo>
                  <a:lnTo>
                    <a:pt x="1573" y="299"/>
                  </a:lnTo>
                  <a:lnTo>
                    <a:pt x="1573" y="275"/>
                  </a:lnTo>
                  <a:lnTo>
                    <a:pt x="1518" y="259"/>
                  </a:lnTo>
                  <a:lnTo>
                    <a:pt x="1452" y="243"/>
                  </a:lnTo>
                  <a:lnTo>
                    <a:pt x="1436" y="275"/>
                  </a:lnTo>
                  <a:lnTo>
                    <a:pt x="1452" y="299"/>
                  </a:lnTo>
                  <a:lnTo>
                    <a:pt x="1396" y="299"/>
                  </a:lnTo>
                  <a:lnTo>
                    <a:pt x="1379" y="307"/>
                  </a:lnTo>
                  <a:lnTo>
                    <a:pt x="1356" y="284"/>
                  </a:lnTo>
                  <a:lnTo>
                    <a:pt x="1337" y="331"/>
                  </a:lnTo>
                  <a:lnTo>
                    <a:pt x="1322" y="324"/>
                  </a:lnTo>
                  <a:lnTo>
                    <a:pt x="1306" y="290"/>
                  </a:lnTo>
                  <a:lnTo>
                    <a:pt x="1315" y="250"/>
                  </a:lnTo>
                  <a:lnTo>
                    <a:pt x="1297" y="225"/>
                  </a:lnTo>
                  <a:lnTo>
                    <a:pt x="1250" y="210"/>
                  </a:lnTo>
                  <a:lnTo>
                    <a:pt x="1232" y="210"/>
                  </a:lnTo>
                  <a:lnTo>
                    <a:pt x="1225" y="225"/>
                  </a:lnTo>
                  <a:lnTo>
                    <a:pt x="1232" y="243"/>
                  </a:lnTo>
                  <a:lnTo>
                    <a:pt x="1167" y="235"/>
                  </a:lnTo>
                  <a:lnTo>
                    <a:pt x="1175" y="210"/>
                  </a:lnTo>
                  <a:lnTo>
                    <a:pt x="1135" y="201"/>
                  </a:lnTo>
                  <a:lnTo>
                    <a:pt x="1111" y="218"/>
                  </a:lnTo>
                  <a:lnTo>
                    <a:pt x="1063" y="19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3" name="Freeform 71"/>
            <p:cNvSpPr>
              <a:spLocks/>
            </p:cNvSpPr>
            <p:nvPr/>
          </p:nvSpPr>
          <p:spPr bwMode="auto">
            <a:xfrm>
              <a:off x="2799" y="1580"/>
              <a:ext cx="323" cy="318"/>
            </a:xfrm>
            <a:custGeom>
              <a:avLst/>
              <a:gdLst/>
              <a:ahLst/>
              <a:cxnLst>
                <a:cxn ang="0">
                  <a:pos x="81" y="373"/>
                </a:cxn>
                <a:cxn ang="0">
                  <a:pos x="74" y="373"/>
                </a:cxn>
                <a:cxn ang="0">
                  <a:pos x="40" y="398"/>
                </a:cxn>
                <a:cxn ang="0">
                  <a:pos x="9" y="388"/>
                </a:cxn>
                <a:cxn ang="0">
                  <a:pos x="0" y="324"/>
                </a:cxn>
                <a:cxn ang="0">
                  <a:pos x="0" y="299"/>
                </a:cxn>
                <a:cxn ang="0">
                  <a:pos x="40" y="268"/>
                </a:cxn>
                <a:cxn ang="0">
                  <a:pos x="81" y="218"/>
                </a:cxn>
                <a:cxn ang="0">
                  <a:pos x="114" y="162"/>
                </a:cxn>
                <a:cxn ang="0">
                  <a:pos x="146" y="106"/>
                </a:cxn>
                <a:cxn ang="0">
                  <a:pos x="106" y="122"/>
                </a:cxn>
                <a:cxn ang="0">
                  <a:pos x="122" y="90"/>
                </a:cxn>
                <a:cxn ang="0">
                  <a:pos x="146" y="90"/>
                </a:cxn>
                <a:cxn ang="0">
                  <a:pos x="156" y="65"/>
                </a:cxn>
                <a:cxn ang="0">
                  <a:pos x="179" y="41"/>
                </a:cxn>
                <a:cxn ang="0">
                  <a:pos x="211" y="34"/>
                </a:cxn>
                <a:cxn ang="0">
                  <a:pos x="251" y="16"/>
                </a:cxn>
                <a:cxn ang="0">
                  <a:pos x="293" y="0"/>
                </a:cxn>
                <a:cxn ang="0">
                  <a:pos x="342" y="34"/>
                </a:cxn>
                <a:cxn ang="0">
                  <a:pos x="308" y="41"/>
                </a:cxn>
                <a:cxn ang="0">
                  <a:pos x="333" y="57"/>
                </a:cxn>
                <a:cxn ang="0">
                  <a:pos x="317" y="57"/>
                </a:cxn>
                <a:cxn ang="0">
                  <a:pos x="276" y="49"/>
                </a:cxn>
                <a:cxn ang="0">
                  <a:pos x="261" y="90"/>
                </a:cxn>
                <a:cxn ang="0">
                  <a:pos x="211" y="72"/>
                </a:cxn>
                <a:cxn ang="0">
                  <a:pos x="196" y="81"/>
                </a:cxn>
                <a:cxn ang="0">
                  <a:pos x="179" y="97"/>
                </a:cxn>
                <a:cxn ang="0">
                  <a:pos x="171" y="112"/>
                </a:cxn>
                <a:cxn ang="0">
                  <a:pos x="156" y="122"/>
                </a:cxn>
                <a:cxn ang="0">
                  <a:pos x="146" y="154"/>
                </a:cxn>
                <a:cxn ang="0">
                  <a:pos x="122" y="203"/>
                </a:cxn>
                <a:cxn ang="0">
                  <a:pos x="122" y="236"/>
                </a:cxn>
                <a:cxn ang="0">
                  <a:pos x="99" y="251"/>
                </a:cxn>
                <a:cxn ang="0">
                  <a:pos x="99" y="317"/>
                </a:cxn>
                <a:cxn ang="0">
                  <a:pos x="90" y="357"/>
                </a:cxn>
                <a:cxn ang="0">
                  <a:pos x="81" y="380"/>
                </a:cxn>
              </a:cxnLst>
              <a:rect l="0" t="0" r="r" b="b"/>
              <a:pathLst>
                <a:path w="343" h="399">
                  <a:moveTo>
                    <a:pt x="81" y="380"/>
                  </a:moveTo>
                  <a:lnTo>
                    <a:pt x="81" y="373"/>
                  </a:lnTo>
                  <a:lnTo>
                    <a:pt x="74" y="364"/>
                  </a:lnTo>
                  <a:lnTo>
                    <a:pt x="74" y="373"/>
                  </a:lnTo>
                  <a:lnTo>
                    <a:pt x="65" y="373"/>
                  </a:lnTo>
                  <a:lnTo>
                    <a:pt x="40" y="398"/>
                  </a:lnTo>
                  <a:lnTo>
                    <a:pt x="25" y="398"/>
                  </a:lnTo>
                  <a:lnTo>
                    <a:pt x="9" y="388"/>
                  </a:lnTo>
                  <a:lnTo>
                    <a:pt x="9" y="340"/>
                  </a:lnTo>
                  <a:lnTo>
                    <a:pt x="0" y="324"/>
                  </a:lnTo>
                  <a:lnTo>
                    <a:pt x="9" y="308"/>
                  </a:lnTo>
                  <a:lnTo>
                    <a:pt x="0" y="299"/>
                  </a:lnTo>
                  <a:lnTo>
                    <a:pt x="34" y="276"/>
                  </a:lnTo>
                  <a:lnTo>
                    <a:pt x="40" y="268"/>
                  </a:lnTo>
                  <a:lnTo>
                    <a:pt x="59" y="259"/>
                  </a:lnTo>
                  <a:lnTo>
                    <a:pt x="81" y="218"/>
                  </a:lnTo>
                  <a:lnTo>
                    <a:pt x="99" y="203"/>
                  </a:lnTo>
                  <a:lnTo>
                    <a:pt x="114" y="162"/>
                  </a:lnTo>
                  <a:lnTo>
                    <a:pt x="131" y="122"/>
                  </a:lnTo>
                  <a:lnTo>
                    <a:pt x="146" y="106"/>
                  </a:lnTo>
                  <a:lnTo>
                    <a:pt x="122" y="112"/>
                  </a:lnTo>
                  <a:lnTo>
                    <a:pt x="106" y="122"/>
                  </a:lnTo>
                  <a:lnTo>
                    <a:pt x="114" y="106"/>
                  </a:lnTo>
                  <a:lnTo>
                    <a:pt x="122" y="90"/>
                  </a:lnTo>
                  <a:lnTo>
                    <a:pt x="146" y="72"/>
                  </a:lnTo>
                  <a:lnTo>
                    <a:pt x="146" y="90"/>
                  </a:lnTo>
                  <a:lnTo>
                    <a:pt x="156" y="81"/>
                  </a:lnTo>
                  <a:lnTo>
                    <a:pt x="156" y="65"/>
                  </a:lnTo>
                  <a:lnTo>
                    <a:pt x="171" y="57"/>
                  </a:lnTo>
                  <a:lnTo>
                    <a:pt x="179" y="41"/>
                  </a:lnTo>
                  <a:lnTo>
                    <a:pt x="196" y="41"/>
                  </a:lnTo>
                  <a:lnTo>
                    <a:pt x="211" y="34"/>
                  </a:lnTo>
                  <a:lnTo>
                    <a:pt x="236" y="9"/>
                  </a:lnTo>
                  <a:lnTo>
                    <a:pt x="251" y="16"/>
                  </a:lnTo>
                  <a:lnTo>
                    <a:pt x="268" y="0"/>
                  </a:lnTo>
                  <a:lnTo>
                    <a:pt x="293" y="0"/>
                  </a:lnTo>
                  <a:lnTo>
                    <a:pt x="308" y="9"/>
                  </a:lnTo>
                  <a:lnTo>
                    <a:pt x="342" y="34"/>
                  </a:lnTo>
                  <a:lnTo>
                    <a:pt x="326" y="41"/>
                  </a:lnTo>
                  <a:lnTo>
                    <a:pt x="308" y="41"/>
                  </a:lnTo>
                  <a:lnTo>
                    <a:pt x="326" y="49"/>
                  </a:lnTo>
                  <a:lnTo>
                    <a:pt x="333" y="57"/>
                  </a:lnTo>
                  <a:lnTo>
                    <a:pt x="308" y="81"/>
                  </a:lnTo>
                  <a:lnTo>
                    <a:pt x="317" y="57"/>
                  </a:lnTo>
                  <a:lnTo>
                    <a:pt x="293" y="41"/>
                  </a:lnTo>
                  <a:lnTo>
                    <a:pt x="276" y="49"/>
                  </a:lnTo>
                  <a:lnTo>
                    <a:pt x="268" y="81"/>
                  </a:lnTo>
                  <a:lnTo>
                    <a:pt x="261" y="90"/>
                  </a:lnTo>
                  <a:lnTo>
                    <a:pt x="227" y="90"/>
                  </a:lnTo>
                  <a:lnTo>
                    <a:pt x="211" y="72"/>
                  </a:lnTo>
                  <a:lnTo>
                    <a:pt x="202" y="81"/>
                  </a:lnTo>
                  <a:lnTo>
                    <a:pt x="196" y="81"/>
                  </a:lnTo>
                  <a:lnTo>
                    <a:pt x="196" y="97"/>
                  </a:lnTo>
                  <a:lnTo>
                    <a:pt x="179" y="97"/>
                  </a:lnTo>
                  <a:lnTo>
                    <a:pt x="171" y="97"/>
                  </a:lnTo>
                  <a:lnTo>
                    <a:pt x="171" y="112"/>
                  </a:lnTo>
                  <a:lnTo>
                    <a:pt x="162" y="112"/>
                  </a:lnTo>
                  <a:lnTo>
                    <a:pt x="156" y="122"/>
                  </a:lnTo>
                  <a:lnTo>
                    <a:pt x="146" y="137"/>
                  </a:lnTo>
                  <a:lnTo>
                    <a:pt x="146" y="154"/>
                  </a:lnTo>
                  <a:lnTo>
                    <a:pt x="131" y="178"/>
                  </a:lnTo>
                  <a:lnTo>
                    <a:pt x="122" y="203"/>
                  </a:lnTo>
                  <a:lnTo>
                    <a:pt x="114" y="218"/>
                  </a:lnTo>
                  <a:lnTo>
                    <a:pt x="122" y="236"/>
                  </a:lnTo>
                  <a:lnTo>
                    <a:pt x="106" y="243"/>
                  </a:lnTo>
                  <a:lnTo>
                    <a:pt x="99" y="251"/>
                  </a:lnTo>
                  <a:lnTo>
                    <a:pt x="90" y="283"/>
                  </a:lnTo>
                  <a:lnTo>
                    <a:pt x="99" y="317"/>
                  </a:lnTo>
                  <a:lnTo>
                    <a:pt x="99" y="348"/>
                  </a:lnTo>
                  <a:lnTo>
                    <a:pt x="90" y="357"/>
                  </a:lnTo>
                  <a:lnTo>
                    <a:pt x="90" y="380"/>
                  </a:lnTo>
                  <a:lnTo>
                    <a:pt x="81" y="3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4" name="Freeform 72"/>
            <p:cNvSpPr>
              <a:spLocks/>
            </p:cNvSpPr>
            <p:nvPr/>
          </p:nvSpPr>
          <p:spPr bwMode="auto">
            <a:xfrm>
              <a:off x="3052" y="2155"/>
              <a:ext cx="230" cy="78"/>
            </a:xfrm>
            <a:custGeom>
              <a:avLst/>
              <a:gdLst/>
              <a:ahLst/>
              <a:cxnLst>
                <a:cxn ang="0">
                  <a:pos x="244" y="32"/>
                </a:cxn>
                <a:cxn ang="0">
                  <a:pos x="236" y="32"/>
                </a:cxn>
                <a:cxn ang="0">
                  <a:pos x="227" y="8"/>
                </a:cxn>
                <a:cxn ang="0">
                  <a:pos x="204" y="8"/>
                </a:cxn>
                <a:cxn ang="0">
                  <a:pos x="179" y="16"/>
                </a:cxn>
                <a:cxn ang="0">
                  <a:pos x="145" y="16"/>
                </a:cxn>
                <a:cxn ang="0">
                  <a:pos x="122" y="0"/>
                </a:cxn>
                <a:cxn ang="0">
                  <a:pos x="98" y="0"/>
                </a:cxn>
                <a:cxn ang="0">
                  <a:pos x="74" y="16"/>
                </a:cxn>
                <a:cxn ang="0">
                  <a:pos x="58" y="16"/>
                </a:cxn>
                <a:cxn ang="0">
                  <a:pos x="40" y="16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8" y="8"/>
                </a:cxn>
                <a:cxn ang="0">
                  <a:pos x="0" y="25"/>
                </a:cxn>
                <a:cxn ang="0">
                  <a:pos x="8" y="25"/>
                </a:cxn>
                <a:cxn ang="0">
                  <a:pos x="8" y="32"/>
                </a:cxn>
                <a:cxn ang="0">
                  <a:pos x="25" y="16"/>
                </a:cxn>
                <a:cxn ang="0">
                  <a:pos x="40" y="16"/>
                </a:cxn>
                <a:cxn ang="0">
                  <a:pos x="49" y="25"/>
                </a:cxn>
                <a:cxn ang="0">
                  <a:pos x="40" y="25"/>
                </a:cxn>
                <a:cxn ang="0">
                  <a:pos x="40" y="32"/>
                </a:cxn>
                <a:cxn ang="0">
                  <a:pos x="17" y="32"/>
                </a:cxn>
                <a:cxn ang="0">
                  <a:pos x="8" y="41"/>
                </a:cxn>
                <a:cxn ang="0">
                  <a:pos x="8" y="48"/>
                </a:cxn>
                <a:cxn ang="0">
                  <a:pos x="17" y="41"/>
                </a:cxn>
                <a:cxn ang="0">
                  <a:pos x="17" y="48"/>
                </a:cxn>
                <a:cxn ang="0">
                  <a:pos x="8" y="57"/>
                </a:cxn>
                <a:cxn ang="0">
                  <a:pos x="8" y="65"/>
                </a:cxn>
                <a:cxn ang="0">
                  <a:pos x="17" y="73"/>
                </a:cxn>
                <a:cxn ang="0">
                  <a:pos x="25" y="81"/>
                </a:cxn>
                <a:cxn ang="0">
                  <a:pos x="33" y="81"/>
                </a:cxn>
                <a:cxn ang="0">
                  <a:pos x="33" y="90"/>
                </a:cxn>
                <a:cxn ang="0">
                  <a:pos x="49" y="97"/>
                </a:cxn>
                <a:cxn ang="0">
                  <a:pos x="65" y="90"/>
                </a:cxn>
                <a:cxn ang="0">
                  <a:pos x="74" y="90"/>
                </a:cxn>
                <a:cxn ang="0">
                  <a:pos x="90" y="97"/>
                </a:cxn>
                <a:cxn ang="0">
                  <a:pos x="98" y="97"/>
                </a:cxn>
                <a:cxn ang="0">
                  <a:pos x="114" y="90"/>
                </a:cxn>
                <a:cxn ang="0">
                  <a:pos x="130" y="90"/>
                </a:cxn>
                <a:cxn ang="0">
                  <a:pos x="130" y="97"/>
                </a:cxn>
                <a:cxn ang="0">
                  <a:pos x="139" y="97"/>
                </a:cxn>
                <a:cxn ang="0">
                  <a:pos x="139" y="90"/>
                </a:cxn>
                <a:cxn ang="0">
                  <a:pos x="164" y="81"/>
                </a:cxn>
                <a:cxn ang="0">
                  <a:pos x="170" y="90"/>
                </a:cxn>
                <a:cxn ang="0">
                  <a:pos x="195" y="81"/>
                </a:cxn>
                <a:cxn ang="0">
                  <a:pos x="219" y="81"/>
                </a:cxn>
                <a:cxn ang="0">
                  <a:pos x="219" y="73"/>
                </a:cxn>
                <a:cxn ang="0">
                  <a:pos x="244" y="81"/>
                </a:cxn>
                <a:cxn ang="0">
                  <a:pos x="236" y="41"/>
                </a:cxn>
                <a:cxn ang="0">
                  <a:pos x="244" y="32"/>
                </a:cxn>
              </a:cxnLst>
              <a:rect l="0" t="0" r="r" b="b"/>
              <a:pathLst>
                <a:path w="245" h="98">
                  <a:moveTo>
                    <a:pt x="244" y="32"/>
                  </a:moveTo>
                  <a:lnTo>
                    <a:pt x="236" y="32"/>
                  </a:lnTo>
                  <a:lnTo>
                    <a:pt x="227" y="8"/>
                  </a:lnTo>
                  <a:lnTo>
                    <a:pt x="204" y="8"/>
                  </a:lnTo>
                  <a:lnTo>
                    <a:pt x="179" y="16"/>
                  </a:lnTo>
                  <a:lnTo>
                    <a:pt x="145" y="16"/>
                  </a:lnTo>
                  <a:lnTo>
                    <a:pt x="122" y="0"/>
                  </a:lnTo>
                  <a:lnTo>
                    <a:pt x="98" y="0"/>
                  </a:lnTo>
                  <a:lnTo>
                    <a:pt x="74" y="16"/>
                  </a:lnTo>
                  <a:lnTo>
                    <a:pt x="58" y="16"/>
                  </a:lnTo>
                  <a:lnTo>
                    <a:pt x="40" y="16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8" y="8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32"/>
                  </a:lnTo>
                  <a:lnTo>
                    <a:pt x="25" y="16"/>
                  </a:lnTo>
                  <a:lnTo>
                    <a:pt x="40" y="16"/>
                  </a:lnTo>
                  <a:lnTo>
                    <a:pt x="49" y="25"/>
                  </a:lnTo>
                  <a:lnTo>
                    <a:pt x="40" y="25"/>
                  </a:lnTo>
                  <a:lnTo>
                    <a:pt x="40" y="32"/>
                  </a:lnTo>
                  <a:lnTo>
                    <a:pt x="17" y="32"/>
                  </a:lnTo>
                  <a:lnTo>
                    <a:pt x="8" y="41"/>
                  </a:lnTo>
                  <a:lnTo>
                    <a:pt x="8" y="48"/>
                  </a:lnTo>
                  <a:lnTo>
                    <a:pt x="17" y="41"/>
                  </a:lnTo>
                  <a:lnTo>
                    <a:pt x="17" y="48"/>
                  </a:lnTo>
                  <a:lnTo>
                    <a:pt x="8" y="57"/>
                  </a:lnTo>
                  <a:lnTo>
                    <a:pt x="8" y="65"/>
                  </a:lnTo>
                  <a:lnTo>
                    <a:pt x="17" y="73"/>
                  </a:lnTo>
                  <a:lnTo>
                    <a:pt x="25" y="81"/>
                  </a:lnTo>
                  <a:lnTo>
                    <a:pt x="33" y="81"/>
                  </a:lnTo>
                  <a:lnTo>
                    <a:pt x="33" y="90"/>
                  </a:lnTo>
                  <a:lnTo>
                    <a:pt x="49" y="97"/>
                  </a:lnTo>
                  <a:lnTo>
                    <a:pt x="65" y="90"/>
                  </a:lnTo>
                  <a:lnTo>
                    <a:pt x="74" y="90"/>
                  </a:lnTo>
                  <a:lnTo>
                    <a:pt x="90" y="97"/>
                  </a:lnTo>
                  <a:lnTo>
                    <a:pt x="98" y="97"/>
                  </a:lnTo>
                  <a:lnTo>
                    <a:pt x="114" y="90"/>
                  </a:lnTo>
                  <a:lnTo>
                    <a:pt x="130" y="90"/>
                  </a:lnTo>
                  <a:lnTo>
                    <a:pt x="130" y="97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64" y="81"/>
                  </a:lnTo>
                  <a:lnTo>
                    <a:pt x="170" y="90"/>
                  </a:lnTo>
                  <a:lnTo>
                    <a:pt x="195" y="81"/>
                  </a:lnTo>
                  <a:lnTo>
                    <a:pt x="219" y="81"/>
                  </a:lnTo>
                  <a:lnTo>
                    <a:pt x="219" y="73"/>
                  </a:lnTo>
                  <a:lnTo>
                    <a:pt x="244" y="81"/>
                  </a:lnTo>
                  <a:lnTo>
                    <a:pt x="236" y="41"/>
                  </a:lnTo>
                  <a:lnTo>
                    <a:pt x="244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5" name="Freeform 73"/>
            <p:cNvSpPr>
              <a:spLocks/>
            </p:cNvSpPr>
            <p:nvPr/>
          </p:nvSpPr>
          <p:spPr bwMode="auto">
            <a:xfrm>
              <a:off x="1827" y="2807"/>
              <a:ext cx="101" cy="46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9" y="32"/>
                </a:cxn>
                <a:cxn ang="0">
                  <a:pos x="106" y="72"/>
                </a:cxn>
                <a:cxn ang="0">
                  <a:pos x="89" y="97"/>
                </a:cxn>
                <a:cxn ang="0">
                  <a:pos x="82" y="146"/>
                </a:cxn>
                <a:cxn ang="0">
                  <a:pos x="72" y="227"/>
                </a:cxn>
                <a:cxn ang="0">
                  <a:pos x="66" y="268"/>
                </a:cxn>
                <a:cxn ang="0">
                  <a:pos x="57" y="308"/>
                </a:cxn>
                <a:cxn ang="0">
                  <a:pos x="48" y="357"/>
                </a:cxn>
                <a:cxn ang="0">
                  <a:pos x="48" y="405"/>
                </a:cxn>
                <a:cxn ang="0">
                  <a:pos x="57" y="414"/>
                </a:cxn>
                <a:cxn ang="0">
                  <a:pos x="41" y="460"/>
                </a:cxn>
                <a:cxn ang="0">
                  <a:pos x="32" y="502"/>
                </a:cxn>
                <a:cxn ang="0">
                  <a:pos x="32" y="526"/>
                </a:cxn>
                <a:cxn ang="0">
                  <a:pos x="41" y="542"/>
                </a:cxn>
                <a:cxn ang="0">
                  <a:pos x="72" y="551"/>
                </a:cxn>
                <a:cxn ang="0">
                  <a:pos x="89" y="559"/>
                </a:cxn>
                <a:cxn ang="0">
                  <a:pos x="66" y="566"/>
                </a:cxn>
                <a:cxn ang="0">
                  <a:pos x="57" y="582"/>
                </a:cxn>
                <a:cxn ang="0">
                  <a:pos x="57" y="575"/>
                </a:cxn>
                <a:cxn ang="0">
                  <a:pos x="41" y="575"/>
                </a:cxn>
                <a:cxn ang="0">
                  <a:pos x="32" y="559"/>
                </a:cxn>
                <a:cxn ang="0">
                  <a:pos x="17" y="551"/>
                </a:cxn>
                <a:cxn ang="0">
                  <a:pos x="8" y="551"/>
                </a:cxn>
                <a:cxn ang="0">
                  <a:pos x="17" y="534"/>
                </a:cxn>
                <a:cxn ang="0">
                  <a:pos x="17" y="534"/>
                </a:cxn>
                <a:cxn ang="0">
                  <a:pos x="17" y="534"/>
                </a:cxn>
                <a:cxn ang="0">
                  <a:pos x="17" y="510"/>
                </a:cxn>
                <a:cxn ang="0">
                  <a:pos x="0" y="502"/>
                </a:cxn>
                <a:cxn ang="0">
                  <a:pos x="8" y="470"/>
                </a:cxn>
                <a:cxn ang="0">
                  <a:pos x="17" y="477"/>
                </a:cxn>
                <a:cxn ang="0">
                  <a:pos x="8" y="445"/>
                </a:cxn>
                <a:cxn ang="0">
                  <a:pos x="8" y="429"/>
                </a:cxn>
                <a:cxn ang="0">
                  <a:pos x="17" y="405"/>
                </a:cxn>
                <a:cxn ang="0">
                  <a:pos x="23" y="414"/>
                </a:cxn>
                <a:cxn ang="0">
                  <a:pos x="41" y="357"/>
                </a:cxn>
                <a:cxn ang="0">
                  <a:pos x="23" y="348"/>
                </a:cxn>
                <a:cxn ang="0">
                  <a:pos x="32" y="315"/>
                </a:cxn>
                <a:cxn ang="0">
                  <a:pos x="32" y="283"/>
                </a:cxn>
                <a:cxn ang="0">
                  <a:pos x="48" y="186"/>
                </a:cxn>
                <a:cxn ang="0">
                  <a:pos x="57" y="153"/>
                </a:cxn>
                <a:cxn ang="0">
                  <a:pos x="66" y="72"/>
                </a:cxn>
                <a:cxn ang="0">
                  <a:pos x="66" y="7"/>
                </a:cxn>
              </a:cxnLst>
              <a:rect l="0" t="0" r="r" b="b"/>
              <a:pathLst>
                <a:path w="107" h="583">
                  <a:moveTo>
                    <a:pt x="66" y="7"/>
                  </a:moveTo>
                  <a:lnTo>
                    <a:pt x="82" y="0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97" y="72"/>
                  </a:lnTo>
                  <a:lnTo>
                    <a:pt x="106" y="72"/>
                  </a:lnTo>
                  <a:lnTo>
                    <a:pt x="106" y="90"/>
                  </a:lnTo>
                  <a:lnTo>
                    <a:pt x="89" y="97"/>
                  </a:lnTo>
                  <a:lnTo>
                    <a:pt x="97" y="121"/>
                  </a:lnTo>
                  <a:lnTo>
                    <a:pt x="82" y="146"/>
                  </a:lnTo>
                  <a:lnTo>
                    <a:pt x="66" y="193"/>
                  </a:lnTo>
                  <a:lnTo>
                    <a:pt x="72" y="227"/>
                  </a:lnTo>
                  <a:lnTo>
                    <a:pt x="66" y="252"/>
                  </a:lnTo>
                  <a:lnTo>
                    <a:pt x="66" y="268"/>
                  </a:lnTo>
                  <a:lnTo>
                    <a:pt x="57" y="275"/>
                  </a:lnTo>
                  <a:lnTo>
                    <a:pt x="57" y="308"/>
                  </a:lnTo>
                  <a:lnTo>
                    <a:pt x="48" y="323"/>
                  </a:lnTo>
                  <a:lnTo>
                    <a:pt x="48" y="357"/>
                  </a:lnTo>
                  <a:lnTo>
                    <a:pt x="48" y="373"/>
                  </a:lnTo>
                  <a:lnTo>
                    <a:pt x="48" y="405"/>
                  </a:lnTo>
                  <a:lnTo>
                    <a:pt x="57" y="405"/>
                  </a:lnTo>
                  <a:lnTo>
                    <a:pt x="57" y="414"/>
                  </a:lnTo>
                  <a:lnTo>
                    <a:pt x="48" y="445"/>
                  </a:lnTo>
                  <a:lnTo>
                    <a:pt x="41" y="460"/>
                  </a:lnTo>
                  <a:lnTo>
                    <a:pt x="41" y="477"/>
                  </a:lnTo>
                  <a:lnTo>
                    <a:pt x="32" y="502"/>
                  </a:lnTo>
                  <a:lnTo>
                    <a:pt x="32" y="519"/>
                  </a:lnTo>
                  <a:lnTo>
                    <a:pt x="32" y="526"/>
                  </a:lnTo>
                  <a:lnTo>
                    <a:pt x="41" y="519"/>
                  </a:lnTo>
                  <a:lnTo>
                    <a:pt x="41" y="542"/>
                  </a:lnTo>
                  <a:lnTo>
                    <a:pt x="48" y="551"/>
                  </a:lnTo>
                  <a:lnTo>
                    <a:pt x="72" y="551"/>
                  </a:lnTo>
                  <a:lnTo>
                    <a:pt x="89" y="551"/>
                  </a:lnTo>
                  <a:lnTo>
                    <a:pt x="89" y="559"/>
                  </a:lnTo>
                  <a:lnTo>
                    <a:pt x="82" y="559"/>
                  </a:lnTo>
                  <a:lnTo>
                    <a:pt x="66" y="566"/>
                  </a:lnTo>
                  <a:lnTo>
                    <a:pt x="66" y="582"/>
                  </a:lnTo>
                  <a:lnTo>
                    <a:pt x="57" y="582"/>
                  </a:lnTo>
                  <a:lnTo>
                    <a:pt x="48" y="575"/>
                  </a:lnTo>
                  <a:lnTo>
                    <a:pt x="57" y="575"/>
                  </a:lnTo>
                  <a:lnTo>
                    <a:pt x="57" y="566"/>
                  </a:lnTo>
                  <a:lnTo>
                    <a:pt x="41" y="575"/>
                  </a:lnTo>
                  <a:lnTo>
                    <a:pt x="32" y="566"/>
                  </a:lnTo>
                  <a:lnTo>
                    <a:pt x="32" y="559"/>
                  </a:lnTo>
                  <a:lnTo>
                    <a:pt x="23" y="559"/>
                  </a:lnTo>
                  <a:lnTo>
                    <a:pt x="17" y="551"/>
                  </a:lnTo>
                  <a:lnTo>
                    <a:pt x="17" y="559"/>
                  </a:lnTo>
                  <a:lnTo>
                    <a:pt x="8" y="551"/>
                  </a:lnTo>
                  <a:lnTo>
                    <a:pt x="8" y="542"/>
                  </a:lnTo>
                  <a:lnTo>
                    <a:pt x="17" y="534"/>
                  </a:lnTo>
                  <a:lnTo>
                    <a:pt x="17" y="526"/>
                  </a:lnTo>
                  <a:lnTo>
                    <a:pt x="17" y="534"/>
                  </a:lnTo>
                  <a:lnTo>
                    <a:pt x="8" y="542"/>
                  </a:lnTo>
                  <a:lnTo>
                    <a:pt x="17" y="534"/>
                  </a:lnTo>
                  <a:lnTo>
                    <a:pt x="17" y="526"/>
                  </a:lnTo>
                  <a:lnTo>
                    <a:pt x="17" y="510"/>
                  </a:lnTo>
                  <a:lnTo>
                    <a:pt x="8" y="510"/>
                  </a:lnTo>
                  <a:lnTo>
                    <a:pt x="0" y="502"/>
                  </a:lnTo>
                  <a:lnTo>
                    <a:pt x="0" y="494"/>
                  </a:lnTo>
                  <a:lnTo>
                    <a:pt x="8" y="470"/>
                  </a:lnTo>
                  <a:lnTo>
                    <a:pt x="8" y="460"/>
                  </a:lnTo>
                  <a:lnTo>
                    <a:pt x="17" y="477"/>
                  </a:lnTo>
                  <a:lnTo>
                    <a:pt x="23" y="454"/>
                  </a:lnTo>
                  <a:lnTo>
                    <a:pt x="8" y="445"/>
                  </a:lnTo>
                  <a:lnTo>
                    <a:pt x="0" y="445"/>
                  </a:lnTo>
                  <a:lnTo>
                    <a:pt x="8" y="429"/>
                  </a:lnTo>
                  <a:lnTo>
                    <a:pt x="17" y="429"/>
                  </a:lnTo>
                  <a:lnTo>
                    <a:pt x="17" y="405"/>
                  </a:lnTo>
                  <a:lnTo>
                    <a:pt x="23" y="395"/>
                  </a:lnTo>
                  <a:lnTo>
                    <a:pt x="23" y="414"/>
                  </a:lnTo>
                  <a:lnTo>
                    <a:pt x="41" y="364"/>
                  </a:lnTo>
                  <a:lnTo>
                    <a:pt x="41" y="357"/>
                  </a:lnTo>
                  <a:lnTo>
                    <a:pt x="32" y="357"/>
                  </a:lnTo>
                  <a:lnTo>
                    <a:pt x="23" y="348"/>
                  </a:lnTo>
                  <a:lnTo>
                    <a:pt x="23" y="323"/>
                  </a:lnTo>
                  <a:lnTo>
                    <a:pt x="32" y="315"/>
                  </a:lnTo>
                  <a:lnTo>
                    <a:pt x="23" y="292"/>
                  </a:lnTo>
                  <a:lnTo>
                    <a:pt x="32" y="283"/>
                  </a:lnTo>
                  <a:lnTo>
                    <a:pt x="57" y="209"/>
                  </a:lnTo>
                  <a:lnTo>
                    <a:pt x="48" y="186"/>
                  </a:lnTo>
                  <a:lnTo>
                    <a:pt x="57" y="171"/>
                  </a:lnTo>
                  <a:lnTo>
                    <a:pt x="57" y="153"/>
                  </a:lnTo>
                  <a:lnTo>
                    <a:pt x="66" y="121"/>
                  </a:lnTo>
                  <a:lnTo>
                    <a:pt x="66" y="72"/>
                  </a:lnTo>
                  <a:lnTo>
                    <a:pt x="72" y="49"/>
                  </a:lnTo>
                  <a:lnTo>
                    <a:pt x="66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6" name="Freeform 74"/>
            <p:cNvSpPr>
              <a:spLocks/>
            </p:cNvSpPr>
            <p:nvPr/>
          </p:nvSpPr>
          <p:spPr bwMode="auto">
            <a:xfrm>
              <a:off x="1849" y="3253"/>
              <a:ext cx="64" cy="5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66" y="0"/>
                </a:cxn>
                <a:cxn ang="0">
                  <a:pos x="49" y="7"/>
                </a:cxn>
                <a:cxn ang="0">
                  <a:pos x="49" y="23"/>
                </a:cxn>
                <a:cxn ang="0">
                  <a:pos x="43" y="32"/>
                </a:cxn>
                <a:cxn ang="0">
                  <a:pos x="34" y="32"/>
                </a:cxn>
                <a:cxn ang="0">
                  <a:pos x="9" y="16"/>
                </a:cxn>
                <a:cxn ang="0">
                  <a:pos x="0" y="23"/>
                </a:cxn>
                <a:cxn ang="0">
                  <a:pos x="9" y="32"/>
                </a:cxn>
                <a:cxn ang="0">
                  <a:pos x="18" y="32"/>
                </a:cxn>
                <a:cxn ang="0">
                  <a:pos x="18" y="40"/>
                </a:cxn>
                <a:cxn ang="0">
                  <a:pos x="25" y="40"/>
                </a:cxn>
                <a:cxn ang="0">
                  <a:pos x="25" y="48"/>
                </a:cxn>
                <a:cxn ang="0">
                  <a:pos x="43" y="57"/>
                </a:cxn>
                <a:cxn ang="0">
                  <a:pos x="49" y="57"/>
                </a:cxn>
                <a:cxn ang="0">
                  <a:pos x="59" y="63"/>
                </a:cxn>
                <a:cxn ang="0">
                  <a:pos x="66" y="48"/>
                </a:cxn>
              </a:cxnLst>
              <a:rect l="0" t="0" r="r" b="b"/>
              <a:pathLst>
                <a:path w="67" h="64">
                  <a:moveTo>
                    <a:pt x="66" y="48"/>
                  </a:moveTo>
                  <a:lnTo>
                    <a:pt x="66" y="0"/>
                  </a:lnTo>
                  <a:lnTo>
                    <a:pt x="49" y="7"/>
                  </a:lnTo>
                  <a:lnTo>
                    <a:pt x="49" y="23"/>
                  </a:lnTo>
                  <a:lnTo>
                    <a:pt x="43" y="32"/>
                  </a:lnTo>
                  <a:lnTo>
                    <a:pt x="34" y="32"/>
                  </a:lnTo>
                  <a:lnTo>
                    <a:pt x="9" y="16"/>
                  </a:lnTo>
                  <a:lnTo>
                    <a:pt x="0" y="23"/>
                  </a:lnTo>
                  <a:lnTo>
                    <a:pt x="9" y="32"/>
                  </a:lnTo>
                  <a:lnTo>
                    <a:pt x="18" y="32"/>
                  </a:lnTo>
                  <a:lnTo>
                    <a:pt x="18" y="40"/>
                  </a:lnTo>
                  <a:lnTo>
                    <a:pt x="25" y="40"/>
                  </a:lnTo>
                  <a:lnTo>
                    <a:pt x="25" y="48"/>
                  </a:lnTo>
                  <a:lnTo>
                    <a:pt x="43" y="57"/>
                  </a:lnTo>
                  <a:lnTo>
                    <a:pt x="49" y="57"/>
                  </a:lnTo>
                  <a:lnTo>
                    <a:pt x="59" y="63"/>
                  </a:lnTo>
                  <a:lnTo>
                    <a:pt x="6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7" name="Freeform 75"/>
            <p:cNvSpPr>
              <a:spLocks/>
            </p:cNvSpPr>
            <p:nvPr/>
          </p:nvSpPr>
          <p:spPr bwMode="auto">
            <a:xfrm>
              <a:off x="1911" y="3253"/>
              <a:ext cx="47" cy="5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8" y="23"/>
                </a:cxn>
                <a:cxn ang="0">
                  <a:pos x="33" y="40"/>
                </a:cxn>
                <a:cxn ang="0">
                  <a:pos x="49" y="48"/>
                </a:cxn>
                <a:cxn ang="0">
                  <a:pos x="42" y="57"/>
                </a:cxn>
                <a:cxn ang="0">
                  <a:pos x="17" y="63"/>
                </a:cxn>
                <a:cxn ang="0">
                  <a:pos x="8" y="72"/>
                </a:cxn>
                <a:cxn ang="0">
                  <a:pos x="0" y="48"/>
                </a:cxn>
              </a:cxnLst>
              <a:rect l="0" t="0" r="r" b="b"/>
              <a:pathLst>
                <a:path w="50" h="73">
                  <a:moveTo>
                    <a:pt x="0" y="48"/>
                  </a:moveTo>
                  <a:lnTo>
                    <a:pt x="0" y="0"/>
                  </a:lnTo>
                  <a:lnTo>
                    <a:pt x="8" y="23"/>
                  </a:lnTo>
                  <a:lnTo>
                    <a:pt x="33" y="40"/>
                  </a:lnTo>
                  <a:lnTo>
                    <a:pt x="49" y="48"/>
                  </a:lnTo>
                  <a:lnTo>
                    <a:pt x="42" y="57"/>
                  </a:lnTo>
                  <a:lnTo>
                    <a:pt x="17" y="63"/>
                  </a:lnTo>
                  <a:lnTo>
                    <a:pt x="8" y="72"/>
                  </a:lnTo>
                  <a:lnTo>
                    <a:pt x="0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8" name="Freeform 76"/>
            <p:cNvSpPr>
              <a:spLocks/>
            </p:cNvSpPr>
            <p:nvPr/>
          </p:nvSpPr>
          <p:spPr bwMode="auto">
            <a:xfrm>
              <a:off x="1857" y="2851"/>
              <a:ext cx="239" cy="396"/>
            </a:xfrm>
            <a:custGeom>
              <a:avLst/>
              <a:gdLst/>
              <a:ahLst/>
              <a:cxnLst>
                <a:cxn ang="0">
                  <a:pos x="202" y="122"/>
                </a:cxn>
                <a:cxn ang="0">
                  <a:pos x="252" y="74"/>
                </a:cxn>
                <a:cxn ang="0">
                  <a:pos x="236" y="50"/>
                </a:cxn>
                <a:cxn ang="0">
                  <a:pos x="221" y="74"/>
                </a:cxn>
                <a:cxn ang="0">
                  <a:pos x="187" y="74"/>
                </a:cxn>
                <a:cxn ang="0">
                  <a:pos x="196" y="50"/>
                </a:cxn>
                <a:cxn ang="0">
                  <a:pos x="155" y="34"/>
                </a:cxn>
                <a:cxn ang="0">
                  <a:pos x="122" y="0"/>
                </a:cxn>
                <a:cxn ang="0">
                  <a:pos x="90" y="0"/>
                </a:cxn>
                <a:cxn ang="0">
                  <a:pos x="74" y="34"/>
                </a:cxn>
                <a:cxn ang="0">
                  <a:pos x="65" y="65"/>
                </a:cxn>
                <a:cxn ang="0">
                  <a:pos x="34" y="137"/>
                </a:cxn>
                <a:cxn ang="0">
                  <a:pos x="34" y="196"/>
                </a:cxn>
                <a:cxn ang="0">
                  <a:pos x="25" y="219"/>
                </a:cxn>
                <a:cxn ang="0">
                  <a:pos x="16" y="267"/>
                </a:cxn>
                <a:cxn ang="0">
                  <a:pos x="16" y="317"/>
                </a:cxn>
                <a:cxn ang="0">
                  <a:pos x="25" y="349"/>
                </a:cxn>
                <a:cxn ang="0">
                  <a:pos x="16" y="389"/>
                </a:cxn>
                <a:cxn ang="0">
                  <a:pos x="9" y="421"/>
                </a:cxn>
                <a:cxn ang="0">
                  <a:pos x="0" y="463"/>
                </a:cxn>
                <a:cxn ang="0">
                  <a:pos x="9" y="463"/>
                </a:cxn>
                <a:cxn ang="0">
                  <a:pos x="16" y="495"/>
                </a:cxn>
                <a:cxn ang="0">
                  <a:pos x="57" y="495"/>
                </a:cxn>
                <a:cxn ang="0">
                  <a:pos x="57" y="463"/>
                </a:cxn>
                <a:cxn ang="0">
                  <a:pos x="74" y="429"/>
                </a:cxn>
                <a:cxn ang="0">
                  <a:pos x="99" y="398"/>
                </a:cxn>
                <a:cxn ang="0">
                  <a:pos x="74" y="381"/>
                </a:cxn>
                <a:cxn ang="0">
                  <a:pos x="82" y="364"/>
                </a:cxn>
                <a:cxn ang="0">
                  <a:pos x="99" y="349"/>
                </a:cxn>
                <a:cxn ang="0">
                  <a:pos x="106" y="333"/>
                </a:cxn>
                <a:cxn ang="0">
                  <a:pos x="115" y="317"/>
                </a:cxn>
                <a:cxn ang="0">
                  <a:pos x="122" y="308"/>
                </a:cxn>
                <a:cxn ang="0">
                  <a:pos x="106" y="284"/>
                </a:cxn>
                <a:cxn ang="0">
                  <a:pos x="139" y="284"/>
                </a:cxn>
                <a:cxn ang="0">
                  <a:pos x="139" y="252"/>
                </a:cxn>
                <a:cxn ang="0">
                  <a:pos x="162" y="252"/>
                </a:cxn>
                <a:cxn ang="0">
                  <a:pos x="211" y="219"/>
                </a:cxn>
                <a:cxn ang="0">
                  <a:pos x="202" y="202"/>
                </a:cxn>
                <a:cxn ang="0">
                  <a:pos x="187" y="187"/>
                </a:cxn>
              </a:cxnLst>
              <a:rect l="0" t="0" r="r" b="b"/>
              <a:pathLst>
                <a:path w="253" h="496">
                  <a:moveTo>
                    <a:pt x="187" y="178"/>
                  </a:moveTo>
                  <a:lnTo>
                    <a:pt x="202" y="122"/>
                  </a:lnTo>
                  <a:lnTo>
                    <a:pt x="236" y="81"/>
                  </a:lnTo>
                  <a:lnTo>
                    <a:pt x="252" y="74"/>
                  </a:lnTo>
                  <a:lnTo>
                    <a:pt x="244" y="50"/>
                  </a:lnTo>
                  <a:lnTo>
                    <a:pt x="236" y="50"/>
                  </a:lnTo>
                  <a:lnTo>
                    <a:pt x="236" y="65"/>
                  </a:lnTo>
                  <a:lnTo>
                    <a:pt x="221" y="74"/>
                  </a:lnTo>
                  <a:lnTo>
                    <a:pt x="211" y="81"/>
                  </a:lnTo>
                  <a:lnTo>
                    <a:pt x="187" y="74"/>
                  </a:lnTo>
                  <a:lnTo>
                    <a:pt x="196" y="57"/>
                  </a:lnTo>
                  <a:lnTo>
                    <a:pt x="196" y="50"/>
                  </a:lnTo>
                  <a:lnTo>
                    <a:pt x="179" y="34"/>
                  </a:lnTo>
                  <a:lnTo>
                    <a:pt x="155" y="34"/>
                  </a:lnTo>
                  <a:lnTo>
                    <a:pt x="139" y="10"/>
                  </a:lnTo>
                  <a:lnTo>
                    <a:pt x="122" y="0"/>
                  </a:lnTo>
                  <a:lnTo>
                    <a:pt x="115" y="10"/>
                  </a:lnTo>
                  <a:lnTo>
                    <a:pt x="90" y="0"/>
                  </a:lnTo>
                  <a:lnTo>
                    <a:pt x="74" y="16"/>
                  </a:lnTo>
                  <a:lnTo>
                    <a:pt x="74" y="34"/>
                  </a:lnTo>
                  <a:lnTo>
                    <a:pt x="57" y="41"/>
                  </a:lnTo>
                  <a:lnTo>
                    <a:pt x="65" y="65"/>
                  </a:lnTo>
                  <a:lnTo>
                    <a:pt x="50" y="90"/>
                  </a:lnTo>
                  <a:lnTo>
                    <a:pt x="34" y="137"/>
                  </a:lnTo>
                  <a:lnTo>
                    <a:pt x="40" y="171"/>
                  </a:lnTo>
                  <a:lnTo>
                    <a:pt x="34" y="196"/>
                  </a:lnTo>
                  <a:lnTo>
                    <a:pt x="34" y="212"/>
                  </a:lnTo>
                  <a:lnTo>
                    <a:pt x="25" y="219"/>
                  </a:lnTo>
                  <a:lnTo>
                    <a:pt x="25" y="252"/>
                  </a:lnTo>
                  <a:lnTo>
                    <a:pt x="16" y="267"/>
                  </a:lnTo>
                  <a:lnTo>
                    <a:pt x="16" y="301"/>
                  </a:lnTo>
                  <a:lnTo>
                    <a:pt x="16" y="317"/>
                  </a:lnTo>
                  <a:lnTo>
                    <a:pt x="16" y="349"/>
                  </a:lnTo>
                  <a:lnTo>
                    <a:pt x="25" y="349"/>
                  </a:lnTo>
                  <a:lnTo>
                    <a:pt x="25" y="358"/>
                  </a:lnTo>
                  <a:lnTo>
                    <a:pt x="16" y="389"/>
                  </a:lnTo>
                  <a:lnTo>
                    <a:pt x="9" y="404"/>
                  </a:lnTo>
                  <a:lnTo>
                    <a:pt x="9" y="421"/>
                  </a:lnTo>
                  <a:lnTo>
                    <a:pt x="0" y="446"/>
                  </a:lnTo>
                  <a:lnTo>
                    <a:pt x="0" y="463"/>
                  </a:lnTo>
                  <a:lnTo>
                    <a:pt x="0" y="470"/>
                  </a:lnTo>
                  <a:lnTo>
                    <a:pt x="9" y="463"/>
                  </a:lnTo>
                  <a:lnTo>
                    <a:pt x="9" y="486"/>
                  </a:lnTo>
                  <a:lnTo>
                    <a:pt x="16" y="495"/>
                  </a:lnTo>
                  <a:lnTo>
                    <a:pt x="40" y="495"/>
                  </a:lnTo>
                  <a:lnTo>
                    <a:pt x="57" y="495"/>
                  </a:lnTo>
                  <a:lnTo>
                    <a:pt x="50" y="470"/>
                  </a:lnTo>
                  <a:lnTo>
                    <a:pt x="57" y="463"/>
                  </a:lnTo>
                  <a:lnTo>
                    <a:pt x="65" y="454"/>
                  </a:lnTo>
                  <a:lnTo>
                    <a:pt x="74" y="429"/>
                  </a:lnTo>
                  <a:lnTo>
                    <a:pt x="99" y="414"/>
                  </a:lnTo>
                  <a:lnTo>
                    <a:pt x="99" y="398"/>
                  </a:lnTo>
                  <a:lnTo>
                    <a:pt x="90" y="398"/>
                  </a:lnTo>
                  <a:lnTo>
                    <a:pt x="74" y="381"/>
                  </a:lnTo>
                  <a:lnTo>
                    <a:pt x="74" y="373"/>
                  </a:lnTo>
                  <a:lnTo>
                    <a:pt x="82" y="364"/>
                  </a:lnTo>
                  <a:lnTo>
                    <a:pt x="99" y="358"/>
                  </a:lnTo>
                  <a:lnTo>
                    <a:pt x="99" y="349"/>
                  </a:lnTo>
                  <a:lnTo>
                    <a:pt x="106" y="349"/>
                  </a:lnTo>
                  <a:lnTo>
                    <a:pt x="106" y="333"/>
                  </a:lnTo>
                  <a:lnTo>
                    <a:pt x="115" y="324"/>
                  </a:lnTo>
                  <a:lnTo>
                    <a:pt x="115" y="317"/>
                  </a:lnTo>
                  <a:lnTo>
                    <a:pt x="122" y="317"/>
                  </a:lnTo>
                  <a:lnTo>
                    <a:pt x="122" y="308"/>
                  </a:lnTo>
                  <a:lnTo>
                    <a:pt x="106" y="308"/>
                  </a:lnTo>
                  <a:lnTo>
                    <a:pt x="106" y="284"/>
                  </a:lnTo>
                  <a:lnTo>
                    <a:pt x="122" y="292"/>
                  </a:lnTo>
                  <a:lnTo>
                    <a:pt x="139" y="284"/>
                  </a:lnTo>
                  <a:lnTo>
                    <a:pt x="147" y="259"/>
                  </a:lnTo>
                  <a:lnTo>
                    <a:pt x="139" y="252"/>
                  </a:lnTo>
                  <a:lnTo>
                    <a:pt x="147" y="252"/>
                  </a:lnTo>
                  <a:lnTo>
                    <a:pt x="162" y="252"/>
                  </a:lnTo>
                  <a:lnTo>
                    <a:pt x="202" y="243"/>
                  </a:lnTo>
                  <a:lnTo>
                    <a:pt x="211" y="219"/>
                  </a:lnTo>
                  <a:lnTo>
                    <a:pt x="211" y="212"/>
                  </a:lnTo>
                  <a:lnTo>
                    <a:pt x="202" y="202"/>
                  </a:lnTo>
                  <a:lnTo>
                    <a:pt x="202" y="196"/>
                  </a:lnTo>
                  <a:lnTo>
                    <a:pt x="187" y="187"/>
                  </a:lnTo>
                  <a:lnTo>
                    <a:pt x="187" y="1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49" name="Freeform 77"/>
            <p:cNvSpPr>
              <a:spLocks/>
            </p:cNvSpPr>
            <p:nvPr/>
          </p:nvSpPr>
          <p:spPr bwMode="auto">
            <a:xfrm>
              <a:off x="2003" y="3233"/>
              <a:ext cx="41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7"/>
                </a:cxn>
                <a:cxn ang="0">
                  <a:pos x="24" y="25"/>
                </a:cxn>
                <a:cxn ang="0">
                  <a:pos x="41" y="8"/>
                </a:cxn>
                <a:cxn ang="0">
                  <a:pos x="41" y="0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42" h="26">
                  <a:moveTo>
                    <a:pt x="0" y="8"/>
                  </a:moveTo>
                  <a:lnTo>
                    <a:pt x="16" y="17"/>
                  </a:lnTo>
                  <a:lnTo>
                    <a:pt x="24" y="25"/>
                  </a:lnTo>
                  <a:lnTo>
                    <a:pt x="41" y="8"/>
                  </a:lnTo>
                  <a:lnTo>
                    <a:pt x="41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0" name="Freeform 78"/>
            <p:cNvSpPr>
              <a:spLocks/>
            </p:cNvSpPr>
            <p:nvPr/>
          </p:nvSpPr>
          <p:spPr bwMode="auto">
            <a:xfrm>
              <a:off x="1857" y="2168"/>
              <a:ext cx="2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6" h="17">
                  <a:moveTo>
                    <a:pt x="0" y="16"/>
                  </a:moveTo>
                  <a:lnTo>
                    <a:pt x="9" y="16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1" name="Freeform 79"/>
            <p:cNvSpPr>
              <a:spLocks/>
            </p:cNvSpPr>
            <p:nvPr/>
          </p:nvSpPr>
          <p:spPr bwMode="auto">
            <a:xfrm>
              <a:off x="1857" y="2168"/>
              <a:ext cx="2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6" h="17">
                  <a:moveTo>
                    <a:pt x="0" y="16"/>
                  </a:moveTo>
                  <a:lnTo>
                    <a:pt x="9" y="16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2" name="Freeform 80"/>
            <p:cNvSpPr>
              <a:spLocks/>
            </p:cNvSpPr>
            <p:nvPr/>
          </p:nvSpPr>
          <p:spPr bwMode="auto">
            <a:xfrm>
              <a:off x="1966" y="2038"/>
              <a:ext cx="3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"/>
                </a:cxn>
                <a:cxn ang="0">
                  <a:pos x="32" y="17"/>
                </a:cxn>
                <a:cxn ang="0">
                  <a:pos x="16" y="9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6" y="17"/>
                  </a:lnTo>
                  <a:lnTo>
                    <a:pt x="32" y="17"/>
                  </a:ln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3" name="Freeform 81"/>
            <p:cNvSpPr>
              <a:spLocks/>
            </p:cNvSpPr>
            <p:nvPr/>
          </p:nvSpPr>
          <p:spPr bwMode="auto">
            <a:xfrm>
              <a:off x="1966" y="2038"/>
              <a:ext cx="3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"/>
                </a:cxn>
                <a:cxn ang="0">
                  <a:pos x="32" y="17"/>
                </a:cxn>
                <a:cxn ang="0">
                  <a:pos x="16" y="9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6" y="17"/>
                  </a:lnTo>
                  <a:lnTo>
                    <a:pt x="32" y="17"/>
                  </a:ln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4" name="Freeform 82"/>
            <p:cNvSpPr>
              <a:spLocks/>
            </p:cNvSpPr>
            <p:nvPr/>
          </p:nvSpPr>
          <p:spPr bwMode="auto">
            <a:xfrm>
              <a:off x="1966" y="2083"/>
              <a:ext cx="31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24" y="15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4" y="24"/>
                  </a:lnTo>
                  <a:lnTo>
                    <a:pt x="24" y="15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5" name="Freeform 83"/>
            <p:cNvSpPr>
              <a:spLocks/>
            </p:cNvSpPr>
            <p:nvPr/>
          </p:nvSpPr>
          <p:spPr bwMode="auto">
            <a:xfrm>
              <a:off x="1966" y="2083"/>
              <a:ext cx="31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24" y="15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4" y="24"/>
                  </a:lnTo>
                  <a:lnTo>
                    <a:pt x="24" y="15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6" name="Freeform 84"/>
            <p:cNvSpPr>
              <a:spLocks/>
            </p:cNvSpPr>
            <p:nvPr/>
          </p:nvSpPr>
          <p:spPr bwMode="auto">
            <a:xfrm>
              <a:off x="2026" y="2013"/>
              <a:ext cx="78" cy="7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80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57" y="80"/>
                </a:cxn>
                <a:cxn ang="0">
                  <a:pos x="73" y="88"/>
                </a:cxn>
                <a:cxn ang="0">
                  <a:pos x="73" y="96"/>
                </a:cxn>
                <a:cxn ang="0">
                  <a:pos x="82" y="96"/>
                </a:cxn>
                <a:cxn ang="0">
                  <a:pos x="82" y="80"/>
                </a:cxn>
                <a:cxn ang="0">
                  <a:pos x="65" y="72"/>
                </a:cxn>
                <a:cxn ang="0">
                  <a:pos x="73" y="63"/>
                </a:cxn>
                <a:cxn ang="0">
                  <a:pos x="65" y="56"/>
                </a:cxn>
                <a:cxn ang="0">
                  <a:pos x="73" y="48"/>
                </a:cxn>
                <a:cxn ang="0">
                  <a:pos x="48" y="48"/>
                </a:cxn>
                <a:cxn ang="0">
                  <a:pos x="42" y="40"/>
                </a:cxn>
                <a:cxn ang="0">
                  <a:pos x="48" y="31"/>
                </a:cxn>
                <a:cxn ang="0">
                  <a:pos x="42" y="31"/>
                </a:cxn>
                <a:cxn ang="0">
                  <a:pos x="48" y="0"/>
                </a:cxn>
                <a:cxn ang="0">
                  <a:pos x="32" y="6"/>
                </a:cxn>
                <a:cxn ang="0">
                  <a:pos x="8" y="56"/>
                </a:cxn>
                <a:cxn ang="0">
                  <a:pos x="8" y="63"/>
                </a:cxn>
                <a:cxn ang="0">
                  <a:pos x="0" y="72"/>
                </a:cxn>
              </a:cxnLst>
              <a:rect l="0" t="0" r="r" b="b"/>
              <a:pathLst>
                <a:path w="83" h="97">
                  <a:moveTo>
                    <a:pt x="0" y="72"/>
                  </a:moveTo>
                  <a:lnTo>
                    <a:pt x="0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57" y="80"/>
                  </a:lnTo>
                  <a:lnTo>
                    <a:pt x="73" y="88"/>
                  </a:lnTo>
                  <a:lnTo>
                    <a:pt x="73" y="96"/>
                  </a:lnTo>
                  <a:lnTo>
                    <a:pt x="82" y="96"/>
                  </a:lnTo>
                  <a:lnTo>
                    <a:pt x="82" y="80"/>
                  </a:lnTo>
                  <a:lnTo>
                    <a:pt x="65" y="72"/>
                  </a:lnTo>
                  <a:lnTo>
                    <a:pt x="73" y="63"/>
                  </a:lnTo>
                  <a:lnTo>
                    <a:pt x="65" y="56"/>
                  </a:lnTo>
                  <a:lnTo>
                    <a:pt x="73" y="48"/>
                  </a:lnTo>
                  <a:lnTo>
                    <a:pt x="48" y="48"/>
                  </a:lnTo>
                  <a:lnTo>
                    <a:pt x="42" y="40"/>
                  </a:lnTo>
                  <a:lnTo>
                    <a:pt x="48" y="31"/>
                  </a:lnTo>
                  <a:lnTo>
                    <a:pt x="42" y="31"/>
                  </a:lnTo>
                  <a:lnTo>
                    <a:pt x="48" y="0"/>
                  </a:lnTo>
                  <a:lnTo>
                    <a:pt x="32" y="6"/>
                  </a:lnTo>
                  <a:lnTo>
                    <a:pt x="8" y="56"/>
                  </a:lnTo>
                  <a:lnTo>
                    <a:pt x="8" y="63"/>
                  </a:lnTo>
                  <a:lnTo>
                    <a:pt x="0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7" name="Freeform 85"/>
            <p:cNvSpPr>
              <a:spLocks/>
            </p:cNvSpPr>
            <p:nvPr/>
          </p:nvSpPr>
          <p:spPr bwMode="auto">
            <a:xfrm>
              <a:off x="3817" y="2328"/>
              <a:ext cx="38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3" y="16"/>
                </a:cxn>
                <a:cxn ang="0">
                  <a:pos x="40" y="16"/>
                </a:cxn>
                <a:cxn ang="0">
                  <a:pos x="33" y="0"/>
                </a:cxn>
              </a:cxnLst>
              <a:rect l="0" t="0" r="r" b="b"/>
              <a:pathLst>
                <a:path w="41" h="17">
                  <a:moveTo>
                    <a:pt x="3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3" y="16"/>
                  </a:lnTo>
                  <a:lnTo>
                    <a:pt x="40" y="16"/>
                  </a:lnTo>
                  <a:lnTo>
                    <a:pt x="33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8" name="Freeform 86"/>
            <p:cNvSpPr>
              <a:spLocks/>
            </p:cNvSpPr>
            <p:nvPr/>
          </p:nvSpPr>
          <p:spPr bwMode="auto">
            <a:xfrm>
              <a:off x="3817" y="2328"/>
              <a:ext cx="38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3" y="16"/>
                </a:cxn>
                <a:cxn ang="0">
                  <a:pos x="40" y="16"/>
                </a:cxn>
                <a:cxn ang="0">
                  <a:pos x="33" y="0"/>
                </a:cxn>
              </a:cxnLst>
              <a:rect l="0" t="0" r="r" b="b"/>
              <a:pathLst>
                <a:path w="41" h="17">
                  <a:moveTo>
                    <a:pt x="3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3" y="16"/>
                  </a:lnTo>
                  <a:lnTo>
                    <a:pt x="40" y="16"/>
                  </a:lnTo>
                  <a:lnTo>
                    <a:pt x="33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59" name="Freeform 87"/>
            <p:cNvSpPr>
              <a:spLocks/>
            </p:cNvSpPr>
            <p:nvPr/>
          </p:nvSpPr>
          <p:spPr bwMode="auto">
            <a:xfrm>
              <a:off x="3564" y="2232"/>
              <a:ext cx="353" cy="311"/>
            </a:xfrm>
            <a:custGeom>
              <a:avLst/>
              <a:gdLst/>
              <a:ahLst/>
              <a:cxnLst>
                <a:cxn ang="0">
                  <a:pos x="358" y="105"/>
                </a:cxn>
                <a:cxn ang="0">
                  <a:pos x="373" y="137"/>
                </a:cxn>
                <a:cxn ang="0">
                  <a:pos x="349" y="146"/>
                </a:cxn>
                <a:cxn ang="0">
                  <a:pos x="326" y="187"/>
                </a:cxn>
                <a:cxn ang="0">
                  <a:pos x="318" y="211"/>
                </a:cxn>
                <a:cxn ang="0">
                  <a:pos x="308" y="178"/>
                </a:cxn>
                <a:cxn ang="0">
                  <a:pos x="293" y="187"/>
                </a:cxn>
                <a:cxn ang="0">
                  <a:pos x="308" y="162"/>
                </a:cxn>
                <a:cxn ang="0">
                  <a:pos x="276" y="146"/>
                </a:cxn>
                <a:cxn ang="0">
                  <a:pos x="261" y="146"/>
                </a:cxn>
                <a:cxn ang="0">
                  <a:pos x="252" y="170"/>
                </a:cxn>
                <a:cxn ang="0">
                  <a:pos x="268" y="211"/>
                </a:cxn>
                <a:cxn ang="0">
                  <a:pos x="261" y="202"/>
                </a:cxn>
                <a:cxn ang="0">
                  <a:pos x="236" y="236"/>
                </a:cxn>
                <a:cxn ang="0">
                  <a:pos x="180" y="276"/>
                </a:cxn>
                <a:cxn ang="0">
                  <a:pos x="171" y="283"/>
                </a:cxn>
                <a:cxn ang="0">
                  <a:pos x="156" y="292"/>
                </a:cxn>
                <a:cxn ang="0">
                  <a:pos x="156" y="324"/>
                </a:cxn>
                <a:cxn ang="0">
                  <a:pos x="147" y="364"/>
                </a:cxn>
                <a:cxn ang="0">
                  <a:pos x="131" y="380"/>
                </a:cxn>
                <a:cxn ang="0">
                  <a:pos x="106" y="380"/>
                </a:cxn>
                <a:cxn ang="0">
                  <a:pos x="65" y="283"/>
                </a:cxn>
                <a:cxn ang="0">
                  <a:pos x="59" y="202"/>
                </a:cxn>
                <a:cxn ang="0">
                  <a:pos x="34" y="227"/>
                </a:cxn>
                <a:cxn ang="0">
                  <a:pos x="25" y="202"/>
                </a:cxn>
                <a:cxn ang="0">
                  <a:pos x="19" y="195"/>
                </a:cxn>
                <a:cxn ang="0">
                  <a:pos x="9" y="178"/>
                </a:cxn>
                <a:cxn ang="0">
                  <a:pos x="34" y="170"/>
                </a:cxn>
                <a:cxn ang="0">
                  <a:pos x="25" y="153"/>
                </a:cxn>
                <a:cxn ang="0">
                  <a:pos x="19" y="146"/>
                </a:cxn>
                <a:cxn ang="0">
                  <a:pos x="25" y="121"/>
                </a:cxn>
                <a:cxn ang="0">
                  <a:pos x="50" y="121"/>
                </a:cxn>
                <a:cxn ang="0">
                  <a:pos x="82" y="65"/>
                </a:cxn>
                <a:cxn ang="0">
                  <a:pos x="90" y="56"/>
                </a:cxn>
                <a:cxn ang="0">
                  <a:pos x="82" y="33"/>
                </a:cxn>
                <a:cxn ang="0">
                  <a:pos x="82" y="16"/>
                </a:cxn>
                <a:cxn ang="0">
                  <a:pos x="114" y="16"/>
                </a:cxn>
                <a:cxn ang="0">
                  <a:pos x="147" y="0"/>
                </a:cxn>
                <a:cxn ang="0">
                  <a:pos x="156" y="25"/>
                </a:cxn>
                <a:cxn ang="0">
                  <a:pos x="147" y="56"/>
                </a:cxn>
                <a:cxn ang="0">
                  <a:pos x="139" y="81"/>
                </a:cxn>
                <a:cxn ang="0">
                  <a:pos x="156" y="113"/>
                </a:cxn>
                <a:cxn ang="0">
                  <a:pos x="243" y="146"/>
                </a:cxn>
                <a:cxn ang="0">
                  <a:pos x="252" y="137"/>
                </a:cxn>
                <a:cxn ang="0">
                  <a:pos x="261" y="121"/>
                </a:cxn>
                <a:cxn ang="0">
                  <a:pos x="268" y="137"/>
                </a:cxn>
                <a:cxn ang="0">
                  <a:pos x="308" y="137"/>
                </a:cxn>
                <a:cxn ang="0">
                  <a:pos x="342" y="105"/>
                </a:cxn>
              </a:cxnLst>
              <a:rect l="0" t="0" r="r" b="b"/>
              <a:pathLst>
                <a:path w="374" h="390">
                  <a:moveTo>
                    <a:pt x="342" y="105"/>
                  </a:moveTo>
                  <a:lnTo>
                    <a:pt x="358" y="105"/>
                  </a:lnTo>
                  <a:lnTo>
                    <a:pt x="373" y="121"/>
                  </a:lnTo>
                  <a:lnTo>
                    <a:pt x="373" y="137"/>
                  </a:lnTo>
                  <a:lnTo>
                    <a:pt x="358" y="137"/>
                  </a:lnTo>
                  <a:lnTo>
                    <a:pt x="349" y="146"/>
                  </a:lnTo>
                  <a:lnTo>
                    <a:pt x="333" y="178"/>
                  </a:lnTo>
                  <a:lnTo>
                    <a:pt x="326" y="187"/>
                  </a:lnTo>
                  <a:lnTo>
                    <a:pt x="318" y="202"/>
                  </a:lnTo>
                  <a:lnTo>
                    <a:pt x="318" y="211"/>
                  </a:lnTo>
                  <a:lnTo>
                    <a:pt x="308" y="187"/>
                  </a:lnTo>
                  <a:lnTo>
                    <a:pt x="308" y="178"/>
                  </a:lnTo>
                  <a:lnTo>
                    <a:pt x="301" y="187"/>
                  </a:lnTo>
                  <a:lnTo>
                    <a:pt x="293" y="187"/>
                  </a:lnTo>
                  <a:lnTo>
                    <a:pt x="293" y="178"/>
                  </a:lnTo>
                  <a:lnTo>
                    <a:pt x="308" y="162"/>
                  </a:lnTo>
                  <a:lnTo>
                    <a:pt x="276" y="162"/>
                  </a:lnTo>
                  <a:lnTo>
                    <a:pt x="276" y="146"/>
                  </a:lnTo>
                  <a:lnTo>
                    <a:pt x="268" y="146"/>
                  </a:lnTo>
                  <a:lnTo>
                    <a:pt x="261" y="146"/>
                  </a:lnTo>
                  <a:lnTo>
                    <a:pt x="261" y="153"/>
                  </a:lnTo>
                  <a:lnTo>
                    <a:pt x="252" y="170"/>
                  </a:lnTo>
                  <a:lnTo>
                    <a:pt x="261" y="170"/>
                  </a:lnTo>
                  <a:lnTo>
                    <a:pt x="268" y="211"/>
                  </a:lnTo>
                  <a:lnTo>
                    <a:pt x="261" y="211"/>
                  </a:lnTo>
                  <a:lnTo>
                    <a:pt x="261" y="202"/>
                  </a:lnTo>
                  <a:lnTo>
                    <a:pt x="243" y="211"/>
                  </a:lnTo>
                  <a:lnTo>
                    <a:pt x="236" y="236"/>
                  </a:lnTo>
                  <a:lnTo>
                    <a:pt x="221" y="242"/>
                  </a:lnTo>
                  <a:lnTo>
                    <a:pt x="180" y="276"/>
                  </a:lnTo>
                  <a:lnTo>
                    <a:pt x="180" y="283"/>
                  </a:lnTo>
                  <a:lnTo>
                    <a:pt x="171" y="283"/>
                  </a:lnTo>
                  <a:lnTo>
                    <a:pt x="162" y="292"/>
                  </a:lnTo>
                  <a:lnTo>
                    <a:pt x="156" y="292"/>
                  </a:lnTo>
                  <a:lnTo>
                    <a:pt x="156" y="299"/>
                  </a:lnTo>
                  <a:lnTo>
                    <a:pt x="156" y="324"/>
                  </a:lnTo>
                  <a:lnTo>
                    <a:pt x="147" y="339"/>
                  </a:lnTo>
                  <a:lnTo>
                    <a:pt x="147" y="364"/>
                  </a:lnTo>
                  <a:lnTo>
                    <a:pt x="139" y="373"/>
                  </a:lnTo>
                  <a:lnTo>
                    <a:pt x="131" y="380"/>
                  </a:lnTo>
                  <a:lnTo>
                    <a:pt x="122" y="389"/>
                  </a:lnTo>
                  <a:lnTo>
                    <a:pt x="106" y="380"/>
                  </a:lnTo>
                  <a:lnTo>
                    <a:pt x="82" y="307"/>
                  </a:lnTo>
                  <a:lnTo>
                    <a:pt x="65" y="283"/>
                  </a:lnTo>
                  <a:lnTo>
                    <a:pt x="59" y="236"/>
                  </a:lnTo>
                  <a:lnTo>
                    <a:pt x="59" y="202"/>
                  </a:lnTo>
                  <a:lnTo>
                    <a:pt x="50" y="218"/>
                  </a:lnTo>
                  <a:lnTo>
                    <a:pt x="34" y="227"/>
                  </a:lnTo>
                  <a:lnTo>
                    <a:pt x="9" y="202"/>
                  </a:lnTo>
                  <a:lnTo>
                    <a:pt x="25" y="202"/>
                  </a:lnTo>
                  <a:lnTo>
                    <a:pt x="25" y="195"/>
                  </a:lnTo>
                  <a:lnTo>
                    <a:pt x="19" y="195"/>
                  </a:lnTo>
                  <a:lnTo>
                    <a:pt x="0" y="187"/>
                  </a:lnTo>
                  <a:lnTo>
                    <a:pt x="9" y="178"/>
                  </a:lnTo>
                  <a:lnTo>
                    <a:pt x="34" y="178"/>
                  </a:lnTo>
                  <a:lnTo>
                    <a:pt x="34" y="170"/>
                  </a:lnTo>
                  <a:lnTo>
                    <a:pt x="34" y="153"/>
                  </a:lnTo>
                  <a:lnTo>
                    <a:pt x="25" y="153"/>
                  </a:lnTo>
                  <a:lnTo>
                    <a:pt x="25" y="146"/>
                  </a:lnTo>
                  <a:lnTo>
                    <a:pt x="19" y="146"/>
                  </a:lnTo>
                  <a:lnTo>
                    <a:pt x="19" y="130"/>
                  </a:lnTo>
                  <a:lnTo>
                    <a:pt x="25" y="121"/>
                  </a:lnTo>
                  <a:lnTo>
                    <a:pt x="34" y="130"/>
                  </a:lnTo>
                  <a:lnTo>
                    <a:pt x="50" y="121"/>
                  </a:lnTo>
                  <a:lnTo>
                    <a:pt x="90" y="74"/>
                  </a:lnTo>
                  <a:lnTo>
                    <a:pt x="82" y="65"/>
                  </a:lnTo>
                  <a:lnTo>
                    <a:pt x="90" y="65"/>
                  </a:lnTo>
                  <a:lnTo>
                    <a:pt x="90" y="56"/>
                  </a:lnTo>
                  <a:lnTo>
                    <a:pt x="74" y="50"/>
                  </a:lnTo>
                  <a:lnTo>
                    <a:pt x="82" y="33"/>
                  </a:lnTo>
                  <a:lnTo>
                    <a:pt x="74" y="25"/>
                  </a:lnTo>
                  <a:lnTo>
                    <a:pt x="82" y="16"/>
                  </a:lnTo>
                  <a:lnTo>
                    <a:pt x="99" y="25"/>
                  </a:lnTo>
                  <a:lnTo>
                    <a:pt x="114" y="16"/>
                  </a:lnTo>
                  <a:lnTo>
                    <a:pt x="122" y="8"/>
                  </a:lnTo>
                  <a:lnTo>
                    <a:pt x="147" y="0"/>
                  </a:lnTo>
                  <a:lnTo>
                    <a:pt x="156" y="8"/>
                  </a:lnTo>
                  <a:lnTo>
                    <a:pt x="156" y="25"/>
                  </a:lnTo>
                  <a:lnTo>
                    <a:pt x="139" y="40"/>
                  </a:lnTo>
                  <a:lnTo>
                    <a:pt x="147" y="56"/>
                  </a:lnTo>
                  <a:lnTo>
                    <a:pt x="131" y="56"/>
                  </a:lnTo>
                  <a:lnTo>
                    <a:pt x="139" y="81"/>
                  </a:lnTo>
                  <a:lnTo>
                    <a:pt x="162" y="90"/>
                  </a:lnTo>
                  <a:lnTo>
                    <a:pt x="156" y="113"/>
                  </a:lnTo>
                  <a:lnTo>
                    <a:pt x="171" y="121"/>
                  </a:lnTo>
                  <a:lnTo>
                    <a:pt x="243" y="146"/>
                  </a:lnTo>
                  <a:lnTo>
                    <a:pt x="252" y="146"/>
                  </a:lnTo>
                  <a:lnTo>
                    <a:pt x="252" y="137"/>
                  </a:lnTo>
                  <a:lnTo>
                    <a:pt x="252" y="121"/>
                  </a:lnTo>
                  <a:lnTo>
                    <a:pt x="261" y="121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301" y="137"/>
                  </a:lnTo>
                  <a:lnTo>
                    <a:pt x="308" y="137"/>
                  </a:lnTo>
                  <a:lnTo>
                    <a:pt x="301" y="121"/>
                  </a:lnTo>
                  <a:lnTo>
                    <a:pt x="342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0" name="Freeform 88"/>
            <p:cNvSpPr>
              <a:spLocks/>
            </p:cNvSpPr>
            <p:nvPr/>
          </p:nvSpPr>
          <p:spPr bwMode="auto">
            <a:xfrm>
              <a:off x="3802" y="2006"/>
              <a:ext cx="385" cy="156"/>
            </a:xfrm>
            <a:custGeom>
              <a:avLst/>
              <a:gdLst/>
              <a:ahLst/>
              <a:cxnLst>
                <a:cxn ang="0">
                  <a:pos x="268" y="49"/>
                </a:cxn>
                <a:cxn ang="0">
                  <a:pos x="220" y="24"/>
                </a:cxn>
                <a:cxn ang="0">
                  <a:pos x="205" y="32"/>
                </a:cxn>
                <a:cxn ang="0">
                  <a:pos x="195" y="32"/>
                </a:cxn>
                <a:cxn ang="0">
                  <a:pos x="180" y="9"/>
                </a:cxn>
                <a:cxn ang="0">
                  <a:pos x="146" y="0"/>
                </a:cxn>
                <a:cxn ang="0">
                  <a:pos x="130" y="9"/>
                </a:cxn>
                <a:cxn ang="0">
                  <a:pos x="130" y="24"/>
                </a:cxn>
                <a:cxn ang="0">
                  <a:pos x="130" y="40"/>
                </a:cxn>
                <a:cxn ang="0">
                  <a:pos x="97" y="40"/>
                </a:cxn>
                <a:cxn ang="0">
                  <a:pos x="81" y="32"/>
                </a:cxn>
                <a:cxn ang="0">
                  <a:pos x="49" y="24"/>
                </a:cxn>
                <a:cxn ang="0">
                  <a:pos x="9" y="49"/>
                </a:cxn>
                <a:cxn ang="0">
                  <a:pos x="0" y="57"/>
                </a:cxn>
                <a:cxn ang="0">
                  <a:pos x="16" y="81"/>
                </a:cxn>
                <a:cxn ang="0">
                  <a:pos x="34" y="81"/>
                </a:cxn>
                <a:cxn ang="0">
                  <a:pos x="41" y="97"/>
                </a:cxn>
                <a:cxn ang="0">
                  <a:pos x="41" y="130"/>
                </a:cxn>
                <a:cxn ang="0">
                  <a:pos x="90" y="146"/>
                </a:cxn>
                <a:cxn ang="0">
                  <a:pos x="115" y="171"/>
                </a:cxn>
                <a:cxn ang="0">
                  <a:pos x="162" y="171"/>
                </a:cxn>
                <a:cxn ang="0">
                  <a:pos x="186" y="186"/>
                </a:cxn>
                <a:cxn ang="0">
                  <a:pos x="220" y="194"/>
                </a:cxn>
                <a:cxn ang="0">
                  <a:pos x="252" y="177"/>
                </a:cxn>
                <a:cxn ang="0">
                  <a:pos x="285" y="177"/>
                </a:cxn>
                <a:cxn ang="0">
                  <a:pos x="308" y="152"/>
                </a:cxn>
                <a:cxn ang="0">
                  <a:pos x="302" y="146"/>
                </a:cxn>
                <a:cxn ang="0">
                  <a:pos x="317" y="130"/>
                </a:cxn>
                <a:cxn ang="0">
                  <a:pos x="333" y="137"/>
                </a:cxn>
                <a:cxn ang="0">
                  <a:pos x="357" y="121"/>
                </a:cxn>
                <a:cxn ang="0">
                  <a:pos x="373" y="105"/>
                </a:cxn>
                <a:cxn ang="0">
                  <a:pos x="407" y="105"/>
                </a:cxn>
                <a:cxn ang="0">
                  <a:pos x="397" y="89"/>
                </a:cxn>
                <a:cxn ang="0">
                  <a:pos x="389" y="81"/>
                </a:cxn>
                <a:cxn ang="0">
                  <a:pos x="373" y="89"/>
                </a:cxn>
                <a:cxn ang="0">
                  <a:pos x="357" y="89"/>
                </a:cxn>
                <a:cxn ang="0">
                  <a:pos x="357" y="57"/>
                </a:cxn>
                <a:cxn ang="0">
                  <a:pos x="366" y="40"/>
                </a:cxn>
                <a:cxn ang="0">
                  <a:pos x="342" y="32"/>
                </a:cxn>
                <a:cxn ang="0">
                  <a:pos x="325" y="49"/>
                </a:cxn>
                <a:cxn ang="0">
                  <a:pos x="292" y="57"/>
                </a:cxn>
                <a:cxn ang="0">
                  <a:pos x="268" y="49"/>
                </a:cxn>
              </a:cxnLst>
              <a:rect l="0" t="0" r="r" b="b"/>
              <a:pathLst>
                <a:path w="408" h="195">
                  <a:moveTo>
                    <a:pt x="268" y="49"/>
                  </a:moveTo>
                  <a:lnTo>
                    <a:pt x="220" y="24"/>
                  </a:lnTo>
                  <a:lnTo>
                    <a:pt x="205" y="32"/>
                  </a:lnTo>
                  <a:lnTo>
                    <a:pt x="195" y="32"/>
                  </a:lnTo>
                  <a:lnTo>
                    <a:pt x="180" y="9"/>
                  </a:lnTo>
                  <a:lnTo>
                    <a:pt x="146" y="0"/>
                  </a:lnTo>
                  <a:lnTo>
                    <a:pt x="130" y="9"/>
                  </a:lnTo>
                  <a:lnTo>
                    <a:pt x="130" y="24"/>
                  </a:lnTo>
                  <a:lnTo>
                    <a:pt x="130" y="40"/>
                  </a:lnTo>
                  <a:lnTo>
                    <a:pt x="97" y="40"/>
                  </a:lnTo>
                  <a:lnTo>
                    <a:pt x="81" y="32"/>
                  </a:lnTo>
                  <a:lnTo>
                    <a:pt x="49" y="24"/>
                  </a:lnTo>
                  <a:lnTo>
                    <a:pt x="9" y="49"/>
                  </a:lnTo>
                  <a:lnTo>
                    <a:pt x="0" y="57"/>
                  </a:lnTo>
                  <a:lnTo>
                    <a:pt x="16" y="81"/>
                  </a:lnTo>
                  <a:lnTo>
                    <a:pt x="34" y="81"/>
                  </a:lnTo>
                  <a:lnTo>
                    <a:pt x="41" y="97"/>
                  </a:lnTo>
                  <a:lnTo>
                    <a:pt x="41" y="130"/>
                  </a:lnTo>
                  <a:lnTo>
                    <a:pt x="90" y="146"/>
                  </a:lnTo>
                  <a:lnTo>
                    <a:pt x="115" y="171"/>
                  </a:lnTo>
                  <a:lnTo>
                    <a:pt x="162" y="171"/>
                  </a:lnTo>
                  <a:lnTo>
                    <a:pt x="186" y="186"/>
                  </a:lnTo>
                  <a:lnTo>
                    <a:pt x="220" y="194"/>
                  </a:lnTo>
                  <a:lnTo>
                    <a:pt x="252" y="177"/>
                  </a:lnTo>
                  <a:lnTo>
                    <a:pt x="285" y="177"/>
                  </a:lnTo>
                  <a:lnTo>
                    <a:pt x="308" y="152"/>
                  </a:lnTo>
                  <a:lnTo>
                    <a:pt x="302" y="146"/>
                  </a:lnTo>
                  <a:lnTo>
                    <a:pt x="317" y="130"/>
                  </a:lnTo>
                  <a:lnTo>
                    <a:pt x="333" y="137"/>
                  </a:lnTo>
                  <a:lnTo>
                    <a:pt x="357" y="121"/>
                  </a:lnTo>
                  <a:lnTo>
                    <a:pt x="373" y="105"/>
                  </a:lnTo>
                  <a:lnTo>
                    <a:pt x="407" y="105"/>
                  </a:lnTo>
                  <a:lnTo>
                    <a:pt x="397" y="89"/>
                  </a:lnTo>
                  <a:lnTo>
                    <a:pt x="389" y="81"/>
                  </a:lnTo>
                  <a:lnTo>
                    <a:pt x="373" y="89"/>
                  </a:lnTo>
                  <a:lnTo>
                    <a:pt x="357" y="89"/>
                  </a:lnTo>
                  <a:lnTo>
                    <a:pt x="357" y="57"/>
                  </a:lnTo>
                  <a:lnTo>
                    <a:pt x="366" y="40"/>
                  </a:lnTo>
                  <a:lnTo>
                    <a:pt x="342" y="32"/>
                  </a:lnTo>
                  <a:lnTo>
                    <a:pt x="325" y="49"/>
                  </a:lnTo>
                  <a:lnTo>
                    <a:pt x="292" y="57"/>
                  </a:lnTo>
                  <a:lnTo>
                    <a:pt x="268" y="4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1" name="Freeform 89"/>
            <p:cNvSpPr>
              <a:spLocks/>
            </p:cNvSpPr>
            <p:nvPr/>
          </p:nvSpPr>
          <p:spPr bwMode="auto">
            <a:xfrm>
              <a:off x="2990" y="1612"/>
              <a:ext cx="132" cy="246"/>
            </a:xfrm>
            <a:custGeom>
              <a:avLst/>
              <a:gdLst/>
              <a:ahLst/>
              <a:cxnLst>
                <a:cxn ang="0">
                  <a:pos x="106" y="40"/>
                </a:cxn>
                <a:cxn ang="0">
                  <a:pos x="106" y="65"/>
                </a:cxn>
                <a:cxn ang="0">
                  <a:pos x="124" y="81"/>
                </a:cxn>
                <a:cxn ang="0">
                  <a:pos x="115" y="105"/>
                </a:cxn>
                <a:cxn ang="0">
                  <a:pos x="124" y="145"/>
                </a:cxn>
                <a:cxn ang="0">
                  <a:pos x="115" y="170"/>
                </a:cxn>
                <a:cxn ang="0">
                  <a:pos x="131" y="195"/>
                </a:cxn>
                <a:cxn ang="0">
                  <a:pos x="124" y="210"/>
                </a:cxn>
                <a:cxn ang="0">
                  <a:pos x="140" y="227"/>
                </a:cxn>
                <a:cxn ang="0">
                  <a:pos x="140" y="235"/>
                </a:cxn>
                <a:cxn ang="0">
                  <a:pos x="115" y="276"/>
                </a:cxn>
                <a:cxn ang="0">
                  <a:pos x="91" y="292"/>
                </a:cxn>
                <a:cxn ang="0">
                  <a:pos x="83" y="292"/>
                </a:cxn>
                <a:cxn ang="0">
                  <a:pos x="41" y="307"/>
                </a:cxn>
                <a:cxn ang="0">
                  <a:pos x="9" y="292"/>
                </a:cxn>
                <a:cxn ang="0">
                  <a:pos x="18" y="267"/>
                </a:cxn>
                <a:cxn ang="0">
                  <a:pos x="9" y="242"/>
                </a:cxn>
                <a:cxn ang="0">
                  <a:pos x="18" y="227"/>
                </a:cxn>
                <a:cxn ang="0">
                  <a:pos x="49" y="177"/>
                </a:cxn>
                <a:cxn ang="0">
                  <a:pos x="59" y="170"/>
                </a:cxn>
                <a:cxn ang="0">
                  <a:pos x="59" y="153"/>
                </a:cxn>
                <a:cxn ang="0">
                  <a:pos x="49" y="145"/>
                </a:cxn>
                <a:cxn ang="0">
                  <a:pos x="41" y="145"/>
                </a:cxn>
                <a:cxn ang="0">
                  <a:pos x="34" y="71"/>
                </a:cxn>
                <a:cxn ang="0">
                  <a:pos x="0" y="40"/>
                </a:cxn>
                <a:cxn ang="0">
                  <a:pos x="9" y="31"/>
                </a:cxn>
                <a:cxn ang="0">
                  <a:pos x="25" y="49"/>
                </a:cxn>
                <a:cxn ang="0">
                  <a:pos x="59" y="49"/>
                </a:cxn>
                <a:cxn ang="0">
                  <a:pos x="66" y="40"/>
                </a:cxn>
                <a:cxn ang="0">
                  <a:pos x="74" y="8"/>
                </a:cxn>
                <a:cxn ang="0">
                  <a:pos x="91" y="0"/>
                </a:cxn>
                <a:cxn ang="0">
                  <a:pos x="115" y="16"/>
                </a:cxn>
                <a:cxn ang="0">
                  <a:pos x="106" y="40"/>
                </a:cxn>
              </a:cxnLst>
              <a:rect l="0" t="0" r="r" b="b"/>
              <a:pathLst>
                <a:path w="141" h="308">
                  <a:moveTo>
                    <a:pt x="106" y="40"/>
                  </a:moveTo>
                  <a:lnTo>
                    <a:pt x="106" y="65"/>
                  </a:lnTo>
                  <a:lnTo>
                    <a:pt x="124" y="81"/>
                  </a:lnTo>
                  <a:lnTo>
                    <a:pt x="115" y="105"/>
                  </a:lnTo>
                  <a:lnTo>
                    <a:pt x="124" y="145"/>
                  </a:lnTo>
                  <a:lnTo>
                    <a:pt x="115" y="170"/>
                  </a:lnTo>
                  <a:lnTo>
                    <a:pt x="131" y="195"/>
                  </a:lnTo>
                  <a:lnTo>
                    <a:pt x="124" y="210"/>
                  </a:lnTo>
                  <a:lnTo>
                    <a:pt x="140" y="227"/>
                  </a:lnTo>
                  <a:lnTo>
                    <a:pt x="140" y="235"/>
                  </a:lnTo>
                  <a:lnTo>
                    <a:pt x="115" y="276"/>
                  </a:lnTo>
                  <a:lnTo>
                    <a:pt x="91" y="292"/>
                  </a:lnTo>
                  <a:lnTo>
                    <a:pt x="83" y="292"/>
                  </a:lnTo>
                  <a:lnTo>
                    <a:pt x="41" y="307"/>
                  </a:lnTo>
                  <a:lnTo>
                    <a:pt x="9" y="292"/>
                  </a:lnTo>
                  <a:lnTo>
                    <a:pt x="18" y="267"/>
                  </a:lnTo>
                  <a:lnTo>
                    <a:pt x="9" y="242"/>
                  </a:lnTo>
                  <a:lnTo>
                    <a:pt x="18" y="227"/>
                  </a:lnTo>
                  <a:lnTo>
                    <a:pt x="49" y="177"/>
                  </a:lnTo>
                  <a:lnTo>
                    <a:pt x="59" y="170"/>
                  </a:lnTo>
                  <a:lnTo>
                    <a:pt x="59" y="153"/>
                  </a:lnTo>
                  <a:lnTo>
                    <a:pt x="49" y="145"/>
                  </a:lnTo>
                  <a:lnTo>
                    <a:pt x="41" y="145"/>
                  </a:lnTo>
                  <a:lnTo>
                    <a:pt x="34" y="71"/>
                  </a:lnTo>
                  <a:lnTo>
                    <a:pt x="0" y="40"/>
                  </a:lnTo>
                  <a:lnTo>
                    <a:pt x="9" y="31"/>
                  </a:lnTo>
                  <a:lnTo>
                    <a:pt x="25" y="49"/>
                  </a:lnTo>
                  <a:lnTo>
                    <a:pt x="59" y="49"/>
                  </a:lnTo>
                  <a:lnTo>
                    <a:pt x="66" y="40"/>
                  </a:lnTo>
                  <a:lnTo>
                    <a:pt x="74" y="8"/>
                  </a:lnTo>
                  <a:lnTo>
                    <a:pt x="91" y="0"/>
                  </a:lnTo>
                  <a:lnTo>
                    <a:pt x="115" y="16"/>
                  </a:lnTo>
                  <a:lnTo>
                    <a:pt x="106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2" name="Freeform 90"/>
            <p:cNvSpPr>
              <a:spLocks/>
            </p:cNvSpPr>
            <p:nvPr/>
          </p:nvSpPr>
          <p:spPr bwMode="auto">
            <a:xfrm>
              <a:off x="1330" y="2277"/>
              <a:ext cx="362" cy="201"/>
            </a:xfrm>
            <a:custGeom>
              <a:avLst/>
              <a:gdLst/>
              <a:ahLst/>
              <a:cxnLst>
                <a:cxn ang="0">
                  <a:pos x="243" y="114"/>
                </a:cxn>
                <a:cxn ang="0">
                  <a:pos x="251" y="155"/>
                </a:cxn>
                <a:cxn ang="0">
                  <a:pos x="268" y="196"/>
                </a:cxn>
                <a:cxn ang="0">
                  <a:pos x="317" y="196"/>
                </a:cxn>
                <a:cxn ang="0">
                  <a:pos x="323" y="196"/>
                </a:cxn>
                <a:cxn ang="0">
                  <a:pos x="341" y="162"/>
                </a:cxn>
                <a:cxn ang="0">
                  <a:pos x="373" y="155"/>
                </a:cxn>
                <a:cxn ang="0">
                  <a:pos x="373" y="196"/>
                </a:cxn>
                <a:cxn ang="0">
                  <a:pos x="364" y="196"/>
                </a:cxn>
                <a:cxn ang="0">
                  <a:pos x="332" y="203"/>
                </a:cxn>
                <a:cxn ang="0">
                  <a:pos x="341" y="227"/>
                </a:cxn>
                <a:cxn ang="0">
                  <a:pos x="317" y="251"/>
                </a:cxn>
                <a:cxn ang="0">
                  <a:pos x="276" y="227"/>
                </a:cxn>
                <a:cxn ang="0">
                  <a:pos x="243" y="227"/>
                </a:cxn>
                <a:cxn ang="0">
                  <a:pos x="195" y="203"/>
                </a:cxn>
                <a:cxn ang="0">
                  <a:pos x="155" y="186"/>
                </a:cxn>
                <a:cxn ang="0">
                  <a:pos x="155" y="162"/>
                </a:cxn>
                <a:cxn ang="0">
                  <a:pos x="114" y="106"/>
                </a:cxn>
                <a:cxn ang="0">
                  <a:pos x="96" y="90"/>
                </a:cxn>
                <a:cxn ang="0">
                  <a:pos x="81" y="65"/>
                </a:cxn>
                <a:cxn ang="0">
                  <a:pos x="64" y="49"/>
                </a:cxn>
                <a:cxn ang="0">
                  <a:pos x="40" y="18"/>
                </a:cxn>
                <a:cxn ang="0">
                  <a:pos x="32" y="34"/>
                </a:cxn>
                <a:cxn ang="0">
                  <a:pos x="81" y="122"/>
                </a:cxn>
                <a:cxn ang="0">
                  <a:pos x="96" y="131"/>
                </a:cxn>
                <a:cxn ang="0">
                  <a:pos x="81" y="131"/>
                </a:cxn>
                <a:cxn ang="0">
                  <a:pos x="64" y="106"/>
                </a:cxn>
                <a:cxn ang="0">
                  <a:pos x="32" y="81"/>
                </a:cxn>
                <a:cxn ang="0">
                  <a:pos x="32" y="74"/>
                </a:cxn>
                <a:cxn ang="0">
                  <a:pos x="16" y="41"/>
                </a:cxn>
                <a:cxn ang="0">
                  <a:pos x="24" y="0"/>
                </a:cxn>
                <a:cxn ang="0">
                  <a:pos x="137" y="9"/>
                </a:cxn>
                <a:cxn ang="0">
                  <a:pos x="155" y="41"/>
                </a:cxn>
                <a:cxn ang="0">
                  <a:pos x="179" y="49"/>
                </a:cxn>
                <a:cxn ang="0">
                  <a:pos x="195" y="41"/>
                </a:cxn>
                <a:cxn ang="0">
                  <a:pos x="251" y="97"/>
                </a:cxn>
              </a:cxnLst>
              <a:rect l="0" t="0" r="r" b="b"/>
              <a:pathLst>
                <a:path w="383" h="252">
                  <a:moveTo>
                    <a:pt x="251" y="97"/>
                  </a:moveTo>
                  <a:lnTo>
                    <a:pt x="243" y="114"/>
                  </a:lnTo>
                  <a:lnTo>
                    <a:pt x="243" y="146"/>
                  </a:lnTo>
                  <a:lnTo>
                    <a:pt x="251" y="155"/>
                  </a:lnTo>
                  <a:lnTo>
                    <a:pt x="251" y="162"/>
                  </a:lnTo>
                  <a:lnTo>
                    <a:pt x="268" y="196"/>
                  </a:lnTo>
                  <a:lnTo>
                    <a:pt x="292" y="203"/>
                  </a:lnTo>
                  <a:lnTo>
                    <a:pt x="317" y="196"/>
                  </a:lnTo>
                  <a:lnTo>
                    <a:pt x="332" y="196"/>
                  </a:lnTo>
                  <a:lnTo>
                    <a:pt x="323" y="196"/>
                  </a:lnTo>
                  <a:lnTo>
                    <a:pt x="332" y="186"/>
                  </a:lnTo>
                  <a:lnTo>
                    <a:pt x="341" y="162"/>
                  </a:lnTo>
                  <a:lnTo>
                    <a:pt x="348" y="162"/>
                  </a:lnTo>
                  <a:lnTo>
                    <a:pt x="373" y="155"/>
                  </a:lnTo>
                  <a:lnTo>
                    <a:pt x="382" y="162"/>
                  </a:lnTo>
                  <a:lnTo>
                    <a:pt x="373" y="196"/>
                  </a:lnTo>
                  <a:lnTo>
                    <a:pt x="373" y="203"/>
                  </a:lnTo>
                  <a:lnTo>
                    <a:pt x="364" y="196"/>
                  </a:lnTo>
                  <a:lnTo>
                    <a:pt x="357" y="203"/>
                  </a:lnTo>
                  <a:lnTo>
                    <a:pt x="332" y="203"/>
                  </a:lnTo>
                  <a:lnTo>
                    <a:pt x="323" y="211"/>
                  </a:lnTo>
                  <a:lnTo>
                    <a:pt x="341" y="227"/>
                  </a:lnTo>
                  <a:lnTo>
                    <a:pt x="323" y="227"/>
                  </a:lnTo>
                  <a:lnTo>
                    <a:pt x="317" y="251"/>
                  </a:lnTo>
                  <a:lnTo>
                    <a:pt x="292" y="227"/>
                  </a:lnTo>
                  <a:lnTo>
                    <a:pt x="276" y="227"/>
                  </a:lnTo>
                  <a:lnTo>
                    <a:pt x="268" y="236"/>
                  </a:lnTo>
                  <a:lnTo>
                    <a:pt x="243" y="227"/>
                  </a:lnTo>
                  <a:lnTo>
                    <a:pt x="202" y="211"/>
                  </a:lnTo>
                  <a:lnTo>
                    <a:pt x="195" y="203"/>
                  </a:lnTo>
                  <a:lnTo>
                    <a:pt x="171" y="203"/>
                  </a:lnTo>
                  <a:lnTo>
                    <a:pt x="155" y="186"/>
                  </a:lnTo>
                  <a:lnTo>
                    <a:pt x="146" y="171"/>
                  </a:lnTo>
                  <a:lnTo>
                    <a:pt x="155" y="162"/>
                  </a:lnTo>
                  <a:lnTo>
                    <a:pt x="146" y="146"/>
                  </a:lnTo>
                  <a:lnTo>
                    <a:pt x="114" y="106"/>
                  </a:lnTo>
                  <a:lnTo>
                    <a:pt x="96" y="97"/>
                  </a:lnTo>
                  <a:lnTo>
                    <a:pt x="96" y="90"/>
                  </a:lnTo>
                  <a:lnTo>
                    <a:pt x="81" y="74"/>
                  </a:lnTo>
                  <a:lnTo>
                    <a:pt x="81" y="65"/>
                  </a:lnTo>
                  <a:lnTo>
                    <a:pt x="72" y="65"/>
                  </a:lnTo>
                  <a:lnTo>
                    <a:pt x="64" y="49"/>
                  </a:lnTo>
                  <a:lnTo>
                    <a:pt x="49" y="18"/>
                  </a:lnTo>
                  <a:lnTo>
                    <a:pt x="40" y="18"/>
                  </a:lnTo>
                  <a:lnTo>
                    <a:pt x="24" y="9"/>
                  </a:lnTo>
                  <a:lnTo>
                    <a:pt x="32" y="34"/>
                  </a:lnTo>
                  <a:lnTo>
                    <a:pt x="72" y="90"/>
                  </a:lnTo>
                  <a:lnTo>
                    <a:pt x="81" y="122"/>
                  </a:lnTo>
                  <a:lnTo>
                    <a:pt x="89" y="122"/>
                  </a:lnTo>
                  <a:lnTo>
                    <a:pt x="96" y="131"/>
                  </a:lnTo>
                  <a:lnTo>
                    <a:pt x="89" y="139"/>
                  </a:lnTo>
                  <a:lnTo>
                    <a:pt x="81" y="131"/>
                  </a:lnTo>
                  <a:lnTo>
                    <a:pt x="56" y="114"/>
                  </a:lnTo>
                  <a:lnTo>
                    <a:pt x="64" y="106"/>
                  </a:lnTo>
                  <a:lnTo>
                    <a:pt x="56" y="90"/>
                  </a:lnTo>
                  <a:lnTo>
                    <a:pt x="32" y="81"/>
                  </a:lnTo>
                  <a:lnTo>
                    <a:pt x="24" y="65"/>
                  </a:lnTo>
                  <a:lnTo>
                    <a:pt x="32" y="74"/>
                  </a:lnTo>
                  <a:lnTo>
                    <a:pt x="40" y="57"/>
                  </a:lnTo>
                  <a:lnTo>
                    <a:pt x="16" y="4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72" y="18"/>
                  </a:lnTo>
                  <a:lnTo>
                    <a:pt x="137" y="9"/>
                  </a:lnTo>
                  <a:lnTo>
                    <a:pt x="155" y="25"/>
                  </a:lnTo>
                  <a:lnTo>
                    <a:pt x="155" y="41"/>
                  </a:lnTo>
                  <a:lnTo>
                    <a:pt x="171" y="49"/>
                  </a:lnTo>
                  <a:lnTo>
                    <a:pt x="179" y="49"/>
                  </a:lnTo>
                  <a:lnTo>
                    <a:pt x="186" y="41"/>
                  </a:lnTo>
                  <a:lnTo>
                    <a:pt x="195" y="41"/>
                  </a:lnTo>
                  <a:lnTo>
                    <a:pt x="226" y="90"/>
                  </a:lnTo>
                  <a:lnTo>
                    <a:pt x="251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3" name="Freeform 91"/>
            <p:cNvSpPr>
              <a:spLocks/>
            </p:cNvSpPr>
            <p:nvPr/>
          </p:nvSpPr>
          <p:spPr bwMode="auto">
            <a:xfrm>
              <a:off x="1667" y="2433"/>
              <a:ext cx="16" cy="2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0" y="7"/>
                </a:cxn>
                <a:cxn ang="0">
                  <a:pos x="0" y="31"/>
                </a:cxn>
              </a:cxnLst>
              <a:rect l="0" t="0" r="r" b="b"/>
              <a:pathLst>
                <a:path w="17" h="32">
                  <a:moveTo>
                    <a:pt x="0" y="31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7"/>
                  </a:lnTo>
                  <a:lnTo>
                    <a:pt x="0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4" name="Freeform 92"/>
            <p:cNvSpPr>
              <a:spLocks/>
            </p:cNvSpPr>
            <p:nvPr/>
          </p:nvSpPr>
          <p:spPr bwMode="auto">
            <a:xfrm>
              <a:off x="1629" y="2438"/>
              <a:ext cx="45" cy="48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47" y="33"/>
                </a:cxn>
                <a:cxn ang="0">
                  <a:pos x="31" y="48"/>
                </a:cxn>
                <a:cxn ang="0">
                  <a:pos x="24" y="58"/>
                </a:cxn>
                <a:cxn ang="0">
                  <a:pos x="0" y="48"/>
                </a:cxn>
                <a:cxn ang="0">
                  <a:pos x="6" y="24"/>
                </a:cxn>
                <a:cxn ang="0">
                  <a:pos x="24" y="24"/>
                </a:cxn>
                <a:cxn ang="0">
                  <a:pos x="6" y="8"/>
                </a:cxn>
                <a:cxn ang="0">
                  <a:pos x="15" y="0"/>
                </a:cxn>
                <a:cxn ang="0">
                  <a:pos x="40" y="0"/>
                </a:cxn>
                <a:cxn ang="0">
                  <a:pos x="40" y="24"/>
                </a:cxn>
              </a:cxnLst>
              <a:rect l="0" t="0" r="r" b="b"/>
              <a:pathLst>
                <a:path w="48" h="59">
                  <a:moveTo>
                    <a:pt x="40" y="24"/>
                  </a:moveTo>
                  <a:lnTo>
                    <a:pt x="47" y="33"/>
                  </a:lnTo>
                  <a:lnTo>
                    <a:pt x="31" y="48"/>
                  </a:lnTo>
                  <a:lnTo>
                    <a:pt x="24" y="58"/>
                  </a:lnTo>
                  <a:lnTo>
                    <a:pt x="0" y="48"/>
                  </a:lnTo>
                  <a:lnTo>
                    <a:pt x="6" y="24"/>
                  </a:lnTo>
                  <a:lnTo>
                    <a:pt x="24" y="24"/>
                  </a:lnTo>
                  <a:lnTo>
                    <a:pt x="6" y="8"/>
                  </a:lnTo>
                  <a:lnTo>
                    <a:pt x="15" y="0"/>
                  </a:lnTo>
                  <a:lnTo>
                    <a:pt x="40" y="0"/>
                  </a:lnTo>
                  <a:lnTo>
                    <a:pt x="4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5" name="Freeform 93"/>
            <p:cNvSpPr>
              <a:spLocks/>
            </p:cNvSpPr>
            <p:nvPr/>
          </p:nvSpPr>
          <p:spPr bwMode="auto">
            <a:xfrm>
              <a:off x="1658" y="2465"/>
              <a:ext cx="78" cy="2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9" y="0"/>
                </a:cxn>
                <a:cxn ang="0">
                  <a:pos x="81" y="7"/>
                </a:cxn>
                <a:cxn ang="0">
                  <a:pos x="65" y="15"/>
                </a:cxn>
                <a:cxn ang="0">
                  <a:pos x="34" y="32"/>
                </a:cxn>
                <a:cxn ang="0">
                  <a:pos x="25" y="32"/>
                </a:cxn>
                <a:cxn ang="0">
                  <a:pos x="25" y="25"/>
                </a:cxn>
                <a:cxn ang="0">
                  <a:pos x="0" y="15"/>
                </a:cxn>
                <a:cxn ang="0">
                  <a:pos x="16" y="0"/>
                </a:cxn>
              </a:cxnLst>
              <a:rect l="0" t="0" r="r" b="b"/>
              <a:pathLst>
                <a:path w="82" h="33">
                  <a:moveTo>
                    <a:pt x="16" y="0"/>
                  </a:moveTo>
                  <a:lnTo>
                    <a:pt x="59" y="0"/>
                  </a:lnTo>
                  <a:lnTo>
                    <a:pt x="81" y="7"/>
                  </a:lnTo>
                  <a:lnTo>
                    <a:pt x="65" y="15"/>
                  </a:lnTo>
                  <a:lnTo>
                    <a:pt x="34" y="32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0" y="15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6" name="Freeform 94"/>
            <p:cNvSpPr>
              <a:spLocks/>
            </p:cNvSpPr>
            <p:nvPr/>
          </p:nvSpPr>
          <p:spPr bwMode="auto">
            <a:xfrm>
              <a:off x="1652" y="2477"/>
              <a:ext cx="31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0"/>
                </a:cxn>
                <a:cxn ang="0">
                  <a:pos x="7" y="17"/>
                </a:cxn>
                <a:cxn ang="0">
                  <a:pos x="32" y="17"/>
                </a:cxn>
                <a:cxn ang="0">
                  <a:pos x="32" y="10"/>
                </a:cxn>
                <a:cxn ang="0">
                  <a:pos x="7" y="0"/>
                </a:cxn>
              </a:cxnLst>
              <a:rect l="0" t="0" r="r" b="b"/>
              <a:pathLst>
                <a:path w="33" h="18">
                  <a:moveTo>
                    <a:pt x="7" y="0"/>
                  </a:moveTo>
                  <a:lnTo>
                    <a:pt x="0" y="10"/>
                  </a:lnTo>
                  <a:lnTo>
                    <a:pt x="7" y="17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7" name="Freeform 95"/>
            <p:cNvSpPr>
              <a:spLocks/>
            </p:cNvSpPr>
            <p:nvPr/>
          </p:nvSpPr>
          <p:spPr bwMode="auto">
            <a:xfrm>
              <a:off x="1691" y="2470"/>
              <a:ext cx="45" cy="4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8"/>
                </a:cxn>
                <a:cxn ang="0">
                  <a:pos x="40" y="50"/>
                </a:cxn>
                <a:cxn ang="0">
                  <a:pos x="47" y="58"/>
                </a:cxn>
                <a:cxn ang="0">
                  <a:pos x="40" y="58"/>
                </a:cxn>
                <a:cxn ang="0">
                  <a:pos x="15" y="50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31" y="8"/>
                </a:cxn>
                <a:cxn ang="0">
                  <a:pos x="47" y="0"/>
                </a:cxn>
              </a:cxnLst>
              <a:rect l="0" t="0" r="r" b="b"/>
              <a:pathLst>
                <a:path w="48" h="59">
                  <a:moveTo>
                    <a:pt x="47" y="0"/>
                  </a:moveTo>
                  <a:lnTo>
                    <a:pt x="47" y="8"/>
                  </a:lnTo>
                  <a:lnTo>
                    <a:pt x="40" y="50"/>
                  </a:lnTo>
                  <a:lnTo>
                    <a:pt x="47" y="58"/>
                  </a:lnTo>
                  <a:lnTo>
                    <a:pt x="40" y="58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31" y="8"/>
                  </a:lnTo>
                  <a:lnTo>
                    <a:pt x="4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8" name="Freeform 96"/>
            <p:cNvSpPr>
              <a:spLocks/>
            </p:cNvSpPr>
            <p:nvPr/>
          </p:nvSpPr>
          <p:spPr bwMode="auto">
            <a:xfrm>
              <a:off x="1705" y="2510"/>
              <a:ext cx="39" cy="33"/>
            </a:xfrm>
            <a:custGeom>
              <a:avLst/>
              <a:gdLst/>
              <a:ahLst/>
              <a:cxnLst>
                <a:cxn ang="0">
                  <a:pos x="41" y="40"/>
                </a:cxn>
                <a:cxn ang="0">
                  <a:pos x="41" y="24"/>
                </a:cxn>
                <a:cxn ang="0">
                  <a:pos x="32" y="15"/>
                </a:cxn>
                <a:cxn ang="0">
                  <a:pos x="32" y="8"/>
                </a:cxn>
                <a:cxn ang="0">
                  <a:pos x="25" y="8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24"/>
                </a:cxn>
                <a:cxn ang="0">
                  <a:pos x="16" y="15"/>
                </a:cxn>
                <a:cxn ang="0">
                  <a:pos x="25" y="31"/>
                </a:cxn>
                <a:cxn ang="0">
                  <a:pos x="41" y="40"/>
                </a:cxn>
              </a:cxnLst>
              <a:rect l="0" t="0" r="r" b="b"/>
              <a:pathLst>
                <a:path w="42" h="41">
                  <a:moveTo>
                    <a:pt x="41" y="40"/>
                  </a:moveTo>
                  <a:lnTo>
                    <a:pt x="41" y="24"/>
                  </a:lnTo>
                  <a:lnTo>
                    <a:pt x="32" y="15"/>
                  </a:lnTo>
                  <a:lnTo>
                    <a:pt x="32" y="8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24"/>
                  </a:lnTo>
                  <a:lnTo>
                    <a:pt x="16" y="15"/>
                  </a:lnTo>
                  <a:lnTo>
                    <a:pt x="25" y="31"/>
                  </a:lnTo>
                  <a:lnTo>
                    <a:pt x="41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69" name="Freeform 97"/>
            <p:cNvSpPr>
              <a:spLocks/>
            </p:cNvSpPr>
            <p:nvPr/>
          </p:nvSpPr>
          <p:spPr bwMode="auto">
            <a:xfrm>
              <a:off x="1744" y="2529"/>
              <a:ext cx="39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32" y="25"/>
                </a:cxn>
                <a:cxn ang="0">
                  <a:pos x="24" y="16"/>
                </a:cxn>
                <a:cxn ang="0">
                  <a:pos x="41" y="7"/>
                </a:cxn>
                <a:cxn ang="0">
                  <a:pos x="32" y="0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2" h="32">
                  <a:moveTo>
                    <a:pt x="0" y="16"/>
                  </a:moveTo>
                  <a:lnTo>
                    <a:pt x="24" y="25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24" y="16"/>
                  </a:lnTo>
                  <a:lnTo>
                    <a:pt x="41" y="7"/>
                  </a:lnTo>
                  <a:lnTo>
                    <a:pt x="32" y="0"/>
                  </a:lnTo>
                  <a:lnTo>
                    <a:pt x="16" y="7"/>
                  </a:lnTo>
                  <a:lnTo>
                    <a:pt x="9" y="7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0" name="Freeform 98"/>
            <p:cNvSpPr>
              <a:spLocks/>
            </p:cNvSpPr>
            <p:nvPr/>
          </p:nvSpPr>
          <p:spPr bwMode="auto">
            <a:xfrm>
              <a:off x="1782" y="2529"/>
              <a:ext cx="30" cy="26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31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15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7"/>
                </a:cxn>
              </a:cxnLst>
              <a:rect l="0" t="0" r="r" b="b"/>
              <a:pathLst>
                <a:path w="32" h="32">
                  <a:moveTo>
                    <a:pt x="24" y="7"/>
                  </a:moveTo>
                  <a:lnTo>
                    <a:pt x="31" y="16"/>
                  </a:lnTo>
                  <a:lnTo>
                    <a:pt x="24" y="2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1" name="Freeform 99"/>
            <p:cNvSpPr>
              <a:spLocks/>
            </p:cNvSpPr>
            <p:nvPr/>
          </p:nvSpPr>
          <p:spPr bwMode="auto">
            <a:xfrm>
              <a:off x="1782" y="2529"/>
              <a:ext cx="30" cy="26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31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15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7"/>
                </a:cxn>
              </a:cxnLst>
              <a:rect l="0" t="0" r="r" b="b"/>
              <a:pathLst>
                <a:path w="32" h="32">
                  <a:moveTo>
                    <a:pt x="24" y="7"/>
                  </a:moveTo>
                  <a:lnTo>
                    <a:pt x="31" y="16"/>
                  </a:lnTo>
                  <a:lnTo>
                    <a:pt x="24" y="2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2" name="Freeform 100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3" name="Freeform 101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4" name="Freeform 102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5" name="Freeform 103"/>
            <p:cNvSpPr>
              <a:spLocks/>
            </p:cNvSpPr>
            <p:nvPr/>
          </p:nvSpPr>
          <p:spPr bwMode="auto">
            <a:xfrm>
              <a:off x="1872" y="2420"/>
              <a:ext cx="48" cy="2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34" y="6"/>
                </a:cxn>
                <a:cxn ang="0">
                  <a:pos x="49" y="16"/>
                </a:cxn>
                <a:cxn ang="0">
                  <a:pos x="41" y="23"/>
                </a:cxn>
                <a:cxn ang="0">
                  <a:pos x="41" y="16"/>
                </a:cxn>
                <a:cxn ang="0">
                  <a:pos x="18" y="23"/>
                </a:cxn>
                <a:cxn ang="0">
                  <a:pos x="18" y="16"/>
                </a:cxn>
                <a:cxn ang="0">
                  <a:pos x="9" y="23"/>
                </a:cxn>
                <a:cxn ang="0">
                  <a:pos x="9" y="31"/>
                </a:cxn>
                <a:cxn ang="0">
                  <a:pos x="0" y="23"/>
                </a:cxn>
              </a:cxnLst>
              <a:rect l="0" t="0" r="r" b="b"/>
              <a:pathLst>
                <a:path w="50" h="32">
                  <a:moveTo>
                    <a:pt x="0" y="2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49" y="16"/>
                  </a:lnTo>
                  <a:lnTo>
                    <a:pt x="41" y="23"/>
                  </a:lnTo>
                  <a:lnTo>
                    <a:pt x="41" y="16"/>
                  </a:lnTo>
                  <a:lnTo>
                    <a:pt x="18" y="23"/>
                  </a:lnTo>
                  <a:lnTo>
                    <a:pt x="18" y="16"/>
                  </a:lnTo>
                  <a:lnTo>
                    <a:pt x="9" y="23"/>
                  </a:lnTo>
                  <a:lnTo>
                    <a:pt x="9" y="31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6" name="Freeform 104"/>
            <p:cNvSpPr>
              <a:spLocks/>
            </p:cNvSpPr>
            <p:nvPr/>
          </p:nvSpPr>
          <p:spPr bwMode="auto">
            <a:xfrm>
              <a:off x="1843" y="2420"/>
              <a:ext cx="31" cy="19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0"/>
                </a:cxn>
                <a:cxn ang="0">
                  <a:pos x="15" y="0"/>
                </a:cxn>
                <a:cxn ang="0">
                  <a:pos x="24" y="16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31" y="23"/>
                </a:cxn>
              </a:cxnLst>
              <a:rect l="0" t="0" r="r" b="b"/>
              <a:pathLst>
                <a:path w="32" h="24">
                  <a:moveTo>
                    <a:pt x="31" y="23"/>
                  </a:moveTo>
                  <a:lnTo>
                    <a:pt x="31" y="0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31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7" name="Freeform 105"/>
            <p:cNvSpPr>
              <a:spLocks/>
            </p:cNvSpPr>
            <p:nvPr/>
          </p:nvSpPr>
          <p:spPr bwMode="auto">
            <a:xfrm>
              <a:off x="1789" y="2496"/>
              <a:ext cx="139" cy="170"/>
            </a:xfrm>
            <a:custGeom>
              <a:avLst/>
              <a:gdLst/>
              <a:ahLst/>
              <a:cxnLst>
                <a:cxn ang="0">
                  <a:pos x="112" y="211"/>
                </a:cxn>
                <a:cxn ang="0">
                  <a:pos x="122" y="178"/>
                </a:cxn>
                <a:cxn ang="0">
                  <a:pos x="112" y="154"/>
                </a:cxn>
                <a:cxn ang="0">
                  <a:pos x="122" y="154"/>
                </a:cxn>
                <a:cxn ang="0">
                  <a:pos x="112" y="146"/>
                </a:cxn>
                <a:cxn ang="0">
                  <a:pos x="112" y="137"/>
                </a:cxn>
                <a:cxn ang="0">
                  <a:pos x="146" y="137"/>
                </a:cxn>
                <a:cxn ang="0">
                  <a:pos x="146" y="122"/>
                </a:cxn>
                <a:cxn ang="0">
                  <a:pos x="137" y="106"/>
                </a:cxn>
                <a:cxn ang="0">
                  <a:pos x="146" y="81"/>
                </a:cxn>
                <a:cxn ang="0">
                  <a:pos x="122" y="81"/>
                </a:cxn>
                <a:cxn ang="0">
                  <a:pos x="112" y="72"/>
                </a:cxn>
                <a:cxn ang="0">
                  <a:pos x="88" y="72"/>
                </a:cxn>
                <a:cxn ang="0">
                  <a:pos x="81" y="66"/>
                </a:cxn>
                <a:cxn ang="0">
                  <a:pos x="81" y="57"/>
                </a:cxn>
                <a:cxn ang="0">
                  <a:pos x="72" y="41"/>
                </a:cxn>
                <a:cxn ang="0">
                  <a:pos x="81" y="25"/>
                </a:cxn>
                <a:cxn ang="0">
                  <a:pos x="88" y="17"/>
                </a:cxn>
                <a:cxn ang="0">
                  <a:pos x="97" y="7"/>
                </a:cxn>
                <a:cxn ang="0">
                  <a:pos x="88" y="0"/>
                </a:cxn>
                <a:cxn ang="0">
                  <a:pos x="72" y="17"/>
                </a:cxn>
                <a:cxn ang="0">
                  <a:pos x="48" y="25"/>
                </a:cxn>
                <a:cxn ang="0">
                  <a:pos x="40" y="41"/>
                </a:cxn>
                <a:cxn ang="0">
                  <a:pos x="23" y="48"/>
                </a:cxn>
                <a:cxn ang="0">
                  <a:pos x="23" y="66"/>
                </a:cxn>
                <a:cxn ang="0">
                  <a:pos x="16" y="48"/>
                </a:cxn>
                <a:cxn ang="0">
                  <a:pos x="23" y="57"/>
                </a:cxn>
                <a:cxn ang="0">
                  <a:pos x="16" y="66"/>
                </a:cxn>
                <a:cxn ang="0">
                  <a:pos x="16" y="72"/>
                </a:cxn>
                <a:cxn ang="0">
                  <a:pos x="16" y="81"/>
                </a:cxn>
                <a:cxn ang="0">
                  <a:pos x="16" y="113"/>
                </a:cxn>
                <a:cxn ang="0">
                  <a:pos x="23" y="113"/>
                </a:cxn>
                <a:cxn ang="0">
                  <a:pos x="16" y="131"/>
                </a:cxn>
                <a:cxn ang="0">
                  <a:pos x="7" y="131"/>
                </a:cxn>
                <a:cxn ang="0">
                  <a:pos x="7" y="13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23" y="162"/>
                </a:cxn>
                <a:cxn ang="0">
                  <a:pos x="40" y="154"/>
                </a:cxn>
                <a:cxn ang="0">
                  <a:pos x="48" y="162"/>
                </a:cxn>
                <a:cxn ang="0">
                  <a:pos x="63" y="178"/>
                </a:cxn>
                <a:cxn ang="0">
                  <a:pos x="72" y="194"/>
                </a:cxn>
                <a:cxn ang="0">
                  <a:pos x="106" y="187"/>
                </a:cxn>
                <a:cxn ang="0">
                  <a:pos x="112" y="194"/>
                </a:cxn>
                <a:cxn ang="0">
                  <a:pos x="112" y="203"/>
                </a:cxn>
                <a:cxn ang="0">
                  <a:pos x="106" y="203"/>
                </a:cxn>
                <a:cxn ang="0">
                  <a:pos x="112" y="211"/>
                </a:cxn>
              </a:cxnLst>
              <a:rect l="0" t="0" r="r" b="b"/>
              <a:pathLst>
                <a:path w="147" h="212">
                  <a:moveTo>
                    <a:pt x="112" y="211"/>
                  </a:moveTo>
                  <a:lnTo>
                    <a:pt x="122" y="178"/>
                  </a:lnTo>
                  <a:lnTo>
                    <a:pt x="112" y="154"/>
                  </a:lnTo>
                  <a:lnTo>
                    <a:pt x="122" y="154"/>
                  </a:lnTo>
                  <a:lnTo>
                    <a:pt x="112" y="146"/>
                  </a:lnTo>
                  <a:lnTo>
                    <a:pt x="112" y="137"/>
                  </a:lnTo>
                  <a:lnTo>
                    <a:pt x="146" y="137"/>
                  </a:lnTo>
                  <a:lnTo>
                    <a:pt x="146" y="122"/>
                  </a:lnTo>
                  <a:lnTo>
                    <a:pt x="137" y="106"/>
                  </a:lnTo>
                  <a:lnTo>
                    <a:pt x="146" y="81"/>
                  </a:lnTo>
                  <a:lnTo>
                    <a:pt x="122" y="81"/>
                  </a:lnTo>
                  <a:lnTo>
                    <a:pt x="112" y="72"/>
                  </a:lnTo>
                  <a:lnTo>
                    <a:pt x="88" y="72"/>
                  </a:lnTo>
                  <a:lnTo>
                    <a:pt x="81" y="66"/>
                  </a:lnTo>
                  <a:lnTo>
                    <a:pt x="81" y="57"/>
                  </a:lnTo>
                  <a:lnTo>
                    <a:pt x="72" y="41"/>
                  </a:lnTo>
                  <a:lnTo>
                    <a:pt x="81" y="25"/>
                  </a:lnTo>
                  <a:lnTo>
                    <a:pt x="88" y="17"/>
                  </a:lnTo>
                  <a:lnTo>
                    <a:pt x="97" y="7"/>
                  </a:lnTo>
                  <a:lnTo>
                    <a:pt x="88" y="0"/>
                  </a:lnTo>
                  <a:lnTo>
                    <a:pt x="72" y="17"/>
                  </a:lnTo>
                  <a:lnTo>
                    <a:pt x="48" y="25"/>
                  </a:lnTo>
                  <a:lnTo>
                    <a:pt x="40" y="41"/>
                  </a:lnTo>
                  <a:lnTo>
                    <a:pt x="23" y="48"/>
                  </a:lnTo>
                  <a:lnTo>
                    <a:pt x="23" y="66"/>
                  </a:lnTo>
                  <a:lnTo>
                    <a:pt x="16" y="48"/>
                  </a:lnTo>
                  <a:lnTo>
                    <a:pt x="23" y="57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6" y="81"/>
                  </a:lnTo>
                  <a:lnTo>
                    <a:pt x="16" y="113"/>
                  </a:lnTo>
                  <a:lnTo>
                    <a:pt x="23" y="113"/>
                  </a:lnTo>
                  <a:lnTo>
                    <a:pt x="16" y="131"/>
                  </a:lnTo>
                  <a:lnTo>
                    <a:pt x="7" y="131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23" y="162"/>
                  </a:lnTo>
                  <a:lnTo>
                    <a:pt x="40" y="154"/>
                  </a:lnTo>
                  <a:lnTo>
                    <a:pt x="48" y="162"/>
                  </a:lnTo>
                  <a:lnTo>
                    <a:pt x="63" y="178"/>
                  </a:lnTo>
                  <a:lnTo>
                    <a:pt x="72" y="194"/>
                  </a:lnTo>
                  <a:lnTo>
                    <a:pt x="106" y="187"/>
                  </a:lnTo>
                  <a:lnTo>
                    <a:pt x="112" y="194"/>
                  </a:lnTo>
                  <a:lnTo>
                    <a:pt x="112" y="203"/>
                  </a:lnTo>
                  <a:lnTo>
                    <a:pt x="106" y="203"/>
                  </a:lnTo>
                  <a:lnTo>
                    <a:pt x="112" y="21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8" name="Freeform 106"/>
            <p:cNvSpPr>
              <a:spLocks/>
            </p:cNvSpPr>
            <p:nvPr/>
          </p:nvSpPr>
          <p:spPr bwMode="auto">
            <a:xfrm>
              <a:off x="1766" y="2613"/>
              <a:ext cx="70" cy="66"/>
            </a:xfrm>
            <a:custGeom>
              <a:avLst/>
              <a:gdLst/>
              <a:ahLst/>
              <a:cxnLst>
                <a:cxn ang="0">
                  <a:pos x="73" y="16"/>
                </a:cxn>
                <a:cxn ang="0">
                  <a:pos x="65" y="8"/>
                </a:cxn>
                <a:cxn ang="0">
                  <a:pos x="48" y="16"/>
                </a:cxn>
                <a:cxn ang="0">
                  <a:pos x="25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8" y="57"/>
                </a:cxn>
                <a:cxn ang="0">
                  <a:pos x="8" y="48"/>
                </a:cxn>
                <a:cxn ang="0">
                  <a:pos x="17" y="48"/>
                </a:cxn>
                <a:cxn ang="0">
                  <a:pos x="8" y="57"/>
                </a:cxn>
                <a:cxn ang="0">
                  <a:pos x="0" y="73"/>
                </a:cxn>
                <a:cxn ang="0">
                  <a:pos x="17" y="81"/>
                </a:cxn>
                <a:cxn ang="0">
                  <a:pos x="41" y="57"/>
                </a:cxn>
                <a:cxn ang="0">
                  <a:pos x="57" y="48"/>
                </a:cxn>
                <a:cxn ang="0">
                  <a:pos x="65" y="41"/>
                </a:cxn>
                <a:cxn ang="0">
                  <a:pos x="73" y="25"/>
                </a:cxn>
                <a:cxn ang="0">
                  <a:pos x="65" y="16"/>
                </a:cxn>
                <a:cxn ang="0">
                  <a:pos x="73" y="16"/>
                </a:cxn>
              </a:cxnLst>
              <a:rect l="0" t="0" r="r" b="b"/>
              <a:pathLst>
                <a:path w="74" h="82">
                  <a:moveTo>
                    <a:pt x="73" y="16"/>
                  </a:moveTo>
                  <a:lnTo>
                    <a:pt x="65" y="8"/>
                  </a:lnTo>
                  <a:lnTo>
                    <a:pt x="48" y="16"/>
                  </a:lnTo>
                  <a:lnTo>
                    <a:pt x="25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57"/>
                  </a:lnTo>
                  <a:lnTo>
                    <a:pt x="8" y="48"/>
                  </a:lnTo>
                  <a:lnTo>
                    <a:pt x="17" y="48"/>
                  </a:lnTo>
                  <a:lnTo>
                    <a:pt x="8" y="57"/>
                  </a:lnTo>
                  <a:lnTo>
                    <a:pt x="0" y="73"/>
                  </a:lnTo>
                  <a:lnTo>
                    <a:pt x="17" y="81"/>
                  </a:lnTo>
                  <a:lnTo>
                    <a:pt x="41" y="57"/>
                  </a:lnTo>
                  <a:lnTo>
                    <a:pt x="57" y="48"/>
                  </a:lnTo>
                  <a:lnTo>
                    <a:pt x="65" y="41"/>
                  </a:lnTo>
                  <a:lnTo>
                    <a:pt x="73" y="25"/>
                  </a:lnTo>
                  <a:lnTo>
                    <a:pt x="65" y="16"/>
                  </a:lnTo>
                  <a:lnTo>
                    <a:pt x="73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79" name="Freeform 107"/>
            <p:cNvSpPr>
              <a:spLocks/>
            </p:cNvSpPr>
            <p:nvPr/>
          </p:nvSpPr>
          <p:spPr bwMode="auto">
            <a:xfrm>
              <a:off x="1759" y="2626"/>
              <a:ext cx="154" cy="187"/>
            </a:xfrm>
            <a:custGeom>
              <a:avLst/>
              <a:gdLst/>
              <a:ahLst/>
              <a:cxnLst>
                <a:cxn ang="0">
                  <a:pos x="155" y="137"/>
                </a:cxn>
                <a:cxn ang="0">
                  <a:pos x="139" y="137"/>
                </a:cxn>
                <a:cxn ang="0">
                  <a:pos x="139" y="122"/>
                </a:cxn>
                <a:cxn ang="0">
                  <a:pos x="121" y="131"/>
                </a:cxn>
                <a:cxn ang="0">
                  <a:pos x="105" y="122"/>
                </a:cxn>
                <a:cxn ang="0">
                  <a:pos x="96" y="97"/>
                </a:cxn>
                <a:cxn ang="0">
                  <a:pos x="114" y="65"/>
                </a:cxn>
                <a:cxn ang="0">
                  <a:pos x="145" y="49"/>
                </a:cxn>
                <a:cxn ang="0">
                  <a:pos x="139" y="41"/>
                </a:cxn>
                <a:cxn ang="0">
                  <a:pos x="145" y="41"/>
                </a:cxn>
                <a:cxn ang="0">
                  <a:pos x="145" y="32"/>
                </a:cxn>
                <a:cxn ang="0">
                  <a:pos x="139" y="25"/>
                </a:cxn>
                <a:cxn ang="0">
                  <a:pos x="105" y="32"/>
                </a:cxn>
                <a:cxn ang="0">
                  <a:pos x="96" y="16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81" y="9"/>
                </a:cxn>
                <a:cxn ang="0">
                  <a:pos x="73" y="25"/>
                </a:cxn>
                <a:cxn ang="0">
                  <a:pos x="65" y="32"/>
                </a:cxn>
                <a:cxn ang="0">
                  <a:pos x="49" y="41"/>
                </a:cxn>
                <a:cxn ang="0">
                  <a:pos x="25" y="65"/>
                </a:cxn>
                <a:cxn ang="0">
                  <a:pos x="8" y="57"/>
                </a:cxn>
                <a:cxn ang="0">
                  <a:pos x="16" y="41"/>
                </a:cxn>
                <a:cxn ang="0">
                  <a:pos x="0" y="57"/>
                </a:cxn>
                <a:cxn ang="0">
                  <a:pos x="8" y="72"/>
                </a:cxn>
                <a:cxn ang="0">
                  <a:pos x="0" y="72"/>
                </a:cxn>
                <a:cxn ang="0">
                  <a:pos x="16" y="89"/>
                </a:cxn>
                <a:cxn ang="0">
                  <a:pos x="33" y="106"/>
                </a:cxn>
                <a:cxn ang="0">
                  <a:pos x="73" y="186"/>
                </a:cxn>
                <a:cxn ang="0">
                  <a:pos x="139" y="234"/>
                </a:cxn>
                <a:cxn ang="0">
                  <a:pos x="155" y="227"/>
                </a:cxn>
                <a:cxn ang="0">
                  <a:pos x="162" y="211"/>
                </a:cxn>
                <a:cxn ang="0">
                  <a:pos x="155" y="203"/>
                </a:cxn>
                <a:cxn ang="0">
                  <a:pos x="162" y="154"/>
                </a:cxn>
                <a:cxn ang="0">
                  <a:pos x="155" y="137"/>
                </a:cxn>
              </a:cxnLst>
              <a:rect l="0" t="0" r="r" b="b"/>
              <a:pathLst>
                <a:path w="163" h="235">
                  <a:moveTo>
                    <a:pt x="155" y="137"/>
                  </a:moveTo>
                  <a:lnTo>
                    <a:pt x="139" y="137"/>
                  </a:lnTo>
                  <a:lnTo>
                    <a:pt x="139" y="122"/>
                  </a:lnTo>
                  <a:lnTo>
                    <a:pt x="121" y="131"/>
                  </a:lnTo>
                  <a:lnTo>
                    <a:pt x="105" y="122"/>
                  </a:lnTo>
                  <a:lnTo>
                    <a:pt x="96" y="97"/>
                  </a:lnTo>
                  <a:lnTo>
                    <a:pt x="114" y="65"/>
                  </a:lnTo>
                  <a:lnTo>
                    <a:pt x="145" y="49"/>
                  </a:lnTo>
                  <a:lnTo>
                    <a:pt x="139" y="41"/>
                  </a:lnTo>
                  <a:lnTo>
                    <a:pt x="145" y="41"/>
                  </a:lnTo>
                  <a:lnTo>
                    <a:pt x="145" y="32"/>
                  </a:lnTo>
                  <a:lnTo>
                    <a:pt x="139" y="25"/>
                  </a:lnTo>
                  <a:lnTo>
                    <a:pt x="105" y="32"/>
                  </a:lnTo>
                  <a:lnTo>
                    <a:pt x="96" y="16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81" y="9"/>
                  </a:lnTo>
                  <a:lnTo>
                    <a:pt x="73" y="25"/>
                  </a:lnTo>
                  <a:lnTo>
                    <a:pt x="65" y="32"/>
                  </a:lnTo>
                  <a:lnTo>
                    <a:pt x="49" y="41"/>
                  </a:lnTo>
                  <a:lnTo>
                    <a:pt x="25" y="65"/>
                  </a:lnTo>
                  <a:lnTo>
                    <a:pt x="8" y="57"/>
                  </a:lnTo>
                  <a:lnTo>
                    <a:pt x="16" y="41"/>
                  </a:lnTo>
                  <a:lnTo>
                    <a:pt x="0" y="57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16" y="89"/>
                  </a:lnTo>
                  <a:lnTo>
                    <a:pt x="33" y="106"/>
                  </a:lnTo>
                  <a:lnTo>
                    <a:pt x="73" y="186"/>
                  </a:lnTo>
                  <a:lnTo>
                    <a:pt x="139" y="234"/>
                  </a:lnTo>
                  <a:lnTo>
                    <a:pt x="155" y="227"/>
                  </a:lnTo>
                  <a:lnTo>
                    <a:pt x="162" y="211"/>
                  </a:lnTo>
                  <a:lnTo>
                    <a:pt x="155" y="203"/>
                  </a:lnTo>
                  <a:lnTo>
                    <a:pt x="162" y="154"/>
                  </a:lnTo>
                  <a:lnTo>
                    <a:pt x="155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0" name="Freeform 108"/>
            <p:cNvSpPr>
              <a:spLocks/>
            </p:cNvSpPr>
            <p:nvPr/>
          </p:nvSpPr>
          <p:spPr bwMode="auto">
            <a:xfrm>
              <a:off x="1905" y="2723"/>
              <a:ext cx="139" cy="142"/>
            </a:xfrm>
            <a:custGeom>
              <a:avLst/>
              <a:gdLst/>
              <a:ahLst/>
              <a:cxnLst>
                <a:cxn ang="0">
                  <a:pos x="146" y="137"/>
                </a:cxn>
                <a:cxn ang="0">
                  <a:pos x="146" y="112"/>
                </a:cxn>
                <a:cxn ang="0">
                  <a:pos x="137" y="96"/>
                </a:cxn>
                <a:cxn ang="0">
                  <a:pos x="137" y="89"/>
                </a:cxn>
                <a:cxn ang="0">
                  <a:pos x="121" y="89"/>
                </a:cxn>
                <a:cxn ang="0">
                  <a:pos x="112" y="72"/>
                </a:cxn>
                <a:cxn ang="0">
                  <a:pos x="112" y="64"/>
                </a:cxn>
                <a:cxn ang="0">
                  <a:pos x="105" y="49"/>
                </a:cxn>
                <a:cxn ang="0">
                  <a:pos x="56" y="32"/>
                </a:cxn>
                <a:cxn ang="0">
                  <a:pos x="49" y="24"/>
                </a:cxn>
                <a:cxn ang="0">
                  <a:pos x="49" y="0"/>
                </a:cxn>
                <a:cxn ang="0">
                  <a:pos x="32" y="0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7" y="32"/>
                </a:cxn>
                <a:cxn ang="0">
                  <a:pos x="0" y="81"/>
                </a:cxn>
                <a:cxn ang="0">
                  <a:pos x="7" y="89"/>
                </a:cxn>
                <a:cxn ang="0">
                  <a:pos x="0" y="105"/>
                </a:cxn>
                <a:cxn ang="0">
                  <a:pos x="7" y="129"/>
                </a:cxn>
                <a:cxn ang="0">
                  <a:pos x="7" y="137"/>
                </a:cxn>
                <a:cxn ang="0">
                  <a:pos x="15" y="177"/>
                </a:cxn>
                <a:cxn ang="0">
                  <a:pos x="24" y="177"/>
                </a:cxn>
                <a:cxn ang="0">
                  <a:pos x="40" y="161"/>
                </a:cxn>
                <a:cxn ang="0">
                  <a:pos x="65" y="171"/>
                </a:cxn>
                <a:cxn ang="0">
                  <a:pos x="72" y="161"/>
                </a:cxn>
                <a:cxn ang="0">
                  <a:pos x="89" y="171"/>
                </a:cxn>
                <a:cxn ang="0">
                  <a:pos x="97" y="129"/>
                </a:cxn>
                <a:cxn ang="0">
                  <a:pos x="129" y="129"/>
                </a:cxn>
                <a:cxn ang="0">
                  <a:pos x="146" y="137"/>
                </a:cxn>
              </a:cxnLst>
              <a:rect l="0" t="0" r="r" b="b"/>
              <a:pathLst>
                <a:path w="147" h="178">
                  <a:moveTo>
                    <a:pt x="146" y="137"/>
                  </a:moveTo>
                  <a:lnTo>
                    <a:pt x="146" y="112"/>
                  </a:lnTo>
                  <a:lnTo>
                    <a:pt x="137" y="96"/>
                  </a:lnTo>
                  <a:lnTo>
                    <a:pt x="137" y="89"/>
                  </a:lnTo>
                  <a:lnTo>
                    <a:pt x="121" y="89"/>
                  </a:lnTo>
                  <a:lnTo>
                    <a:pt x="112" y="72"/>
                  </a:lnTo>
                  <a:lnTo>
                    <a:pt x="112" y="64"/>
                  </a:lnTo>
                  <a:lnTo>
                    <a:pt x="105" y="49"/>
                  </a:lnTo>
                  <a:lnTo>
                    <a:pt x="56" y="32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7" y="32"/>
                  </a:lnTo>
                  <a:lnTo>
                    <a:pt x="0" y="81"/>
                  </a:lnTo>
                  <a:lnTo>
                    <a:pt x="7" y="89"/>
                  </a:lnTo>
                  <a:lnTo>
                    <a:pt x="0" y="105"/>
                  </a:lnTo>
                  <a:lnTo>
                    <a:pt x="7" y="129"/>
                  </a:lnTo>
                  <a:lnTo>
                    <a:pt x="7" y="137"/>
                  </a:lnTo>
                  <a:lnTo>
                    <a:pt x="15" y="177"/>
                  </a:lnTo>
                  <a:lnTo>
                    <a:pt x="24" y="177"/>
                  </a:lnTo>
                  <a:lnTo>
                    <a:pt x="40" y="161"/>
                  </a:lnTo>
                  <a:lnTo>
                    <a:pt x="65" y="171"/>
                  </a:lnTo>
                  <a:lnTo>
                    <a:pt x="72" y="161"/>
                  </a:lnTo>
                  <a:lnTo>
                    <a:pt x="89" y="171"/>
                  </a:lnTo>
                  <a:lnTo>
                    <a:pt x="97" y="129"/>
                  </a:lnTo>
                  <a:lnTo>
                    <a:pt x="129" y="129"/>
                  </a:lnTo>
                  <a:lnTo>
                    <a:pt x="146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1" name="Freeform 109"/>
            <p:cNvSpPr>
              <a:spLocks/>
            </p:cNvSpPr>
            <p:nvPr/>
          </p:nvSpPr>
          <p:spPr bwMode="auto">
            <a:xfrm>
              <a:off x="1988" y="2826"/>
              <a:ext cx="101" cy="91"/>
            </a:xfrm>
            <a:custGeom>
              <a:avLst/>
              <a:gdLst/>
              <a:ahLst/>
              <a:cxnLst>
                <a:cxn ang="0">
                  <a:pos x="97" y="82"/>
                </a:cxn>
                <a:cxn ang="0">
                  <a:pos x="105" y="66"/>
                </a:cxn>
                <a:cxn ang="0">
                  <a:pos x="88" y="57"/>
                </a:cxn>
                <a:cxn ang="0">
                  <a:pos x="88" y="42"/>
                </a:cxn>
                <a:cxn ang="0">
                  <a:pos x="82" y="42"/>
                </a:cxn>
                <a:cxn ang="0">
                  <a:pos x="57" y="32"/>
                </a:cxn>
                <a:cxn ang="0">
                  <a:pos x="57" y="8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42"/>
                </a:cxn>
                <a:cxn ang="0">
                  <a:pos x="16" y="66"/>
                </a:cxn>
                <a:cxn ang="0">
                  <a:pos x="40" y="66"/>
                </a:cxn>
                <a:cxn ang="0">
                  <a:pos x="57" y="82"/>
                </a:cxn>
                <a:cxn ang="0">
                  <a:pos x="57" y="89"/>
                </a:cxn>
                <a:cxn ang="0">
                  <a:pos x="48" y="106"/>
                </a:cxn>
                <a:cxn ang="0">
                  <a:pos x="72" y="113"/>
                </a:cxn>
                <a:cxn ang="0">
                  <a:pos x="82" y="106"/>
                </a:cxn>
                <a:cxn ang="0">
                  <a:pos x="97" y="97"/>
                </a:cxn>
                <a:cxn ang="0">
                  <a:pos x="97" y="82"/>
                </a:cxn>
              </a:cxnLst>
              <a:rect l="0" t="0" r="r" b="b"/>
              <a:pathLst>
                <a:path w="106" h="114">
                  <a:moveTo>
                    <a:pt x="97" y="82"/>
                  </a:moveTo>
                  <a:lnTo>
                    <a:pt x="105" y="66"/>
                  </a:lnTo>
                  <a:lnTo>
                    <a:pt x="88" y="57"/>
                  </a:lnTo>
                  <a:lnTo>
                    <a:pt x="88" y="42"/>
                  </a:lnTo>
                  <a:lnTo>
                    <a:pt x="82" y="42"/>
                  </a:lnTo>
                  <a:lnTo>
                    <a:pt x="57" y="32"/>
                  </a:lnTo>
                  <a:lnTo>
                    <a:pt x="57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42"/>
                  </a:lnTo>
                  <a:lnTo>
                    <a:pt x="16" y="66"/>
                  </a:lnTo>
                  <a:lnTo>
                    <a:pt x="40" y="66"/>
                  </a:lnTo>
                  <a:lnTo>
                    <a:pt x="57" y="82"/>
                  </a:lnTo>
                  <a:lnTo>
                    <a:pt x="57" y="89"/>
                  </a:lnTo>
                  <a:lnTo>
                    <a:pt x="48" y="106"/>
                  </a:lnTo>
                  <a:lnTo>
                    <a:pt x="72" y="113"/>
                  </a:lnTo>
                  <a:lnTo>
                    <a:pt x="82" y="106"/>
                  </a:lnTo>
                  <a:lnTo>
                    <a:pt x="97" y="97"/>
                  </a:lnTo>
                  <a:lnTo>
                    <a:pt x="97" y="8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2" name="Freeform 110"/>
            <p:cNvSpPr>
              <a:spLocks/>
            </p:cNvSpPr>
            <p:nvPr/>
          </p:nvSpPr>
          <p:spPr bwMode="auto">
            <a:xfrm>
              <a:off x="2034" y="2949"/>
              <a:ext cx="70" cy="52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74" y="31"/>
                </a:cxn>
                <a:cxn ang="0">
                  <a:pos x="65" y="25"/>
                </a:cxn>
                <a:cxn ang="0">
                  <a:pos x="40" y="8"/>
                </a:cxn>
                <a:cxn ang="0">
                  <a:pos x="34" y="8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0" y="56"/>
                </a:cxn>
                <a:cxn ang="0">
                  <a:pos x="9" y="56"/>
                </a:cxn>
                <a:cxn ang="0">
                  <a:pos x="34" y="65"/>
                </a:cxn>
                <a:cxn ang="0">
                  <a:pos x="57" y="65"/>
                </a:cxn>
                <a:cxn ang="0">
                  <a:pos x="65" y="49"/>
                </a:cxn>
              </a:cxnLst>
              <a:rect l="0" t="0" r="r" b="b"/>
              <a:pathLst>
                <a:path w="75" h="66">
                  <a:moveTo>
                    <a:pt x="65" y="49"/>
                  </a:moveTo>
                  <a:lnTo>
                    <a:pt x="74" y="31"/>
                  </a:lnTo>
                  <a:lnTo>
                    <a:pt x="65" y="25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6"/>
                  </a:lnTo>
                  <a:lnTo>
                    <a:pt x="9" y="56"/>
                  </a:lnTo>
                  <a:lnTo>
                    <a:pt x="34" y="65"/>
                  </a:lnTo>
                  <a:lnTo>
                    <a:pt x="57" y="65"/>
                  </a:lnTo>
                  <a:lnTo>
                    <a:pt x="65" y="4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3" name="Freeform 111"/>
            <p:cNvSpPr>
              <a:spLocks/>
            </p:cNvSpPr>
            <p:nvPr/>
          </p:nvSpPr>
          <p:spPr bwMode="auto">
            <a:xfrm>
              <a:off x="1849" y="2574"/>
              <a:ext cx="476" cy="415"/>
            </a:xfrm>
            <a:custGeom>
              <a:avLst/>
              <a:gdLst/>
              <a:ahLst/>
              <a:cxnLst>
                <a:cxn ang="0">
                  <a:pos x="285" y="16"/>
                </a:cxn>
                <a:cxn ang="0">
                  <a:pos x="261" y="40"/>
                </a:cxn>
                <a:cxn ang="0">
                  <a:pos x="236" y="34"/>
                </a:cxn>
                <a:cxn ang="0">
                  <a:pos x="220" y="40"/>
                </a:cxn>
                <a:cxn ang="0">
                  <a:pos x="188" y="49"/>
                </a:cxn>
                <a:cxn ang="0">
                  <a:pos x="180" y="9"/>
                </a:cxn>
                <a:cxn ang="0">
                  <a:pos x="171" y="0"/>
                </a:cxn>
                <a:cxn ang="0">
                  <a:pos x="140" y="16"/>
                </a:cxn>
                <a:cxn ang="0">
                  <a:pos x="124" y="16"/>
                </a:cxn>
                <a:cxn ang="0">
                  <a:pos x="131" y="40"/>
                </a:cxn>
                <a:cxn ang="0">
                  <a:pos x="99" y="57"/>
                </a:cxn>
                <a:cxn ang="0">
                  <a:pos x="83" y="40"/>
                </a:cxn>
                <a:cxn ang="0">
                  <a:pos x="49" y="49"/>
                </a:cxn>
                <a:cxn ang="0">
                  <a:pos x="49" y="57"/>
                </a:cxn>
                <a:cxn ang="0">
                  <a:pos x="49" y="114"/>
                </a:cxn>
                <a:cxn ang="0">
                  <a:pos x="0" y="162"/>
                </a:cxn>
                <a:cxn ang="0">
                  <a:pos x="25" y="196"/>
                </a:cxn>
                <a:cxn ang="0">
                  <a:pos x="43" y="202"/>
                </a:cxn>
                <a:cxn ang="0">
                  <a:pos x="74" y="202"/>
                </a:cxn>
                <a:cxn ang="0">
                  <a:pos x="108" y="187"/>
                </a:cxn>
                <a:cxn ang="0">
                  <a:pos x="115" y="219"/>
                </a:cxn>
                <a:cxn ang="0">
                  <a:pos x="171" y="251"/>
                </a:cxn>
                <a:cxn ang="0">
                  <a:pos x="180" y="276"/>
                </a:cxn>
                <a:cxn ang="0">
                  <a:pos x="196" y="283"/>
                </a:cxn>
                <a:cxn ang="0">
                  <a:pos x="205" y="324"/>
                </a:cxn>
                <a:cxn ang="0">
                  <a:pos x="230" y="358"/>
                </a:cxn>
                <a:cxn ang="0">
                  <a:pos x="236" y="373"/>
                </a:cxn>
                <a:cxn ang="0">
                  <a:pos x="245" y="398"/>
                </a:cxn>
                <a:cxn ang="0">
                  <a:pos x="261" y="422"/>
                </a:cxn>
                <a:cxn ang="0">
                  <a:pos x="211" y="470"/>
                </a:cxn>
                <a:cxn ang="0">
                  <a:pos x="230" y="478"/>
                </a:cxn>
                <a:cxn ang="0">
                  <a:pos x="261" y="495"/>
                </a:cxn>
                <a:cxn ang="0">
                  <a:pos x="261" y="519"/>
                </a:cxn>
                <a:cxn ang="0">
                  <a:pos x="293" y="485"/>
                </a:cxn>
                <a:cxn ang="0">
                  <a:pos x="326" y="438"/>
                </a:cxn>
                <a:cxn ang="0">
                  <a:pos x="333" y="389"/>
                </a:cxn>
                <a:cxn ang="0">
                  <a:pos x="375" y="364"/>
                </a:cxn>
                <a:cxn ang="0">
                  <a:pos x="407" y="358"/>
                </a:cxn>
                <a:cxn ang="0">
                  <a:pos x="423" y="341"/>
                </a:cxn>
                <a:cxn ang="0">
                  <a:pos x="439" y="299"/>
                </a:cxn>
                <a:cxn ang="0">
                  <a:pos x="447" y="236"/>
                </a:cxn>
                <a:cxn ang="0">
                  <a:pos x="504" y="162"/>
                </a:cxn>
                <a:cxn ang="0">
                  <a:pos x="472" y="130"/>
                </a:cxn>
                <a:cxn ang="0">
                  <a:pos x="416" y="106"/>
                </a:cxn>
                <a:cxn ang="0">
                  <a:pos x="375" y="97"/>
                </a:cxn>
                <a:cxn ang="0">
                  <a:pos x="375" y="81"/>
                </a:cxn>
                <a:cxn ang="0">
                  <a:pos x="333" y="74"/>
                </a:cxn>
                <a:cxn ang="0">
                  <a:pos x="326" y="65"/>
                </a:cxn>
                <a:cxn ang="0">
                  <a:pos x="302" y="65"/>
                </a:cxn>
                <a:cxn ang="0">
                  <a:pos x="293" y="74"/>
                </a:cxn>
                <a:cxn ang="0">
                  <a:pos x="293" y="65"/>
                </a:cxn>
                <a:cxn ang="0">
                  <a:pos x="310" y="40"/>
                </a:cxn>
                <a:cxn ang="0">
                  <a:pos x="293" y="16"/>
                </a:cxn>
              </a:cxnLst>
              <a:rect l="0" t="0" r="r" b="b"/>
              <a:pathLst>
                <a:path w="505" h="520">
                  <a:moveTo>
                    <a:pt x="293" y="16"/>
                  </a:moveTo>
                  <a:lnTo>
                    <a:pt x="285" y="16"/>
                  </a:lnTo>
                  <a:lnTo>
                    <a:pt x="270" y="34"/>
                  </a:lnTo>
                  <a:lnTo>
                    <a:pt x="261" y="40"/>
                  </a:lnTo>
                  <a:lnTo>
                    <a:pt x="253" y="34"/>
                  </a:lnTo>
                  <a:lnTo>
                    <a:pt x="236" y="34"/>
                  </a:lnTo>
                  <a:lnTo>
                    <a:pt x="230" y="40"/>
                  </a:lnTo>
                  <a:lnTo>
                    <a:pt x="220" y="40"/>
                  </a:lnTo>
                  <a:lnTo>
                    <a:pt x="196" y="49"/>
                  </a:lnTo>
                  <a:lnTo>
                    <a:pt x="188" y="49"/>
                  </a:lnTo>
                  <a:lnTo>
                    <a:pt x="180" y="34"/>
                  </a:lnTo>
                  <a:lnTo>
                    <a:pt x="180" y="9"/>
                  </a:lnTo>
                  <a:lnTo>
                    <a:pt x="180" y="0"/>
                  </a:lnTo>
                  <a:lnTo>
                    <a:pt x="171" y="0"/>
                  </a:lnTo>
                  <a:lnTo>
                    <a:pt x="164" y="9"/>
                  </a:lnTo>
                  <a:lnTo>
                    <a:pt x="140" y="16"/>
                  </a:lnTo>
                  <a:lnTo>
                    <a:pt x="115" y="9"/>
                  </a:lnTo>
                  <a:lnTo>
                    <a:pt x="124" y="16"/>
                  </a:lnTo>
                  <a:lnTo>
                    <a:pt x="124" y="34"/>
                  </a:lnTo>
                  <a:lnTo>
                    <a:pt x="131" y="40"/>
                  </a:lnTo>
                  <a:lnTo>
                    <a:pt x="108" y="57"/>
                  </a:lnTo>
                  <a:lnTo>
                    <a:pt x="99" y="57"/>
                  </a:lnTo>
                  <a:lnTo>
                    <a:pt x="91" y="49"/>
                  </a:lnTo>
                  <a:lnTo>
                    <a:pt x="83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59" y="57"/>
                  </a:lnTo>
                  <a:lnTo>
                    <a:pt x="49" y="57"/>
                  </a:lnTo>
                  <a:lnTo>
                    <a:pt x="59" y="81"/>
                  </a:lnTo>
                  <a:lnTo>
                    <a:pt x="49" y="114"/>
                  </a:lnTo>
                  <a:lnTo>
                    <a:pt x="18" y="130"/>
                  </a:lnTo>
                  <a:lnTo>
                    <a:pt x="0" y="162"/>
                  </a:lnTo>
                  <a:lnTo>
                    <a:pt x="9" y="187"/>
                  </a:lnTo>
                  <a:lnTo>
                    <a:pt x="25" y="196"/>
                  </a:lnTo>
                  <a:lnTo>
                    <a:pt x="43" y="187"/>
                  </a:lnTo>
                  <a:lnTo>
                    <a:pt x="43" y="202"/>
                  </a:lnTo>
                  <a:lnTo>
                    <a:pt x="59" y="202"/>
                  </a:lnTo>
                  <a:lnTo>
                    <a:pt x="74" y="202"/>
                  </a:lnTo>
                  <a:lnTo>
                    <a:pt x="91" y="187"/>
                  </a:lnTo>
                  <a:lnTo>
                    <a:pt x="108" y="187"/>
                  </a:lnTo>
                  <a:lnTo>
                    <a:pt x="108" y="211"/>
                  </a:lnTo>
                  <a:lnTo>
                    <a:pt x="115" y="219"/>
                  </a:lnTo>
                  <a:lnTo>
                    <a:pt x="164" y="236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80" y="276"/>
                  </a:lnTo>
                  <a:lnTo>
                    <a:pt x="196" y="276"/>
                  </a:lnTo>
                  <a:lnTo>
                    <a:pt x="196" y="283"/>
                  </a:lnTo>
                  <a:lnTo>
                    <a:pt x="205" y="299"/>
                  </a:lnTo>
                  <a:lnTo>
                    <a:pt x="205" y="324"/>
                  </a:lnTo>
                  <a:lnTo>
                    <a:pt x="205" y="348"/>
                  </a:lnTo>
                  <a:lnTo>
                    <a:pt x="230" y="358"/>
                  </a:lnTo>
                  <a:lnTo>
                    <a:pt x="236" y="358"/>
                  </a:lnTo>
                  <a:lnTo>
                    <a:pt x="236" y="373"/>
                  </a:lnTo>
                  <a:lnTo>
                    <a:pt x="253" y="382"/>
                  </a:lnTo>
                  <a:lnTo>
                    <a:pt x="245" y="398"/>
                  </a:lnTo>
                  <a:lnTo>
                    <a:pt x="253" y="398"/>
                  </a:lnTo>
                  <a:lnTo>
                    <a:pt x="261" y="422"/>
                  </a:lnTo>
                  <a:lnTo>
                    <a:pt x="245" y="429"/>
                  </a:lnTo>
                  <a:lnTo>
                    <a:pt x="211" y="470"/>
                  </a:lnTo>
                  <a:lnTo>
                    <a:pt x="220" y="470"/>
                  </a:lnTo>
                  <a:lnTo>
                    <a:pt x="230" y="478"/>
                  </a:lnTo>
                  <a:lnTo>
                    <a:pt x="236" y="478"/>
                  </a:lnTo>
                  <a:lnTo>
                    <a:pt x="261" y="495"/>
                  </a:lnTo>
                  <a:lnTo>
                    <a:pt x="270" y="501"/>
                  </a:lnTo>
                  <a:lnTo>
                    <a:pt x="261" y="519"/>
                  </a:lnTo>
                  <a:lnTo>
                    <a:pt x="277" y="501"/>
                  </a:lnTo>
                  <a:lnTo>
                    <a:pt x="293" y="485"/>
                  </a:lnTo>
                  <a:lnTo>
                    <a:pt x="310" y="453"/>
                  </a:lnTo>
                  <a:lnTo>
                    <a:pt x="326" y="438"/>
                  </a:lnTo>
                  <a:lnTo>
                    <a:pt x="326" y="405"/>
                  </a:lnTo>
                  <a:lnTo>
                    <a:pt x="333" y="389"/>
                  </a:lnTo>
                  <a:lnTo>
                    <a:pt x="350" y="382"/>
                  </a:lnTo>
                  <a:lnTo>
                    <a:pt x="375" y="364"/>
                  </a:lnTo>
                  <a:lnTo>
                    <a:pt x="407" y="364"/>
                  </a:lnTo>
                  <a:lnTo>
                    <a:pt x="407" y="358"/>
                  </a:lnTo>
                  <a:lnTo>
                    <a:pt x="423" y="348"/>
                  </a:lnTo>
                  <a:lnTo>
                    <a:pt x="423" y="341"/>
                  </a:lnTo>
                  <a:lnTo>
                    <a:pt x="439" y="316"/>
                  </a:lnTo>
                  <a:lnTo>
                    <a:pt x="439" y="299"/>
                  </a:lnTo>
                  <a:lnTo>
                    <a:pt x="447" y="292"/>
                  </a:lnTo>
                  <a:lnTo>
                    <a:pt x="447" y="236"/>
                  </a:lnTo>
                  <a:lnTo>
                    <a:pt x="488" y="187"/>
                  </a:lnTo>
                  <a:lnTo>
                    <a:pt x="504" y="162"/>
                  </a:lnTo>
                  <a:lnTo>
                    <a:pt x="497" y="130"/>
                  </a:lnTo>
                  <a:lnTo>
                    <a:pt x="472" y="130"/>
                  </a:lnTo>
                  <a:lnTo>
                    <a:pt x="432" y="97"/>
                  </a:lnTo>
                  <a:lnTo>
                    <a:pt x="416" y="106"/>
                  </a:lnTo>
                  <a:lnTo>
                    <a:pt x="392" y="97"/>
                  </a:lnTo>
                  <a:lnTo>
                    <a:pt x="375" y="97"/>
                  </a:lnTo>
                  <a:lnTo>
                    <a:pt x="375" y="90"/>
                  </a:lnTo>
                  <a:lnTo>
                    <a:pt x="375" y="81"/>
                  </a:lnTo>
                  <a:lnTo>
                    <a:pt x="367" y="81"/>
                  </a:lnTo>
                  <a:lnTo>
                    <a:pt x="333" y="74"/>
                  </a:lnTo>
                  <a:lnTo>
                    <a:pt x="326" y="81"/>
                  </a:lnTo>
                  <a:lnTo>
                    <a:pt x="326" y="65"/>
                  </a:lnTo>
                  <a:lnTo>
                    <a:pt x="317" y="65"/>
                  </a:lnTo>
                  <a:lnTo>
                    <a:pt x="302" y="65"/>
                  </a:lnTo>
                  <a:lnTo>
                    <a:pt x="302" y="81"/>
                  </a:lnTo>
                  <a:lnTo>
                    <a:pt x="293" y="74"/>
                  </a:lnTo>
                  <a:lnTo>
                    <a:pt x="285" y="81"/>
                  </a:lnTo>
                  <a:lnTo>
                    <a:pt x="293" y="65"/>
                  </a:lnTo>
                  <a:lnTo>
                    <a:pt x="310" y="49"/>
                  </a:lnTo>
                  <a:lnTo>
                    <a:pt x="310" y="40"/>
                  </a:lnTo>
                  <a:lnTo>
                    <a:pt x="302" y="40"/>
                  </a:lnTo>
                  <a:lnTo>
                    <a:pt x="293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4" name="Freeform 112"/>
            <p:cNvSpPr>
              <a:spLocks/>
            </p:cNvSpPr>
            <p:nvPr/>
          </p:nvSpPr>
          <p:spPr bwMode="auto">
            <a:xfrm>
              <a:off x="2088" y="2568"/>
              <a:ext cx="30" cy="3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47"/>
                </a:cxn>
                <a:cxn ang="0">
                  <a:pos x="17" y="41"/>
                </a:cxn>
                <a:cxn ang="0">
                  <a:pos x="32" y="2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3"/>
                </a:cxn>
                <a:cxn ang="0">
                  <a:pos x="0" y="41"/>
                </a:cxn>
              </a:cxnLst>
              <a:rect l="0" t="0" r="r" b="b"/>
              <a:pathLst>
                <a:path w="33" h="48">
                  <a:moveTo>
                    <a:pt x="0" y="41"/>
                  </a:moveTo>
                  <a:lnTo>
                    <a:pt x="8" y="47"/>
                  </a:lnTo>
                  <a:lnTo>
                    <a:pt x="17" y="41"/>
                  </a:lnTo>
                  <a:lnTo>
                    <a:pt x="32" y="2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3"/>
                  </a:lnTo>
                  <a:lnTo>
                    <a:pt x="0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5" name="Freeform 113"/>
            <p:cNvSpPr>
              <a:spLocks/>
            </p:cNvSpPr>
            <p:nvPr/>
          </p:nvSpPr>
          <p:spPr bwMode="auto">
            <a:xfrm>
              <a:off x="2043" y="2568"/>
              <a:ext cx="46" cy="39"/>
            </a:xfrm>
            <a:custGeom>
              <a:avLst/>
              <a:gdLst/>
              <a:ahLst/>
              <a:cxnLst>
                <a:cxn ang="0">
                  <a:pos x="48" y="41"/>
                </a:cxn>
                <a:cxn ang="0">
                  <a:pos x="48" y="23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15" y="47"/>
                </a:cxn>
                <a:cxn ang="0">
                  <a:pos x="25" y="47"/>
                </a:cxn>
                <a:cxn ang="0">
                  <a:pos x="31" y="41"/>
                </a:cxn>
                <a:cxn ang="0">
                  <a:pos x="48" y="41"/>
                </a:cxn>
              </a:cxnLst>
              <a:rect l="0" t="0" r="r" b="b"/>
              <a:pathLst>
                <a:path w="49" h="48">
                  <a:moveTo>
                    <a:pt x="48" y="41"/>
                  </a:moveTo>
                  <a:lnTo>
                    <a:pt x="48" y="23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47"/>
                  </a:lnTo>
                  <a:lnTo>
                    <a:pt x="25" y="47"/>
                  </a:lnTo>
                  <a:lnTo>
                    <a:pt x="31" y="41"/>
                  </a:lnTo>
                  <a:lnTo>
                    <a:pt x="48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6" name="Freeform 114"/>
            <p:cNvSpPr>
              <a:spLocks/>
            </p:cNvSpPr>
            <p:nvPr/>
          </p:nvSpPr>
          <p:spPr bwMode="auto">
            <a:xfrm>
              <a:off x="2003" y="2542"/>
              <a:ext cx="55" cy="7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9"/>
                </a:cxn>
                <a:cxn ang="0">
                  <a:pos x="32" y="15"/>
                </a:cxn>
                <a:cxn ang="0">
                  <a:pos x="41" y="15"/>
                </a:cxn>
                <a:cxn ang="0">
                  <a:pos x="56" y="33"/>
                </a:cxn>
                <a:cxn ang="0">
                  <a:pos x="41" y="49"/>
                </a:cxn>
                <a:cxn ang="0">
                  <a:pos x="56" y="80"/>
                </a:cxn>
                <a:cxn ang="0">
                  <a:pos x="32" y="89"/>
                </a:cxn>
                <a:cxn ang="0">
                  <a:pos x="24" y="89"/>
                </a:cxn>
                <a:cxn ang="0">
                  <a:pos x="16" y="74"/>
                </a:cxn>
                <a:cxn ang="0">
                  <a:pos x="16" y="49"/>
                </a:cxn>
                <a:cxn ang="0">
                  <a:pos x="16" y="40"/>
                </a:cxn>
                <a:cxn ang="0">
                  <a:pos x="7" y="40"/>
                </a:cxn>
                <a:cxn ang="0">
                  <a:pos x="0" y="33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7" y="9"/>
                </a:cxn>
                <a:cxn ang="0">
                  <a:pos x="16" y="0"/>
                </a:cxn>
              </a:cxnLst>
              <a:rect l="0" t="0" r="r" b="b"/>
              <a:pathLst>
                <a:path w="57" h="90">
                  <a:moveTo>
                    <a:pt x="16" y="0"/>
                  </a:moveTo>
                  <a:lnTo>
                    <a:pt x="32" y="9"/>
                  </a:lnTo>
                  <a:lnTo>
                    <a:pt x="32" y="15"/>
                  </a:lnTo>
                  <a:lnTo>
                    <a:pt x="41" y="15"/>
                  </a:lnTo>
                  <a:lnTo>
                    <a:pt x="56" y="33"/>
                  </a:lnTo>
                  <a:lnTo>
                    <a:pt x="41" y="49"/>
                  </a:lnTo>
                  <a:lnTo>
                    <a:pt x="56" y="80"/>
                  </a:lnTo>
                  <a:lnTo>
                    <a:pt x="32" y="89"/>
                  </a:lnTo>
                  <a:lnTo>
                    <a:pt x="24" y="89"/>
                  </a:lnTo>
                  <a:lnTo>
                    <a:pt x="16" y="74"/>
                  </a:lnTo>
                  <a:lnTo>
                    <a:pt x="16" y="49"/>
                  </a:lnTo>
                  <a:lnTo>
                    <a:pt x="16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7" y="9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7" name="Freeform 115"/>
            <p:cNvSpPr>
              <a:spLocks/>
            </p:cNvSpPr>
            <p:nvPr/>
          </p:nvSpPr>
          <p:spPr bwMode="auto">
            <a:xfrm>
              <a:off x="1857" y="2502"/>
              <a:ext cx="163" cy="119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62" y="59"/>
                </a:cxn>
                <a:cxn ang="0">
                  <a:pos x="162" y="65"/>
                </a:cxn>
                <a:cxn ang="0">
                  <a:pos x="155" y="65"/>
                </a:cxn>
                <a:cxn ang="0">
                  <a:pos x="155" y="83"/>
                </a:cxn>
                <a:cxn ang="0">
                  <a:pos x="162" y="90"/>
                </a:cxn>
                <a:cxn ang="0">
                  <a:pos x="155" y="99"/>
                </a:cxn>
                <a:cxn ang="0">
                  <a:pos x="131" y="106"/>
                </a:cxn>
                <a:cxn ang="0">
                  <a:pos x="106" y="99"/>
                </a:cxn>
                <a:cxn ang="0">
                  <a:pos x="115" y="106"/>
                </a:cxn>
                <a:cxn ang="0">
                  <a:pos x="115" y="124"/>
                </a:cxn>
                <a:cxn ang="0">
                  <a:pos x="122" y="130"/>
                </a:cxn>
                <a:cxn ang="0">
                  <a:pos x="99" y="147"/>
                </a:cxn>
                <a:cxn ang="0">
                  <a:pos x="90" y="147"/>
                </a:cxn>
                <a:cxn ang="0">
                  <a:pos x="82" y="139"/>
                </a:cxn>
                <a:cxn ang="0">
                  <a:pos x="74" y="130"/>
                </a:cxn>
                <a:cxn ang="0">
                  <a:pos x="74" y="115"/>
                </a:cxn>
                <a:cxn ang="0">
                  <a:pos x="65" y="99"/>
                </a:cxn>
                <a:cxn ang="0">
                  <a:pos x="74" y="74"/>
                </a:cxn>
                <a:cxn ang="0">
                  <a:pos x="50" y="74"/>
                </a:cxn>
                <a:cxn ang="0">
                  <a:pos x="40" y="65"/>
                </a:cxn>
                <a:cxn ang="0">
                  <a:pos x="16" y="65"/>
                </a:cxn>
                <a:cxn ang="0">
                  <a:pos x="9" y="59"/>
                </a:cxn>
                <a:cxn ang="0">
                  <a:pos x="9" y="50"/>
                </a:cxn>
                <a:cxn ang="0">
                  <a:pos x="0" y="34"/>
                </a:cxn>
                <a:cxn ang="0">
                  <a:pos x="9" y="18"/>
                </a:cxn>
                <a:cxn ang="0">
                  <a:pos x="16" y="10"/>
                </a:cxn>
                <a:cxn ang="0">
                  <a:pos x="25" y="18"/>
                </a:cxn>
                <a:cxn ang="0">
                  <a:pos x="16" y="25"/>
                </a:cxn>
                <a:cxn ang="0">
                  <a:pos x="16" y="41"/>
                </a:cxn>
                <a:cxn ang="0">
                  <a:pos x="25" y="34"/>
                </a:cxn>
                <a:cxn ang="0">
                  <a:pos x="25" y="18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40" y="10"/>
                </a:cxn>
                <a:cxn ang="0">
                  <a:pos x="65" y="10"/>
                </a:cxn>
                <a:cxn ang="0">
                  <a:pos x="65" y="18"/>
                </a:cxn>
                <a:cxn ang="0">
                  <a:pos x="90" y="18"/>
                </a:cxn>
                <a:cxn ang="0">
                  <a:pos x="106" y="25"/>
                </a:cxn>
                <a:cxn ang="0">
                  <a:pos x="122" y="18"/>
                </a:cxn>
                <a:cxn ang="0">
                  <a:pos x="139" y="18"/>
                </a:cxn>
                <a:cxn ang="0">
                  <a:pos x="131" y="18"/>
                </a:cxn>
                <a:cxn ang="0">
                  <a:pos x="139" y="25"/>
                </a:cxn>
                <a:cxn ang="0">
                  <a:pos x="155" y="34"/>
                </a:cxn>
                <a:cxn ang="0">
                  <a:pos x="155" y="50"/>
                </a:cxn>
                <a:cxn ang="0">
                  <a:pos x="162" y="41"/>
                </a:cxn>
                <a:cxn ang="0">
                  <a:pos x="171" y="50"/>
                </a:cxn>
              </a:cxnLst>
              <a:rect l="0" t="0" r="r" b="b"/>
              <a:pathLst>
                <a:path w="172" h="148">
                  <a:moveTo>
                    <a:pt x="171" y="50"/>
                  </a:moveTo>
                  <a:lnTo>
                    <a:pt x="162" y="59"/>
                  </a:lnTo>
                  <a:lnTo>
                    <a:pt x="162" y="65"/>
                  </a:lnTo>
                  <a:lnTo>
                    <a:pt x="155" y="65"/>
                  </a:lnTo>
                  <a:lnTo>
                    <a:pt x="155" y="83"/>
                  </a:lnTo>
                  <a:lnTo>
                    <a:pt x="162" y="90"/>
                  </a:lnTo>
                  <a:lnTo>
                    <a:pt x="155" y="99"/>
                  </a:lnTo>
                  <a:lnTo>
                    <a:pt x="131" y="106"/>
                  </a:lnTo>
                  <a:lnTo>
                    <a:pt x="106" y="99"/>
                  </a:lnTo>
                  <a:lnTo>
                    <a:pt x="115" y="106"/>
                  </a:lnTo>
                  <a:lnTo>
                    <a:pt x="115" y="124"/>
                  </a:lnTo>
                  <a:lnTo>
                    <a:pt x="122" y="130"/>
                  </a:lnTo>
                  <a:lnTo>
                    <a:pt x="99" y="147"/>
                  </a:lnTo>
                  <a:lnTo>
                    <a:pt x="90" y="147"/>
                  </a:lnTo>
                  <a:lnTo>
                    <a:pt x="82" y="139"/>
                  </a:lnTo>
                  <a:lnTo>
                    <a:pt x="74" y="130"/>
                  </a:lnTo>
                  <a:lnTo>
                    <a:pt x="74" y="115"/>
                  </a:lnTo>
                  <a:lnTo>
                    <a:pt x="65" y="99"/>
                  </a:lnTo>
                  <a:lnTo>
                    <a:pt x="74" y="74"/>
                  </a:lnTo>
                  <a:lnTo>
                    <a:pt x="50" y="74"/>
                  </a:lnTo>
                  <a:lnTo>
                    <a:pt x="40" y="65"/>
                  </a:lnTo>
                  <a:lnTo>
                    <a:pt x="16" y="65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0" y="34"/>
                  </a:lnTo>
                  <a:lnTo>
                    <a:pt x="9" y="18"/>
                  </a:lnTo>
                  <a:lnTo>
                    <a:pt x="16" y="10"/>
                  </a:lnTo>
                  <a:lnTo>
                    <a:pt x="25" y="18"/>
                  </a:lnTo>
                  <a:lnTo>
                    <a:pt x="16" y="25"/>
                  </a:lnTo>
                  <a:lnTo>
                    <a:pt x="16" y="41"/>
                  </a:lnTo>
                  <a:lnTo>
                    <a:pt x="25" y="34"/>
                  </a:lnTo>
                  <a:lnTo>
                    <a:pt x="25" y="18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65" y="10"/>
                  </a:lnTo>
                  <a:lnTo>
                    <a:pt x="65" y="18"/>
                  </a:lnTo>
                  <a:lnTo>
                    <a:pt x="90" y="18"/>
                  </a:lnTo>
                  <a:lnTo>
                    <a:pt x="106" y="25"/>
                  </a:lnTo>
                  <a:lnTo>
                    <a:pt x="122" y="18"/>
                  </a:lnTo>
                  <a:lnTo>
                    <a:pt x="139" y="18"/>
                  </a:lnTo>
                  <a:lnTo>
                    <a:pt x="131" y="18"/>
                  </a:lnTo>
                  <a:lnTo>
                    <a:pt x="139" y="25"/>
                  </a:lnTo>
                  <a:lnTo>
                    <a:pt x="155" y="34"/>
                  </a:lnTo>
                  <a:lnTo>
                    <a:pt x="155" y="50"/>
                  </a:lnTo>
                  <a:lnTo>
                    <a:pt x="162" y="41"/>
                  </a:lnTo>
                  <a:lnTo>
                    <a:pt x="171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8" name="Freeform 116"/>
            <p:cNvSpPr>
              <a:spLocks/>
            </p:cNvSpPr>
            <p:nvPr/>
          </p:nvSpPr>
          <p:spPr bwMode="auto">
            <a:xfrm>
              <a:off x="3021" y="1929"/>
              <a:ext cx="116" cy="85"/>
            </a:xfrm>
            <a:custGeom>
              <a:avLst/>
              <a:gdLst/>
              <a:ahLst/>
              <a:cxnLst>
                <a:cxn ang="0">
                  <a:pos x="112" y="88"/>
                </a:cxn>
                <a:cxn ang="0">
                  <a:pos x="106" y="72"/>
                </a:cxn>
                <a:cxn ang="0">
                  <a:pos x="106" y="65"/>
                </a:cxn>
                <a:cxn ang="0">
                  <a:pos x="112" y="72"/>
                </a:cxn>
                <a:cxn ang="0">
                  <a:pos x="122" y="57"/>
                </a:cxn>
                <a:cxn ang="0">
                  <a:pos x="112" y="5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90" y="7"/>
                </a:cxn>
                <a:cxn ang="0">
                  <a:pos x="65" y="0"/>
                </a:cxn>
                <a:cxn ang="0">
                  <a:pos x="49" y="16"/>
                </a:cxn>
                <a:cxn ang="0">
                  <a:pos x="49" y="25"/>
                </a:cxn>
                <a:cxn ang="0">
                  <a:pos x="32" y="32"/>
                </a:cxn>
                <a:cxn ang="0">
                  <a:pos x="32" y="47"/>
                </a:cxn>
                <a:cxn ang="0">
                  <a:pos x="25" y="47"/>
                </a:cxn>
                <a:cxn ang="0">
                  <a:pos x="7" y="57"/>
                </a:cxn>
                <a:cxn ang="0">
                  <a:pos x="0" y="57"/>
                </a:cxn>
                <a:cxn ang="0">
                  <a:pos x="7" y="72"/>
                </a:cxn>
                <a:cxn ang="0">
                  <a:pos x="0" y="88"/>
                </a:cxn>
                <a:cxn ang="0">
                  <a:pos x="0" y="106"/>
                </a:cxn>
                <a:cxn ang="0">
                  <a:pos x="15" y="97"/>
                </a:cxn>
                <a:cxn ang="0">
                  <a:pos x="32" y="97"/>
                </a:cxn>
                <a:cxn ang="0">
                  <a:pos x="57" y="106"/>
                </a:cxn>
                <a:cxn ang="0">
                  <a:pos x="65" y="106"/>
                </a:cxn>
                <a:cxn ang="0">
                  <a:pos x="72" y="106"/>
                </a:cxn>
                <a:cxn ang="0">
                  <a:pos x="81" y="106"/>
                </a:cxn>
                <a:cxn ang="0">
                  <a:pos x="97" y="106"/>
                </a:cxn>
                <a:cxn ang="0">
                  <a:pos x="106" y="88"/>
                </a:cxn>
                <a:cxn ang="0">
                  <a:pos x="112" y="88"/>
                </a:cxn>
              </a:cxnLst>
              <a:rect l="0" t="0" r="r" b="b"/>
              <a:pathLst>
                <a:path w="123" h="107">
                  <a:moveTo>
                    <a:pt x="112" y="88"/>
                  </a:moveTo>
                  <a:lnTo>
                    <a:pt x="106" y="72"/>
                  </a:lnTo>
                  <a:lnTo>
                    <a:pt x="106" y="65"/>
                  </a:lnTo>
                  <a:lnTo>
                    <a:pt x="112" y="72"/>
                  </a:lnTo>
                  <a:lnTo>
                    <a:pt x="122" y="57"/>
                  </a:lnTo>
                  <a:lnTo>
                    <a:pt x="112" y="57"/>
                  </a:lnTo>
                  <a:lnTo>
                    <a:pt x="97" y="32"/>
                  </a:lnTo>
                  <a:lnTo>
                    <a:pt x="97" y="16"/>
                  </a:lnTo>
                  <a:lnTo>
                    <a:pt x="90" y="7"/>
                  </a:lnTo>
                  <a:lnTo>
                    <a:pt x="65" y="0"/>
                  </a:lnTo>
                  <a:lnTo>
                    <a:pt x="49" y="16"/>
                  </a:lnTo>
                  <a:lnTo>
                    <a:pt x="49" y="25"/>
                  </a:lnTo>
                  <a:lnTo>
                    <a:pt x="32" y="32"/>
                  </a:lnTo>
                  <a:lnTo>
                    <a:pt x="32" y="47"/>
                  </a:lnTo>
                  <a:lnTo>
                    <a:pt x="25" y="4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72"/>
                  </a:lnTo>
                  <a:lnTo>
                    <a:pt x="0" y="88"/>
                  </a:lnTo>
                  <a:lnTo>
                    <a:pt x="0" y="106"/>
                  </a:lnTo>
                  <a:lnTo>
                    <a:pt x="15" y="97"/>
                  </a:lnTo>
                  <a:lnTo>
                    <a:pt x="32" y="97"/>
                  </a:lnTo>
                  <a:lnTo>
                    <a:pt x="57" y="106"/>
                  </a:lnTo>
                  <a:lnTo>
                    <a:pt x="65" y="106"/>
                  </a:lnTo>
                  <a:lnTo>
                    <a:pt x="72" y="106"/>
                  </a:lnTo>
                  <a:lnTo>
                    <a:pt x="81" y="106"/>
                  </a:lnTo>
                  <a:lnTo>
                    <a:pt x="97" y="106"/>
                  </a:lnTo>
                  <a:lnTo>
                    <a:pt x="106" y="88"/>
                  </a:lnTo>
                  <a:lnTo>
                    <a:pt x="112" y="8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89" name="Freeform 117"/>
            <p:cNvSpPr>
              <a:spLocks/>
            </p:cNvSpPr>
            <p:nvPr/>
          </p:nvSpPr>
          <p:spPr bwMode="auto">
            <a:xfrm>
              <a:off x="3006" y="1999"/>
              <a:ext cx="222" cy="124"/>
            </a:xfrm>
            <a:custGeom>
              <a:avLst/>
              <a:gdLst/>
              <a:ahLst/>
              <a:cxnLst>
                <a:cxn ang="0">
                  <a:pos x="97" y="139"/>
                </a:cxn>
                <a:cxn ang="0">
                  <a:pos x="81" y="139"/>
                </a:cxn>
                <a:cxn ang="0">
                  <a:pos x="81" y="130"/>
                </a:cxn>
                <a:cxn ang="0">
                  <a:pos x="88" y="114"/>
                </a:cxn>
                <a:cxn ang="0">
                  <a:pos x="106" y="114"/>
                </a:cxn>
                <a:cxn ang="0">
                  <a:pos x="106" y="106"/>
                </a:cxn>
                <a:cxn ang="0">
                  <a:pos x="97" y="90"/>
                </a:cxn>
                <a:cxn ang="0">
                  <a:pos x="97" y="81"/>
                </a:cxn>
                <a:cxn ang="0">
                  <a:pos x="73" y="74"/>
                </a:cxn>
                <a:cxn ang="0">
                  <a:pos x="56" y="81"/>
                </a:cxn>
                <a:cxn ang="0">
                  <a:pos x="41" y="90"/>
                </a:cxn>
                <a:cxn ang="0">
                  <a:pos x="31" y="90"/>
                </a:cxn>
                <a:cxn ang="0">
                  <a:pos x="7" y="90"/>
                </a:cxn>
                <a:cxn ang="0">
                  <a:pos x="0" y="81"/>
                </a:cxn>
                <a:cxn ang="0">
                  <a:pos x="7" y="66"/>
                </a:cxn>
                <a:cxn ang="0">
                  <a:pos x="16" y="49"/>
                </a:cxn>
                <a:cxn ang="0">
                  <a:pos x="23" y="41"/>
                </a:cxn>
                <a:cxn ang="0">
                  <a:pos x="16" y="18"/>
                </a:cxn>
                <a:cxn ang="0">
                  <a:pos x="31" y="9"/>
                </a:cxn>
                <a:cxn ang="0">
                  <a:pos x="48" y="9"/>
                </a:cxn>
                <a:cxn ang="0">
                  <a:pos x="73" y="18"/>
                </a:cxn>
                <a:cxn ang="0">
                  <a:pos x="81" y="18"/>
                </a:cxn>
                <a:cxn ang="0">
                  <a:pos x="88" y="18"/>
                </a:cxn>
                <a:cxn ang="0">
                  <a:pos x="97" y="18"/>
                </a:cxn>
                <a:cxn ang="0">
                  <a:pos x="113" y="18"/>
                </a:cxn>
                <a:cxn ang="0">
                  <a:pos x="122" y="0"/>
                </a:cxn>
                <a:cxn ang="0">
                  <a:pos x="128" y="0"/>
                </a:cxn>
                <a:cxn ang="0">
                  <a:pos x="153" y="0"/>
                </a:cxn>
                <a:cxn ang="0">
                  <a:pos x="162" y="9"/>
                </a:cxn>
                <a:cxn ang="0">
                  <a:pos x="153" y="9"/>
                </a:cxn>
                <a:cxn ang="0">
                  <a:pos x="162" y="18"/>
                </a:cxn>
                <a:cxn ang="0">
                  <a:pos x="170" y="18"/>
                </a:cxn>
                <a:cxn ang="0">
                  <a:pos x="178" y="33"/>
                </a:cxn>
                <a:cxn ang="0">
                  <a:pos x="187" y="41"/>
                </a:cxn>
                <a:cxn ang="0">
                  <a:pos x="193" y="33"/>
                </a:cxn>
                <a:cxn ang="0">
                  <a:pos x="235" y="58"/>
                </a:cxn>
                <a:cxn ang="0">
                  <a:pos x="227" y="90"/>
                </a:cxn>
                <a:cxn ang="0">
                  <a:pos x="218" y="81"/>
                </a:cxn>
                <a:cxn ang="0">
                  <a:pos x="212" y="90"/>
                </a:cxn>
                <a:cxn ang="0">
                  <a:pos x="212" y="106"/>
                </a:cxn>
                <a:cxn ang="0">
                  <a:pos x="203" y="106"/>
                </a:cxn>
                <a:cxn ang="0">
                  <a:pos x="162" y="130"/>
                </a:cxn>
                <a:cxn ang="0">
                  <a:pos x="178" y="139"/>
                </a:cxn>
                <a:cxn ang="0">
                  <a:pos x="178" y="139"/>
                </a:cxn>
                <a:cxn ang="0">
                  <a:pos x="153" y="155"/>
                </a:cxn>
                <a:cxn ang="0">
                  <a:pos x="146" y="155"/>
                </a:cxn>
                <a:cxn ang="0">
                  <a:pos x="146" y="146"/>
                </a:cxn>
                <a:cxn ang="0">
                  <a:pos x="138" y="139"/>
                </a:cxn>
                <a:cxn ang="0">
                  <a:pos x="153" y="130"/>
                </a:cxn>
                <a:cxn ang="0">
                  <a:pos x="128" y="121"/>
                </a:cxn>
                <a:cxn ang="0">
                  <a:pos x="128" y="114"/>
                </a:cxn>
                <a:cxn ang="0">
                  <a:pos x="113" y="114"/>
                </a:cxn>
                <a:cxn ang="0">
                  <a:pos x="106" y="130"/>
                </a:cxn>
                <a:cxn ang="0">
                  <a:pos x="97" y="130"/>
                </a:cxn>
                <a:cxn ang="0">
                  <a:pos x="97" y="139"/>
                </a:cxn>
              </a:cxnLst>
              <a:rect l="0" t="0" r="r" b="b"/>
              <a:pathLst>
                <a:path w="235" h="155">
                  <a:moveTo>
                    <a:pt x="97" y="139"/>
                  </a:moveTo>
                  <a:lnTo>
                    <a:pt x="81" y="139"/>
                  </a:lnTo>
                  <a:lnTo>
                    <a:pt x="81" y="130"/>
                  </a:lnTo>
                  <a:lnTo>
                    <a:pt x="88" y="114"/>
                  </a:lnTo>
                  <a:lnTo>
                    <a:pt x="106" y="114"/>
                  </a:lnTo>
                  <a:lnTo>
                    <a:pt x="106" y="106"/>
                  </a:lnTo>
                  <a:lnTo>
                    <a:pt x="97" y="90"/>
                  </a:lnTo>
                  <a:lnTo>
                    <a:pt x="97" y="81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7" y="90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16" y="49"/>
                  </a:lnTo>
                  <a:lnTo>
                    <a:pt x="23" y="41"/>
                  </a:lnTo>
                  <a:lnTo>
                    <a:pt x="16" y="18"/>
                  </a:lnTo>
                  <a:lnTo>
                    <a:pt x="31" y="9"/>
                  </a:lnTo>
                  <a:lnTo>
                    <a:pt x="48" y="9"/>
                  </a:lnTo>
                  <a:lnTo>
                    <a:pt x="73" y="18"/>
                  </a:lnTo>
                  <a:lnTo>
                    <a:pt x="81" y="18"/>
                  </a:lnTo>
                  <a:lnTo>
                    <a:pt x="88" y="18"/>
                  </a:lnTo>
                  <a:lnTo>
                    <a:pt x="97" y="18"/>
                  </a:lnTo>
                  <a:lnTo>
                    <a:pt x="113" y="18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53" y="0"/>
                  </a:lnTo>
                  <a:lnTo>
                    <a:pt x="162" y="9"/>
                  </a:lnTo>
                  <a:lnTo>
                    <a:pt x="153" y="9"/>
                  </a:lnTo>
                  <a:lnTo>
                    <a:pt x="162" y="18"/>
                  </a:lnTo>
                  <a:lnTo>
                    <a:pt x="170" y="18"/>
                  </a:lnTo>
                  <a:lnTo>
                    <a:pt x="178" y="33"/>
                  </a:lnTo>
                  <a:lnTo>
                    <a:pt x="187" y="41"/>
                  </a:lnTo>
                  <a:lnTo>
                    <a:pt x="193" y="33"/>
                  </a:lnTo>
                  <a:lnTo>
                    <a:pt x="235" y="58"/>
                  </a:lnTo>
                  <a:lnTo>
                    <a:pt x="227" y="90"/>
                  </a:lnTo>
                  <a:lnTo>
                    <a:pt x="218" y="81"/>
                  </a:lnTo>
                  <a:lnTo>
                    <a:pt x="212" y="90"/>
                  </a:lnTo>
                  <a:lnTo>
                    <a:pt x="212" y="106"/>
                  </a:lnTo>
                  <a:lnTo>
                    <a:pt x="203" y="106"/>
                  </a:lnTo>
                  <a:lnTo>
                    <a:pt x="162" y="130"/>
                  </a:lnTo>
                  <a:lnTo>
                    <a:pt x="178" y="139"/>
                  </a:lnTo>
                  <a:lnTo>
                    <a:pt x="178" y="139"/>
                  </a:lnTo>
                  <a:lnTo>
                    <a:pt x="153" y="155"/>
                  </a:lnTo>
                  <a:lnTo>
                    <a:pt x="146" y="155"/>
                  </a:lnTo>
                  <a:lnTo>
                    <a:pt x="146" y="146"/>
                  </a:lnTo>
                  <a:lnTo>
                    <a:pt x="138" y="139"/>
                  </a:lnTo>
                  <a:lnTo>
                    <a:pt x="153" y="130"/>
                  </a:lnTo>
                  <a:lnTo>
                    <a:pt x="128" y="121"/>
                  </a:lnTo>
                  <a:lnTo>
                    <a:pt x="128" y="114"/>
                  </a:lnTo>
                  <a:lnTo>
                    <a:pt x="113" y="114"/>
                  </a:lnTo>
                  <a:lnTo>
                    <a:pt x="106" y="130"/>
                  </a:lnTo>
                  <a:lnTo>
                    <a:pt x="97" y="130"/>
                  </a:lnTo>
                  <a:lnTo>
                    <a:pt x="97" y="13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0" name="Freeform 118"/>
            <p:cNvSpPr>
              <a:spLocks/>
            </p:cNvSpPr>
            <p:nvPr/>
          </p:nvSpPr>
          <p:spPr bwMode="auto">
            <a:xfrm>
              <a:off x="2998" y="1897"/>
              <a:ext cx="86" cy="4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23"/>
                </a:cxn>
                <a:cxn ang="0">
                  <a:pos x="25" y="23"/>
                </a:cxn>
                <a:cxn ang="0">
                  <a:pos x="16" y="7"/>
                </a:cxn>
                <a:cxn ang="0">
                  <a:pos x="9" y="15"/>
                </a:cxn>
                <a:cxn ang="0">
                  <a:pos x="0" y="32"/>
                </a:cxn>
                <a:cxn ang="0">
                  <a:pos x="0" y="47"/>
                </a:cxn>
                <a:cxn ang="0">
                  <a:pos x="9" y="40"/>
                </a:cxn>
                <a:cxn ang="0">
                  <a:pos x="50" y="40"/>
                </a:cxn>
                <a:cxn ang="0">
                  <a:pos x="74" y="56"/>
                </a:cxn>
                <a:cxn ang="0">
                  <a:pos x="90" y="40"/>
                </a:cxn>
                <a:cxn ang="0">
                  <a:pos x="82" y="23"/>
                </a:cxn>
                <a:cxn ang="0">
                  <a:pos x="82" y="7"/>
                </a:cxn>
                <a:cxn ang="0">
                  <a:pos x="65" y="7"/>
                </a:cxn>
                <a:cxn ang="0">
                  <a:pos x="50" y="0"/>
                </a:cxn>
                <a:cxn ang="0">
                  <a:pos x="40" y="0"/>
                </a:cxn>
              </a:cxnLst>
              <a:rect l="0" t="0" r="r" b="b"/>
              <a:pathLst>
                <a:path w="91" h="57">
                  <a:moveTo>
                    <a:pt x="40" y="0"/>
                  </a:moveTo>
                  <a:lnTo>
                    <a:pt x="40" y="23"/>
                  </a:lnTo>
                  <a:lnTo>
                    <a:pt x="25" y="23"/>
                  </a:lnTo>
                  <a:lnTo>
                    <a:pt x="16" y="7"/>
                  </a:lnTo>
                  <a:lnTo>
                    <a:pt x="9" y="15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9" y="40"/>
                  </a:lnTo>
                  <a:lnTo>
                    <a:pt x="50" y="40"/>
                  </a:lnTo>
                  <a:lnTo>
                    <a:pt x="74" y="56"/>
                  </a:lnTo>
                  <a:lnTo>
                    <a:pt x="90" y="40"/>
                  </a:lnTo>
                  <a:lnTo>
                    <a:pt x="82" y="23"/>
                  </a:lnTo>
                  <a:lnTo>
                    <a:pt x="82" y="7"/>
                  </a:lnTo>
                  <a:lnTo>
                    <a:pt x="65" y="7"/>
                  </a:lnTo>
                  <a:lnTo>
                    <a:pt x="50" y="0"/>
                  </a:lnTo>
                  <a:lnTo>
                    <a:pt x="4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1" name="Freeform 119"/>
            <p:cNvSpPr>
              <a:spLocks/>
            </p:cNvSpPr>
            <p:nvPr/>
          </p:nvSpPr>
          <p:spPr bwMode="auto">
            <a:xfrm>
              <a:off x="2998" y="1929"/>
              <a:ext cx="71" cy="4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6"/>
                </a:cxn>
                <a:cxn ang="0">
                  <a:pos x="0" y="7"/>
                </a:cxn>
                <a:cxn ang="0">
                  <a:pos x="9" y="0"/>
                </a:cxn>
                <a:cxn ang="0">
                  <a:pos x="50" y="0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57" y="32"/>
                </a:cxn>
                <a:cxn ang="0">
                  <a:pos x="57" y="47"/>
                </a:cxn>
                <a:cxn ang="0">
                  <a:pos x="50" y="47"/>
                </a:cxn>
                <a:cxn ang="0">
                  <a:pos x="32" y="57"/>
                </a:cxn>
                <a:cxn ang="0">
                  <a:pos x="25" y="57"/>
                </a:cxn>
                <a:cxn ang="0">
                  <a:pos x="16" y="47"/>
                </a:cxn>
                <a:cxn ang="0">
                  <a:pos x="16" y="25"/>
                </a:cxn>
                <a:cxn ang="0">
                  <a:pos x="0" y="25"/>
                </a:cxn>
              </a:cxnLst>
              <a:rect l="0" t="0" r="r" b="b"/>
              <a:pathLst>
                <a:path w="75" h="58">
                  <a:moveTo>
                    <a:pt x="0" y="25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9" y="0"/>
                  </a:lnTo>
                  <a:lnTo>
                    <a:pt x="50" y="0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57" y="32"/>
                  </a:lnTo>
                  <a:lnTo>
                    <a:pt x="57" y="47"/>
                  </a:lnTo>
                  <a:lnTo>
                    <a:pt x="50" y="47"/>
                  </a:lnTo>
                  <a:lnTo>
                    <a:pt x="32" y="57"/>
                  </a:lnTo>
                  <a:lnTo>
                    <a:pt x="25" y="57"/>
                  </a:lnTo>
                  <a:lnTo>
                    <a:pt x="16" y="47"/>
                  </a:lnTo>
                  <a:lnTo>
                    <a:pt x="16" y="25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2" name="Freeform 120"/>
            <p:cNvSpPr>
              <a:spLocks/>
            </p:cNvSpPr>
            <p:nvPr/>
          </p:nvSpPr>
          <p:spPr bwMode="auto">
            <a:xfrm>
              <a:off x="3028" y="1870"/>
              <a:ext cx="56" cy="33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0" y="24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58" y="0"/>
                </a:cxn>
                <a:cxn ang="0">
                  <a:pos x="50" y="9"/>
                </a:cxn>
                <a:cxn ang="0">
                  <a:pos x="42" y="9"/>
                </a:cxn>
                <a:cxn ang="0">
                  <a:pos x="50" y="34"/>
                </a:cxn>
                <a:cxn ang="0">
                  <a:pos x="50" y="41"/>
                </a:cxn>
                <a:cxn ang="0">
                  <a:pos x="33" y="41"/>
                </a:cxn>
                <a:cxn ang="0">
                  <a:pos x="18" y="34"/>
                </a:cxn>
                <a:cxn ang="0">
                  <a:pos x="8" y="34"/>
                </a:cxn>
              </a:cxnLst>
              <a:rect l="0" t="0" r="r" b="b"/>
              <a:pathLst>
                <a:path w="59" h="42">
                  <a:moveTo>
                    <a:pt x="8" y="34"/>
                  </a:moveTo>
                  <a:lnTo>
                    <a:pt x="0" y="24"/>
                  </a:lnTo>
                  <a:lnTo>
                    <a:pt x="0" y="9"/>
                  </a:lnTo>
                  <a:lnTo>
                    <a:pt x="8" y="0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2" y="9"/>
                  </a:lnTo>
                  <a:lnTo>
                    <a:pt x="50" y="34"/>
                  </a:lnTo>
                  <a:lnTo>
                    <a:pt x="50" y="41"/>
                  </a:lnTo>
                  <a:lnTo>
                    <a:pt x="33" y="41"/>
                  </a:lnTo>
                  <a:lnTo>
                    <a:pt x="18" y="34"/>
                  </a:lnTo>
                  <a:lnTo>
                    <a:pt x="8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3" name="Freeform 121"/>
            <p:cNvSpPr>
              <a:spLocks/>
            </p:cNvSpPr>
            <p:nvPr/>
          </p:nvSpPr>
          <p:spPr bwMode="auto">
            <a:xfrm>
              <a:off x="2975" y="1949"/>
              <a:ext cx="39" cy="1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22"/>
                </a:cxn>
                <a:cxn ang="0">
                  <a:pos x="24" y="22"/>
                </a:cxn>
                <a:cxn ang="0">
                  <a:pos x="0" y="16"/>
                </a:cxn>
                <a:cxn ang="0">
                  <a:pos x="15" y="7"/>
                </a:cxn>
                <a:cxn ang="0">
                  <a:pos x="24" y="0"/>
                </a:cxn>
                <a:cxn ang="0">
                  <a:pos x="40" y="0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lnTo>
                    <a:pt x="40" y="22"/>
                  </a:lnTo>
                  <a:lnTo>
                    <a:pt x="24" y="22"/>
                  </a:lnTo>
                  <a:lnTo>
                    <a:pt x="0" y="16"/>
                  </a:lnTo>
                  <a:lnTo>
                    <a:pt x="15" y="7"/>
                  </a:lnTo>
                  <a:lnTo>
                    <a:pt x="24" y="0"/>
                  </a:lnTo>
                  <a:lnTo>
                    <a:pt x="4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4" name="Freeform 122"/>
            <p:cNvSpPr>
              <a:spLocks/>
            </p:cNvSpPr>
            <p:nvPr/>
          </p:nvSpPr>
          <p:spPr bwMode="auto">
            <a:xfrm>
              <a:off x="3221" y="2136"/>
              <a:ext cx="84" cy="26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25" y="24"/>
                </a:cxn>
                <a:cxn ang="0">
                  <a:pos x="25" y="15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57" y="9"/>
                </a:cxn>
                <a:cxn ang="0">
                  <a:pos x="72" y="9"/>
                </a:cxn>
                <a:cxn ang="0">
                  <a:pos x="88" y="24"/>
                </a:cxn>
                <a:cxn ang="0">
                  <a:pos x="81" y="24"/>
                </a:cxn>
                <a:cxn ang="0">
                  <a:pos x="88" y="32"/>
                </a:cxn>
                <a:cxn ang="0">
                  <a:pos x="72" y="32"/>
                </a:cxn>
                <a:cxn ang="0">
                  <a:pos x="65" y="32"/>
                </a:cxn>
                <a:cxn ang="0">
                  <a:pos x="48" y="32"/>
                </a:cxn>
                <a:cxn ang="0">
                  <a:pos x="25" y="32"/>
                </a:cxn>
              </a:cxnLst>
              <a:rect l="0" t="0" r="r" b="b"/>
              <a:pathLst>
                <a:path w="89" h="33">
                  <a:moveTo>
                    <a:pt x="25" y="32"/>
                  </a:moveTo>
                  <a:lnTo>
                    <a:pt x="25" y="24"/>
                  </a:lnTo>
                  <a:lnTo>
                    <a:pt x="25" y="1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7" y="9"/>
                  </a:lnTo>
                  <a:lnTo>
                    <a:pt x="72" y="9"/>
                  </a:lnTo>
                  <a:lnTo>
                    <a:pt x="88" y="24"/>
                  </a:lnTo>
                  <a:lnTo>
                    <a:pt x="81" y="24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5" y="32"/>
                  </a:lnTo>
                  <a:lnTo>
                    <a:pt x="48" y="32"/>
                  </a:lnTo>
                  <a:lnTo>
                    <a:pt x="25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5" name="Freeform 123"/>
            <p:cNvSpPr>
              <a:spLocks/>
            </p:cNvSpPr>
            <p:nvPr/>
          </p:nvSpPr>
          <p:spPr bwMode="auto">
            <a:xfrm>
              <a:off x="3266" y="2161"/>
              <a:ext cx="39" cy="3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40" y="33"/>
                </a:cxn>
                <a:cxn ang="0">
                  <a:pos x="33" y="24"/>
                </a:cxn>
                <a:cxn ang="0">
                  <a:pos x="33" y="17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9" y="24"/>
                </a:cxn>
                <a:cxn ang="0">
                  <a:pos x="17" y="24"/>
                </a:cxn>
                <a:cxn ang="0">
                  <a:pos x="33" y="33"/>
                </a:cxn>
                <a:cxn ang="0">
                  <a:pos x="33" y="40"/>
                </a:cxn>
                <a:cxn ang="0">
                  <a:pos x="40" y="40"/>
                </a:cxn>
              </a:cxnLst>
              <a:rect l="0" t="0" r="r" b="b"/>
              <a:pathLst>
                <a:path w="41" h="41">
                  <a:moveTo>
                    <a:pt x="40" y="40"/>
                  </a:moveTo>
                  <a:lnTo>
                    <a:pt x="40" y="33"/>
                  </a:lnTo>
                  <a:lnTo>
                    <a:pt x="33" y="24"/>
                  </a:lnTo>
                  <a:lnTo>
                    <a:pt x="33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9" y="24"/>
                  </a:lnTo>
                  <a:lnTo>
                    <a:pt x="17" y="24"/>
                  </a:lnTo>
                  <a:lnTo>
                    <a:pt x="33" y="33"/>
                  </a:lnTo>
                  <a:lnTo>
                    <a:pt x="33" y="40"/>
                  </a:lnTo>
                  <a:lnTo>
                    <a:pt x="4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6" name="Freeform 124"/>
            <p:cNvSpPr>
              <a:spLocks/>
            </p:cNvSpPr>
            <p:nvPr/>
          </p:nvSpPr>
          <p:spPr bwMode="auto">
            <a:xfrm>
              <a:off x="3282" y="2180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7" y="16"/>
                </a:cxn>
                <a:cxn ang="0">
                  <a:pos x="0" y="0"/>
                </a:cxn>
                <a:cxn ang="0">
                  <a:pos x="16" y="9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7" y="1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7" name="Freeform 125"/>
            <p:cNvSpPr>
              <a:spLocks/>
            </p:cNvSpPr>
            <p:nvPr/>
          </p:nvSpPr>
          <p:spPr bwMode="auto">
            <a:xfrm>
              <a:off x="3282" y="2155"/>
              <a:ext cx="68" cy="46"/>
            </a:xfrm>
            <a:custGeom>
              <a:avLst/>
              <a:gdLst/>
              <a:ahLst/>
              <a:cxnLst>
                <a:cxn ang="0">
                  <a:pos x="23" y="48"/>
                </a:cxn>
                <a:cxn ang="0">
                  <a:pos x="40" y="41"/>
                </a:cxn>
                <a:cxn ang="0">
                  <a:pos x="48" y="41"/>
                </a:cxn>
                <a:cxn ang="0">
                  <a:pos x="40" y="48"/>
                </a:cxn>
                <a:cxn ang="0">
                  <a:pos x="57" y="57"/>
                </a:cxn>
                <a:cxn ang="0">
                  <a:pos x="48" y="48"/>
                </a:cxn>
                <a:cxn ang="0">
                  <a:pos x="57" y="48"/>
                </a:cxn>
                <a:cxn ang="0">
                  <a:pos x="57" y="32"/>
                </a:cxn>
                <a:cxn ang="0">
                  <a:pos x="72" y="25"/>
                </a:cxn>
                <a:cxn ang="0">
                  <a:pos x="57" y="16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23" y="8"/>
                </a:cxn>
                <a:cxn ang="0">
                  <a:pos x="7" y="8"/>
                </a:cxn>
                <a:cxn ang="0">
                  <a:pos x="0" y="8"/>
                </a:cxn>
                <a:cxn ang="0">
                  <a:pos x="16" y="25"/>
                </a:cxn>
                <a:cxn ang="0">
                  <a:pos x="16" y="32"/>
                </a:cxn>
                <a:cxn ang="0">
                  <a:pos x="23" y="41"/>
                </a:cxn>
                <a:cxn ang="0">
                  <a:pos x="23" y="48"/>
                </a:cxn>
              </a:cxnLst>
              <a:rect l="0" t="0" r="r" b="b"/>
              <a:pathLst>
                <a:path w="73" h="58">
                  <a:moveTo>
                    <a:pt x="23" y="48"/>
                  </a:moveTo>
                  <a:lnTo>
                    <a:pt x="40" y="41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57" y="57"/>
                  </a:lnTo>
                  <a:lnTo>
                    <a:pt x="48" y="48"/>
                  </a:lnTo>
                  <a:lnTo>
                    <a:pt x="57" y="48"/>
                  </a:lnTo>
                  <a:lnTo>
                    <a:pt x="57" y="32"/>
                  </a:lnTo>
                  <a:lnTo>
                    <a:pt x="72" y="25"/>
                  </a:lnTo>
                  <a:lnTo>
                    <a:pt x="57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23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23" y="41"/>
                  </a:lnTo>
                  <a:lnTo>
                    <a:pt x="23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8" name="Freeform 126"/>
            <p:cNvSpPr>
              <a:spLocks/>
            </p:cNvSpPr>
            <p:nvPr/>
          </p:nvSpPr>
          <p:spPr bwMode="auto">
            <a:xfrm>
              <a:off x="2875" y="1644"/>
              <a:ext cx="154" cy="305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9" y="299"/>
                </a:cxn>
                <a:cxn ang="0">
                  <a:pos x="9" y="276"/>
                </a:cxn>
                <a:cxn ang="0">
                  <a:pos x="18" y="267"/>
                </a:cxn>
                <a:cxn ang="0">
                  <a:pos x="18" y="243"/>
                </a:cxn>
                <a:cxn ang="0">
                  <a:pos x="18" y="236"/>
                </a:cxn>
                <a:cxn ang="0">
                  <a:pos x="9" y="202"/>
                </a:cxn>
                <a:cxn ang="0">
                  <a:pos x="18" y="170"/>
                </a:cxn>
                <a:cxn ang="0">
                  <a:pos x="25" y="162"/>
                </a:cxn>
                <a:cxn ang="0">
                  <a:pos x="41" y="155"/>
                </a:cxn>
                <a:cxn ang="0">
                  <a:pos x="33" y="137"/>
                </a:cxn>
                <a:cxn ang="0">
                  <a:pos x="41" y="122"/>
                </a:cxn>
                <a:cxn ang="0">
                  <a:pos x="50" y="97"/>
                </a:cxn>
                <a:cxn ang="0">
                  <a:pos x="65" y="73"/>
                </a:cxn>
                <a:cxn ang="0">
                  <a:pos x="65" y="56"/>
                </a:cxn>
                <a:cxn ang="0">
                  <a:pos x="75" y="41"/>
                </a:cxn>
                <a:cxn ang="0">
                  <a:pos x="81" y="31"/>
                </a:cxn>
                <a:cxn ang="0">
                  <a:pos x="90" y="31"/>
                </a:cxn>
                <a:cxn ang="0">
                  <a:pos x="90" y="16"/>
                </a:cxn>
                <a:cxn ang="0">
                  <a:pos x="98" y="16"/>
                </a:cxn>
                <a:cxn ang="0">
                  <a:pos x="115" y="16"/>
                </a:cxn>
                <a:cxn ang="0">
                  <a:pos x="115" y="0"/>
                </a:cxn>
                <a:cxn ang="0">
                  <a:pos x="121" y="0"/>
                </a:cxn>
                <a:cxn ang="0">
                  <a:pos x="155" y="31"/>
                </a:cxn>
                <a:cxn ang="0">
                  <a:pos x="162" y="105"/>
                </a:cxn>
                <a:cxn ang="0">
                  <a:pos x="146" y="105"/>
                </a:cxn>
                <a:cxn ang="0">
                  <a:pos x="130" y="122"/>
                </a:cxn>
                <a:cxn ang="0">
                  <a:pos x="130" y="130"/>
                </a:cxn>
                <a:cxn ang="0">
                  <a:pos x="130" y="137"/>
                </a:cxn>
                <a:cxn ang="0">
                  <a:pos x="139" y="146"/>
                </a:cxn>
                <a:cxn ang="0">
                  <a:pos x="121" y="162"/>
                </a:cxn>
                <a:cxn ang="0">
                  <a:pos x="98" y="187"/>
                </a:cxn>
                <a:cxn ang="0">
                  <a:pos x="81" y="212"/>
                </a:cxn>
                <a:cxn ang="0">
                  <a:pos x="81" y="252"/>
                </a:cxn>
                <a:cxn ang="0">
                  <a:pos x="98" y="276"/>
                </a:cxn>
                <a:cxn ang="0">
                  <a:pos x="90" y="283"/>
                </a:cxn>
                <a:cxn ang="0">
                  <a:pos x="90" y="292"/>
                </a:cxn>
                <a:cxn ang="0">
                  <a:pos x="75" y="307"/>
                </a:cxn>
                <a:cxn ang="0">
                  <a:pos x="65" y="364"/>
                </a:cxn>
                <a:cxn ang="0">
                  <a:pos x="50" y="364"/>
                </a:cxn>
                <a:cxn ang="0">
                  <a:pos x="41" y="373"/>
                </a:cxn>
                <a:cxn ang="0">
                  <a:pos x="41" y="382"/>
                </a:cxn>
                <a:cxn ang="0">
                  <a:pos x="25" y="382"/>
                </a:cxn>
                <a:cxn ang="0">
                  <a:pos x="18" y="364"/>
                </a:cxn>
                <a:cxn ang="0">
                  <a:pos x="25" y="357"/>
                </a:cxn>
                <a:cxn ang="0">
                  <a:pos x="18" y="349"/>
                </a:cxn>
                <a:cxn ang="0">
                  <a:pos x="0" y="299"/>
                </a:cxn>
              </a:cxnLst>
              <a:rect l="0" t="0" r="r" b="b"/>
              <a:pathLst>
                <a:path w="163" h="383">
                  <a:moveTo>
                    <a:pt x="0" y="299"/>
                  </a:moveTo>
                  <a:lnTo>
                    <a:pt x="9" y="299"/>
                  </a:lnTo>
                  <a:lnTo>
                    <a:pt x="9" y="276"/>
                  </a:lnTo>
                  <a:lnTo>
                    <a:pt x="18" y="267"/>
                  </a:lnTo>
                  <a:lnTo>
                    <a:pt x="18" y="243"/>
                  </a:lnTo>
                  <a:lnTo>
                    <a:pt x="18" y="236"/>
                  </a:lnTo>
                  <a:lnTo>
                    <a:pt x="9" y="202"/>
                  </a:lnTo>
                  <a:lnTo>
                    <a:pt x="18" y="170"/>
                  </a:lnTo>
                  <a:lnTo>
                    <a:pt x="25" y="162"/>
                  </a:lnTo>
                  <a:lnTo>
                    <a:pt x="41" y="155"/>
                  </a:lnTo>
                  <a:lnTo>
                    <a:pt x="33" y="137"/>
                  </a:lnTo>
                  <a:lnTo>
                    <a:pt x="41" y="122"/>
                  </a:lnTo>
                  <a:lnTo>
                    <a:pt x="50" y="97"/>
                  </a:lnTo>
                  <a:lnTo>
                    <a:pt x="65" y="73"/>
                  </a:lnTo>
                  <a:lnTo>
                    <a:pt x="65" y="56"/>
                  </a:lnTo>
                  <a:lnTo>
                    <a:pt x="75" y="41"/>
                  </a:lnTo>
                  <a:lnTo>
                    <a:pt x="81" y="31"/>
                  </a:lnTo>
                  <a:lnTo>
                    <a:pt x="90" y="31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15" y="16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55" y="31"/>
                  </a:lnTo>
                  <a:lnTo>
                    <a:pt x="162" y="105"/>
                  </a:lnTo>
                  <a:lnTo>
                    <a:pt x="146" y="105"/>
                  </a:lnTo>
                  <a:lnTo>
                    <a:pt x="130" y="122"/>
                  </a:lnTo>
                  <a:lnTo>
                    <a:pt x="130" y="130"/>
                  </a:lnTo>
                  <a:lnTo>
                    <a:pt x="130" y="137"/>
                  </a:lnTo>
                  <a:lnTo>
                    <a:pt x="139" y="146"/>
                  </a:lnTo>
                  <a:lnTo>
                    <a:pt x="121" y="162"/>
                  </a:lnTo>
                  <a:lnTo>
                    <a:pt x="98" y="187"/>
                  </a:lnTo>
                  <a:lnTo>
                    <a:pt x="81" y="212"/>
                  </a:lnTo>
                  <a:lnTo>
                    <a:pt x="81" y="252"/>
                  </a:lnTo>
                  <a:lnTo>
                    <a:pt x="98" y="276"/>
                  </a:lnTo>
                  <a:lnTo>
                    <a:pt x="90" y="283"/>
                  </a:lnTo>
                  <a:lnTo>
                    <a:pt x="90" y="292"/>
                  </a:lnTo>
                  <a:lnTo>
                    <a:pt x="75" y="307"/>
                  </a:lnTo>
                  <a:lnTo>
                    <a:pt x="65" y="364"/>
                  </a:lnTo>
                  <a:lnTo>
                    <a:pt x="50" y="364"/>
                  </a:lnTo>
                  <a:lnTo>
                    <a:pt x="41" y="373"/>
                  </a:lnTo>
                  <a:lnTo>
                    <a:pt x="41" y="382"/>
                  </a:lnTo>
                  <a:lnTo>
                    <a:pt x="25" y="382"/>
                  </a:lnTo>
                  <a:lnTo>
                    <a:pt x="18" y="364"/>
                  </a:lnTo>
                  <a:lnTo>
                    <a:pt x="25" y="357"/>
                  </a:lnTo>
                  <a:lnTo>
                    <a:pt x="18" y="349"/>
                  </a:lnTo>
                  <a:lnTo>
                    <a:pt x="0" y="29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799" name="Freeform 127"/>
            <p:cNvSpPr>
              <a:spLocks/>
            </p:cNvSpPr>
            <p:nvPr/>
          </p:nvSpPr>
          <p:spPr bwMode="auto">
            <a:xfrm>
              <a:off x="2646" y="1949"/>
              <a:ext cx="33" cy="26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25" y="22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9" y="0"/>
                </a:cxn>
                <a:cxn ang="0">
                  <a:pos x="25" y="7"/>
                </a:cxn>
                <a:cxn ang="0">
                  <a:pos x="34" y="22"/>
                </a:cxn>
                <a:cxn ang="0">
                  <a:pos x="25" y="32"/>
                </a:cxn>
              </a:cxnLst>
              <a:rect l="0" t="0" r="r" b="b"/>
              <a:pathLst>
                <a:path w="35" h="33">
                  <a:moveTo>
                    <a:pt x="25" y="32"/>
                  </a:moveTo>
                  <a:lnTo>
                    <a:pt x="25" y="22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9" y="0"/>
                  </a:lnTo>
                  <a:lnTo>
                    <a:pt x="25" y="7"/>
                  </a:lnTo>
                  <a:lnTo>
                    <a:pt x="34" y="22"/>
                  </a:lnTo>
                  <a:lnTo>
                    <a:pt x="25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0" name="Freeform 128"/>
            <p:cNvSpPr>
              <a:spLocks/>
            </p:cNvSpPr>
            <p:nvPr/>
          </p:nvSpPr>
          <p:spPr bwMode="auto">
            <a:xfrm>
              <a:off x="2615" y="1949"/>
              <a:ext cx="56" cy="6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3" y="16"/>
                </a:cxn>
                <a:cxn ang="0">
                  <a:pos x="42" y="22"/>
                </a:cxn>
                <a:cxn ang="0">
                  <a:pos x="58" y="22"/>
                </a:cxn>
                <a:cxn ang="0">
                  <a:pos x="58" y="32"/>
                </a:cxn>
                <a:cxn ang="0">
                  <a:pos x="58" y="47"/>
                </a:cxn>
                <a:cxn ang="0">
                  <a:pos x="49" y="72"/>
                </a:cxn>
                <a:cxn ang="0">
                  <a:pos x="8" y="81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18" y="47"/>
                </a:cxn>
                <a:cxn ang="0">
                  <a:pos x="8" y="40"/>
                </a:cxn>
                <a:cxn ang="0">
                  <a:pos x="18" y="32"/>
                </a:cxn>
                <a:cxn ang="0">
                  <a:pos x="8" y="32"/>
                </a:cxn>
                <a:cxn ang="0">
                  <a:pos x="8" y="22"/>
                </a:cxn>
                <a:cxn ang="0">
                  <a:pos x="25" y="22"/>
                </a:cxn>
                <a:cxn ang="0">
                  <a:pos x="33" y="16"/>
                </a:cxn>
                <a:cxn ang="0">
                  <a:pos x="25" y="16"/>
                </a:cxn>
                <a:cxn ang="0">
                  <a:pos x="25" y="7"/>
                </a:cxn>
                <a:cxn ang="0">
                  <a:pos x="42" y="0"/>
                </a:cxn>
              </a:cxnLst>
              <a:rect l="0" t="0" r="r" b="b"/>
              <a:pathLst>
                <a:path w="59" h="82">
                  <a:moveTo>
                    <a:pt x="42" y="0"/>
                  </a:moveTo>
                  <a:lnTo>
                    <a:pt x="33" y="16"/>
                  </a:lnTo>
                  <a:lnTo>
                    <a:pt x="42" y="22"/>
                  </a:lnTo>
                  <a:lnTo>
                    <a:pt x="58" y="22"/>
                  </a:lnTo>
                  <a:lnTo>
                    <a:pt x="58" y="32"/>
                  </a:lnTo>
                  <a:lnTo>
                    <a:pt x="58" y="47"/>
                  </a:lnTo>
                  <a:lnTo>
                    <a:pt x="49" y="72"/>
                  </a:lnTo>
                  <a:lnTo>
                    <a:pt x="8" y="81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8" y="47"/>
                  </a:lnTo>
                  <a:lnTo>
                    <a:pt x="8" y="40"/>
                  </a:lnTo>
                  <a:lnTo>
                    <a:pt x="18" y="32"/>
                  </a:lnTo>
                  <a:lnTo>
                    <a:pt x="8" y="32"/>
                  </a:lnTo>
                  <a:lnTo>
                    <a:pt x="8" y="22"/>
                  </a:lnTo>
                  <a:lnTo>
                    <a:pt x="25" y="22"/>
                  </a:lnTo>
                  <a:lnTo>
                    <a:pt x="33" y="16"/>
                  </a:lnTo>
                  <a:lnTo>
                    <a:pt x="25" y="16"/>
                  </a:lnTo>
                  <a:lnTo>
                    <a:pt x="25" y="7"/>
                  </a:lnTo>
                  <a:lnTo>
                    <a:pt x="4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1" name="Freeform 129"/>
            <p:cNvSpPr>
              <a:spLocks/>
            </p:cNvSpPr>
            <p:nvPr/>
          </p:nvSpPr>
          <p:spPr bwMode="auto">
            <a:xfrm>
              <a:off x="2837" y="1909"/>
              <a:ext cx="39" cy="46"/>
            </a:xfrm>
            <a:custGeom>
              <a:avLst/>
              <a:gdLst/>
              <a:ahLst/>
              <a:cxnLst>
                <a:cxn ang="0">
                  <a:pos x="9" y="57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4" y="32"/>
                </a:cxn>
                <a:cxn ang="0">
                  <a:pos x="41" y="32"/>
                </a:cxn>
                <a:cxn ang="0">
                  <a:pos x="41" y="25"/>
                </a:cxn>
                <a:cxn ang="0">
                  <a:pos x="34" y="25"/>
                </a:cxn>
                <a:cxn ang="0">
                  <a:pos x="34" y="0"/>
                </a:cxn>
                <a:cxn ang="0">
                  <a:pos x="9" y="8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9" y="50"/>
                </a:cxn>
                <a:cxn ang="0">
                  <a:pos x="9" y="57"/>
                </a:cxn>
              </a:cxnLst>
              <a:rect l="0" t="0" r="r" b="b"/>
              <a:pathLst>
                <a:path w="42" h="58">
                  <a:moveTo>
                    <a:pt x="9" y="57"/>
                  </a:moveTo>
                  <a:lnTo>
                    <a:pt x="19" y="57"/>
                  </a:lnTo>
                  <a:lnTo>
                    <a:pt x="25" y="57"/>
                  </a:lnTo>
                  <a:lnTo>
                    <a:pt x="34" y="32"/>
                  </a:lnTo>
                  <a:lnTo>
                    <a:pt x="41" y="32"/>
                  </a:lnTo>
                  <a:lnTo>
                    <a:pt x="41" y="25"/>
                  </a:lnTo>
                  <a:lnTo>
                    <a:pt x="34" y="25"/>
                  </a:lnTo>
                  <a:lnTo>
                    <a:pt x="34" y="0"/>
                  </a:lnTo>
                  <a:lnTo>
                    <a:pt x="9" y="8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9" y="50"/>
                  </a:lnTo>
                  <a:lnTo>
                    <a:pt x="9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2" name="Freeform 130"/>
            <p:cNvSpPr>
              <a:spLocks/>
            </p:cNvSpPr>
            <p:nvPr/>
          </p:nvSpPr>
          <p:spPr bwMode="auto">
            <a:xfrm>
              <a:off x="2784" y="1981"/>
              <a:ext cx="48" cy="45"/>
            </a:xfrm>
            <a:custGeom>
              <a:avLst/>
              <a:gdLst/>
              <a:ahLst/>
              <a:cxnLst>
                <a:cxn ang="0">
                  <a:pos x="33" y="56"/>
                </a:cxn>
                <a:cxn ang="0">
                  <a:pos x="33" y="32"/>
                </a:cxn>
                <a:cxn ang="0">
                  <a:pos x="41" y="23"/>
                </a:cxn>
                <a:cxn ang="0">
                  <a:pos x="50" y="0"/>
                </a:cxn>
                <a:cxn ang="0">
                  <a:pos x="25" y="7"/>
                </a:cxn>
                <a:cxn ang="0">
                  <a:pos x="33" y="23"/>
                </a:cxn>
                <a:cxn ang="0">
                  <a:pos x="25" y="23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0" y="47"/>
                </a:cxn>
                <a:cxn ang="0">
                  <a:pos x="25" y="47"/>
                </a:cxn>
                <a:cxn ang="0">
                  <a:pos x="33" y="56"/>
                </a:cxn>
              </a:cxnLst>
              <a:rect l="0" t="0" r="r" b="b"/>
              <a:pathLst>
                <a:path w="51" h="57">
                  <a:moveTo>
                    <a:pt x="33" y="56"/>
                  </a:moveTo>
                  <a:lnTo>
                    <a:pt x="33" y="32"/>
                  </a:lnTo>
                  <a:lnTo>
                    <a:pt x="41" y="23"/>
                  </a:lnTo>
                  <a:lnTo>
                    <a:pt x="50" y="0"/>
                  </a:lnTo>
                  <a:lnTo>
                    <a:pt x="25" y="7"/>
                  </a:lnTo>
                  <a:lnTo>
                    <a:pt x="33" y="23"/>
                  </a:lnTo>
                  <a:lnTo>
                    <a:pt x="25" y="23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0" y="47"/>
                  </a:lnTo>
                  <a:lnTo>
                    <a:pt x="25" y="47"/>
                  </a:lnTo>
                  <a:lnTo>
                    <a:pt x="33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3" name="Freeform 131"/>
            <p:cNvSpPr>
              <a:spLocks/>
            </p:cNvSpPr>
            <p:nvPr/>
          </p:nvSpPr>
          <p:spPr bwMode="auto">
            <a:xfrm>
              <a:off x="2775" y="2018"/>
              <a:ext cx="41" cy="28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25" y="34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7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34" y="0"/>
                </a:cxn>
                <a:cxn ang="0">
                  <a:pos x="42" y="9"/>
                </a:cxn>
                <a:cxn ang="0">
                  <a:pos x="42" y="25"/>
                </a:cxn>
                <a:cxn ang="0">
                  <a:pos x="34" y="25"/>
                </a:cxn>
                <a:cxn ang="0">
                  <a:pos x="34" y="34"/>
                </a:cxn>
              </a:cxnLst>
              <a:rect l="0" t="0" r="r" b="b"/>
              <a:pathLst>
                <a:path w="43" h="35">
                  <a:moveTo>
                    <a:pt x="34" y="34"/>
                  </a:moveTo>
                  <a:lnTo>
                    <a:pt x="25" y="34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4" y="0"/>
                  </a:lnTo>
                  <a:lnTo>
                    <a:pt x="42" y="9"/>
                  </a:lnTo>
                  <a:lnTo>
                    <a:pt x="42" y="25"/>
                  </a:lnTo>
                  <a:lnTo>
                    <a:pt x="34" y="25"/>
                  </a:lnTo>
                  <a:lnTo>
                    <a:pt x="34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4" name="Freeform 132"/>
            <p:cNvSpPr>
              <a:spLocks/>
            </p:cNvSpPr>
            <p:nvPr/>
          </p:nvSpPr>
          <p:spPr bwMode="auto">
            <a:xfrm>
              <a:off x="2807" y="2038"/>
              <a:ext cx="16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5" name="Freeform 133"/>
            <p:cNvSpPr>
              <a:spLocks/>
            </p:cNvSpPr>
            <p:nvPr/>
          </p:nvSpPr>
          <p:spPr bwMode="auto">
            <a:xfrm>
              <a:off x="2807" y="2038"/>
              <a:ext cx="16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6" name="Freeform 134"/>
            <p:cNvSpPr>
              <a:spLocks/>
            </p:cNvSpPr>
            <p:nvPr/>
          </p:nvSpPr>
          <p:spPr bwMode="auto">
            <a:xfrm>
              <a:off x="2914" y="1955"/>
              <a:ext cx="115" cy="98"/>
            </a:xfrm>
            <a:custGeom>
              <a:avLst/>
              <a:gdLst/>
              <a:ahLst/>
              <a:cxnLst>
                <a:cxn ang="0">
                  <a:pos x="105" y="122"/>
                </a:cxn>
                <a:cxn ang="0">
                  <a:pos x="114" y="105"/>
                </a:cxn>
                <a:cxn ang="0">
                  <a:pos x="121" y="97"/>
                </a:cxn>
                <a:cxn ang="0">
                  <a:pos x="114" y="56"/>
                </a:cxn>
                <a:cxn ang="0">
                  <a:pos x="121" y="40"/>
                </a:cxn>
                <a:cxn ang="0">
                  <a:pos x="114" y="25"/>
                </a:cxn>
                <a:cxn ang="0">
                  <a:pos x="105" y="15"/>
                </a:cxn>
                <a:cxn ang="0">
                  <a:pos x="89" y="15"/>
                </a:cxn>
                <a:cxn ang="0">
                  <a:pos x="65" y="9"/>
                </a:cxn>
                <a:cxn ang="0">
                  <a:pos x="65" y="15"/>
                </a:cxn>
                <a:cxn ang="0">
                  <a:pos x="57" y="15"/>
                </a:cxn>
                <a:cxn ang="0">
                  <a:pos x="49" y="0"/>
                </a:cxn>
                <a:cxn ang="0">
                  <a:pos x="0" y="25"/>
                </a:cxn>
                <a:cxn ang="0">
                  <a:pos x="9" y="80"/>
                </a:cxn>
                <a:cxn ang="0">
                  <a:pos x="17" y="89"/>
                </a:cxn>
                <a:cxn ang="0">
                  <a:pos x="34" y="97"/>
                </a:cxn>
                <a:cxn ang="0">
                  <a:pos x="40" y="97"/>
                </a:cxn>
                <a:cxn ang="0">
                  <a:pos x="57" y="114"/>
                </a:cxn>
                <a:cxn ang="0">
                  <a:pos x="65" y="114"/>
                </a:cxn>
                <a:cxn ang="0">
                  <a:pos x="74" y="122"/>
                </a:cxn>
                <a:cxn ang="0">
                  <a:pos x="89" y="114"/>
                </a:cxn>
                <a:cxn ang="0">
                  <a:pos x="105" y="122"/>
                </a:cxn>
              </a:cxnLst>
              <a:rect l="0" t="0" r="r" b="b"/>
              <a:pathLst>
                <a:path w="122" h="123">
                  <a:moveTo>
                    <a:pt x="105" y="122"/>
                  </a:moveTo>
                  <a:lnTo>
                    <a:pt x="114" y="105"/>
                  </a:lnTo>
                  <a:lnTo>
                    <a:pt x="121" y="97"/>
                  </a:lnTo>
                  <a:lnTo>
                    <a:pt x="114" y="56"/>
                  </a:lnTo>
                  <a:lnTo>
                    <a:pt x="121" y="40"/>
                  </a:lnTo>
                  <a:lnTo>
                    <a:pt x="114" y="25"/>
                  </a:lnTo>
                  <a:lnTo>
                    <a:pt x="105" y="15"/>
                  </a:lnTo>
                  <a:lnTo>
                    <a:pt x="89" y="15"/>
                  </a:lnTo>
                  <a:lnTo>
                    <a:pt x="65" y="9"/>
                  </a:lnTo>
                  <a:lnTo>
                    <a:pt x="65" y="15"/>
                  </a:lnTo>
                  <a:lnTo>
                    <a:pt x="57" y="15"/>
                  </a:lnTo>
                  <a:lnTo>
                    <a:pt x="49" y="0"/>
                  </a:lnTo>
                  <a:lnTo>
                    <a:pt x="0" y="25"/>
                  </a:lnTo>
                  <a:lnTo>
                    <a:pt x="9" y="80"/>
                  </a:lnTo>
                  <a:lnTo>
                    <a:pt x="17" y="89"/>
                  </a:lnTo>
                  <a:lnTo>
                    <a:pt x="34" y="97"/>
                  </a:lnTo>
                  <a:lnTo>
                    <a:pt x="40" y="97"/>
                  </a:lnTo>
                  <a:lnTo>
                    <a:pt x="57" y="114"/>
                  </a:lnTo>
                  <a:lnTo>
                    <a:pt x="65" y="114"/>
                  </a:lnTo>
                  <a:lnTo>
                    <a:pt x="74" y="122"/>
                  </a:lnTo>
                  <a:lnTo>
                    <a:pt x="89" y="114"/>
                  </a:lnTo>
                  <a:lnTo>
                    <a:pt x="105" y="12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7" name="Freeform 135"/>
            <p:cNvSpPr>
              <a:spLocks/>
            </p:cNvSpPr>
            <p:nvPr/>
          </p:nvSpPr>
          <p:spPr bwMode="auto">
            <a:xfrm>
              <a:off x="2815" y="1955"/>
              <a:ext cx="108" cy="123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97" y="9"/>
                </a:cxn>
                <a:cxn ang="0">
                  <a:pos x="97" y="15"/>
                </a:cxn>
                <a:cxn ang="0">
                  <a:pos x="89" y="15"/>
                </a:cxn>
                <a:cxn ang="0">
                  <a:pos x="105" y="25"/>
                </a:cxn>
                <a:cxn ang="0">
                  <a:pos x="114" y="80"/>
                </a:cxn>
                <a:cxn ang="0">
                  <a:pos x="105" y="80"/>
                </a:cxn>
                <a:cxn ang="0">
                  <a:pos x="89" y="89"/>
                </a:cxn>
                <a:cxn ang="0">
                  <a:pos x="73" y="97"/>
                </a:cxn>
                <a:cxn ang="0">
                  <a:pos x="82" y="114"/>
                </a:cxn>
                <a:cxn ang="0">
                  <a:pos x="97" y="130"/>
                </a:cxn>
                <a:cxn ang="0">
                  <a:pos x="89" y="137"/>
                </a:cxn>
                <a:cxn ang="0">
                  <a:pos x="89" y="146"/>
                </a:cxn>
                <a:cxn ang="0">
                  <a:pos x="57" y="154"/>
                </a:cxn>
                <a:cxn ang="0">
                  <a:pos x="42" y="154"/>
                </a:cxn>
                <a:cxn ang="0">
                  <a:pos x="17" y="154"/>
                </a:cxn>
                <a:cxn ang="0">
                  <a:pos x="23" y="130"/>
                </a:cxn>
                <a:cxn ang="0">
                  <a:pos x="0" y="114"/>
                </a:cxn>
                <a:cxn ang="0">
                  <a:pos x="0" y="105"/>
                </a:cxn>
                <a:cxn ang="0">
                  <a:pos x="0" y="89"/>
                </a:cxn>
                <a:cxn ang="0">
                  <a:pos x="0" y="65"/>
                </a:cxn>
                <a:cxn ang="0">
                  <a:pos x="8" y="56"/>
                </a:cxn>
                <a:cxn ang="0">
                  <a:pos x="17" y="33"/>
                </a:cxn>
                <a:cxn ang="0">
                  <a:pos x="32" y="33"/>
                </a:cxn>
                <a:cxn ang="0">
                  <a:pos x="42" y="15"/>
                </a:cxn>
                <a:cxn ang="0">
                  <a:pos x="32" y="15"/>
                </a:cxn>
                <a:cxn ang="0">
                  <a:pos x="42" y="9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</a:cxnLst>
              <a:rect l="0" t="0" r="r" b="b"/>
              <a:pathLst>
                <a:path w="115" h="155">
                  <a:moveTo>
                    <a:pt x="64" y="25"/>
                  </a:moveTo>
                  <a:lnTo>
                    <a:pt x="97" y="9"/>
                  </a:lnTo>
                  <a:lnTo>
                    <a:pt x="97" y="15"/>
                  </a:lnTo>
                  <a:lnTo>
                    <a:pt x="89" y="15"/>
                  </a:lnTo>
                  <a:lnTo>
                    <a:pt x="105" y="25"/>
                  </a:lnTo>
                  <a:lnTo>
                    <a:pt x="114" y="80"/>
                  </a:lnTo>
                  <a:lnTo>
                    <a:pt x="105" y="80"/>
                  </a:lnTo>
                  <a:lnTo>
                    <a:pt x="89" y="89"/>
                  </a:lnTo>
                  <a:lnTo>
                    <a:pt x="73" y="97"/>
                  </a:lnTo>
                  <a:lnTo>
                    <a:pt x="82" y="114"/>
                  </a:lnTo>
                  <a:lnTo>
                    <a:pt x="97" y="130"/>
                  </a:lnTo>
                  <a:lnTo>
                    <a:pt x="89" y="137"/>
                  </a:lnTo>
                  <a:lnTo>
                    <a:pt x="89" y="146"/>
                  </a:lnTo>
                  <a:lnTo>
                    <a:pt x="57" y="154"/>
                  </a:lnTo>
                  <a:lnTo>
                    <a:pt x="42" y="154"/>
                  </a:lnTo>
                  <a:lnTo>
                    <a:pt x="17" y="154"/>
                  </a:lnTo>
                  <a:lnTo>
                    <a:pt x="23" y="130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89"/>
                  </a:lnTo>
                  <a:lnTo>
                    <a:pt x="0" y="65"/>
                  </a:lnTo>
                  <a:lnTo>
                    <a:pt x="8" y="56"/>
                  </a:lnTo>
                  <a:lnTo>
                    <a:pt x="17" y="33"/>
                  </a:lnTo>
                  <a:lnTo>
                    <a:pt x="32" y="33"/>
                  </a:lnTo>
                  <a:lnTo>
                    <a:pt x="42" y="15"/>
                  </a:lnTo>
                  <a:lnTo>
                    <a:pt x="32" y="15"/>
                  </a:lnTo>
                  <a:lnTo>
                    <a:pt x="42" y="9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8" name="Freeform 136"/>
            <p:cNvSpPr>
              <a:spLocks/>
            </p:cNvSpPr>
            <p:nvPr/>
          </p:nvSpPr>
          <p:spPr bwMode="auto">
            <a:xfrm>
              <a:off x="2855" y="2051"/>
              <a:ext cx="92" cy="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5" y="32"/>
                </a:cxn>
                <a:cxn ang="0">
                  <a:pos x="47" y="24"/>
                </a:cxn>
                <a:cxn ang="0">
                  <a:pos x="47" y="15"/>
                </a:cxn>
                <a:cxn ang="0">
                  <a:pos x="55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97" y="8"/>
                </a:cxn>
                <a:cxn ang="0">
                  <a:pos x="97" y="24"/>
                </a:cxn>
                <a:cxn ang="0">
                  <a:pos x="87" y="40"/>
                </a:cxn>
                <a:cxn ang="0">
                  <a:pos x="55" y="48"/>
                </a:cxn>
                <a:cxn ang="0">
                  <a:pos x="40" y="40"/>
                </a:cxn>
                <a:cxn ang="0">
                  <a:pos x="15" y="40"/>
                </a:cxn>
                <a:cxn ang="0">
                  <a:pos x="6" y="40"/>
                </a:cxn>
                <a:cxn ang="0">
                  <a:pos x="0" y="32"/>
                </a:cxn>
              </a:cxnLst>
              <a:rect l="0" t="0" r="r" b="b"/>
              <a:pathLst>
                <a:path w="98" h="49">
                  <a:moveTo>
                    <a:pt x="0" y="32"/>
                  </a:moveTo>
                  <a:lnTo>
                    <a:pt x="15" y="32"/>
                  </a:lnTo>
                  <a:lnTo>
                    <a:pt x="47" y="24"/>
                  </a:lnTo>
                  <a:lnTo>
                    <a:pt x="47" y="15"/>
                  </a:lnTo>
                  <a:lnTo>
                    <a:pt x="55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7" y="8"/>
                  </a:lnTo>
                  <a:lnTo>
                    <a:pt x="97" y="24"/>
                  </a:lnTo>
                  <a:lnTo>
                    <a:pt x="87" y="40"/>
                  </a:lnTo>
                  <a:lnTo>
                    <a:pt x="55" y="48"/>
                  </a:lnTo>
                  <a:lnTo>
                    <a:pt x="40" y="40"/>
                  </a:lnTo>
                  <a:lnTo>
                    <a:pt x="15" y="40"/>
                  </a:lnTo>
                  <a:lnTo>
                    <a:pt x="6" y="40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09" name="Line 137"/>
            <p:cNvSpPr>
              <a:spLocks noChangeShapeType="1"/>
            </p:cNvSpPr>
            <p:nvPr/>
          </p:nvSpPr>
          <p:spPr bwMode="auto">
            <a:xfrm flipH="1" flipV="1">
              <a:off x="2855" y="2077"/>
              <a:ext cx="5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0" name="Freeform 138"/>
            <p:cNvSpPr>
              <a:spLocks/>
            </p:cNvSpPr>
            <p:nvPr/>
          </p:nvSpPr>
          <p:spPr bwMode="auto">
            <a:xfrm>
              <a:off x="2855" y="2077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1" name="Line 139"/>
            <p:cNvSpPr>
              <a:spLocks noChangeShapeType="1"/>
            </p:cNvSpPr>
            <p:nvPr/>
          </p:nvSpPr>
          <p:spPr bwMode="auto">
            <a:xfrm flipH="1" flipV="1">
              <a:off x="2855" y="2077"/>
              <a:ext cx="5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2" name="Freeform 140"/>
            <p:cNvSpPr>
              <a:spLocks/>
            </p:cNvSpPr>
            <p:nvPr/>
          </p:nvSpPr>
          <p:spPr bwMode="auto">
            <a:xfrm>
              <a:off x="2855" y="2077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3" name="Freeform 141"/>
            <p:cNvSpPr>
              <a:spLocks/>
            </p:cNvSpPr>
            <p:nvPr/>
          </p:nvSpPr>
          <p:spPr bwMode="auto">
            <a:xfrm>
              <a:off x="2815" y="2077"/>
              <a:ext cx="55" cy="26"/>
            </a:xfrm>
            <a:custGeom>
              <a:avLst/>
              <a:gdLst/>
              <a:ahLst/>
              <a:cxnLst>
                <a:cxn ang="0">
                  <a:pos x="17" y="32"/>
                </a:cxn>
                <a:cxn ang="0">
                  <a:pos x="32" y="23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8" y="23"/>
                </a:cxn>
                <a:cxn ang="0">
                  <a:pos x="57" y="8"/>
                </a:cxn>
                <a:cxn ang="0">
                  <a:pos x="48" y="8"/>
                </a:cxn>
                <a:cxn ang="0">
                  <a:pos x="42" y="0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17" y="32"/>
                </a:cxn>
              </a:cxnLst>
              <a:rect l="0" t="0" r="r" b="b"/>
              <a:pathLst>
                <a:path w="58" h="33">
                  <a:moveTo>
                    <a:pt x="17" y="32"/>
                  </a:moveTo>
                  <a:lnTo>
                    <a:pt x="32" y="23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8" y="23"/>
                  </a:lnTo>
                  <a:lnTo>
                    <a:pt x="57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7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4" name="Freeform 142"/>
            <p:cNvSpPr>
              <a:spLocks/>
            </p:cNvSpPr>
            <p:nvPr/>
          </p:nvSpPr>
          <p:spPr bwMode="auto">
            <a:xfrm>
              <a:off x="2684" y="2018"/>
              <a:ext cx="153" cy="13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2" y="9"/>
                </a:cxn>
                <a:cxn ang="0">
                  <a:pos x="82" y="25"/>
                </a:cxn>
                <a:cxn ang="0">
                  <a:pos x="66" y="34"/>
                </a:cxn>
                <a:cxn ang="0">
                  <a:pos x="57" y="42"/>
                </a:cxn>
                <a:cxn ang="0">
                  <a:pos x="50" y="42"/>
                </a:cxn>
                <a:cxn ang="0">
                  <a:pos x="42" y="34"/>
                </a:cxn>
                <a:cxn ang="0">
                  <a:pos x="34" y="34"/>
                </a:cxn>
                <a:cxn ang="0">
                  <a:pos x="42" y="50"/>
                </a:cxn>
                <a:cxn ang="0">
                  <a:pos x="25" y="57"/>
                </a:cxn>
                <a:cxn ang="0">
                  <a:pos x="25" y="50"/>
                </a:cxn>
                <a:cxn ang="0">
                  <a:pos x="0" y="57"/>
                </a:cxn>
                <a:cxn ang="0">
                  <a:pos x="0" y="66"/>
                </a:cxn>
                <a:cxn ang="0">
                  <a:pos x="34" y="74"/>
                </a:cxn>
                <a:cxn ang="0">
                  <a:pos x="50" y="97"/>
                </a:cxn>
                <a:cxn ang="0">
                  <a:pos x="50" y="106"/>
                </a:cxn>
                <a:cxn ang="0">
                  <a:pos x="42" y="147"/>
                </a:cxn>
                <a:cxn ang="0">
                  <a:pos x="57" y="156"/>
                </a:cxn>
                <a:cxn ang="0">
                  <a:pos x="97" y="162"/>
                </a:cxn>
                <a:cxn ang="0">
                  <a:pos x="97" y="156"/>
                </a:cxn>
                <a:cxn ang="0">
                  <a:pos x="115" y="147"/>
                </a:cxn>
                <a:cxn ang="0">
                  <a:pos x="139" y="156"/>
                </a:cxn>
                <a:cxn ang="0">
                  <a:pos x="147" y="156"/>
                </a:cxn>
                <a:cxn ang="0">
                  <a:pos x="156" y="137"/>
                </a:cxn>
                <a:cxn ang="0">
                  <a:pos x="147" y="122"/>
                </a:cxn>
                <a:cxn ang="0">
                  <a:pos x="147" y="106"/>
                </a:cxn>
                <a:cxn ang="0">
                  <a:pos x="147" y="90"/>
                </a:cxn>
                <a:cxn ang="0">
                  <a:pos x="139" y="97"/>
                </a:cxn>
                <a:cxn ang="0">
                  <a:pos x="139" y="90"/>
                </a:cxn>
                <a:cxn ang="0">
                  <a:pos x="147" y="74"/>
                </a:cxn>
                <a:cxn ang="0">
                  <a:pos x="156" y="74"/>
                </a:cxn>
                <a:cxn ang="0">
                  <a:pos x="162" y="50"/>
                </a:cxn>
                <a:cxn ang="0">
                  <a:pos x="139" y="34"/>
                </a:cxn>
                <a:cxn ang="0">
                  <a:pos x="131" y="34"/>
                </a:cxn>
                <a:cxn ang="0">
                  <a:pos x="122" y="34"/>
                </a:cxn>
                <a:cxn ang="0">
                  <a:pos x="122" y="25"/>
                </a:cxn>
                <a:cxn ang="0">
                  <a:pos x="115" y="25"/>
                </a:cxn>
                <a:cxn ang="0">
                  <a:pos x="115" y="17"/>
                </a:cxn>
                <a:cxn ang="0">
                  <a:pos x="97" y="9"/>
                </a:cxn>
                <a:cxn ang="0">
                  <a:pos x="97" y="0"/>
                </a:cxn>
              </a:cxnLst>
              <a:rect l="0" t="0" r="r" b="b"/>
              <a:pathLst>
                <a:path w="163" h="163">
                  <a:moveTo>
                    <a:pt x="97" y="0"/>
                  </a:moveTo>
                  <a:lnTo>
                    <a:pt x="82" y="9"/>
                  </a:lnTo>
                  <a:lnTo>
                    <a:pt x="82" y="25"/>
                  </a:lnTo>
                  <a:lnTo>
                    <a:pt x="66" y="34"/>
                  </a:lnTo>
                  <a:lnTo>
                    <a:pt x="57" y="42"/>
                  </a:lnTo>
                  <a:lnTo>
                    <a:pt x="50" y="42"/>
                  </a:lnTo>
                  <a:lnTo>
                    <a:pt x="42" y="34"/>
                  </a:lnTo>
                  <a:lnTo>
                    <a:pt x="34" y="34"/>
                  </a:lnTo>
                  <a:lnTo>
                    <a:pt x="42" y="50"/>
                  </a:lnTo>
                  <a:lnTo>
                    <a:pt x="25" y="57"/>
                  </a:lnTo>
                  <a:lnTo>
                    <a:pt x="25" y="50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34" y="74"/>
                  </a:lnTo>
                  <a:lnTo>
                    <a:pt x="50" y="97"/>
                  </a:lnTo>
                  <a:lnTo>
                    <a:pt x="50" y="106"/>
                  </a:lnTo>
                  <a:lnTo>
                    <a:pt x="42" y="147"/>
                  </a:lnTo>
                  <a:lnTo>
                    <a:pt x="57" y="156"/>
                  </a:lnTo>
                  <a:lnTo>
                    <a:pt x="97" y="162"/>
                  </a:lnTo>
                  <a:lnTo>
                    <a:pt x="97" y="156"/>
                  </a:lnTo>
                  <a:lnTo>
                    <a:pt x="115" y="147"/>
                  </a:lnTo>
                  <a:lnTo>
                    <a:pt x="139" y="156"/>
                  </a:lnTo>
                  <a:lnTo>
                    <a:pt x="147" y="156"/>
                  </a:lnTo>
                  <a:lnTo>
                    <a:pt x="156" y="137"/>
                  </a:lnTo>
                  <a:lnTo>
                    <a:pt x="147" y="122"/>
                  </a:lnTo>
                  <a:lnTo>
                    <a:pt x="147" y="106"/>
                  </a:lnTo>
                  <a:lnTo>
                    <a:pt x="147" y="90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47" y="74"/>
                  </a:lnTo>
                  <a:lnTo>
                    <a:pt x="156" y="74"/>
                  </a:lnTo>
                  <a:lnTo>
                    <a:pt x="162" y="50"/>
                  </a:lnTo>
                  <a:lnTo>
                    <a:pt x="139" y="34"/>
                  </a:lnTo>
                  <a:lnTo>
                    <a:pt x="131" y="34"/>
                  </a:lnTo>
                  <a:lnTo>
                    <a:pt x="122" y="34"/>
                  </a:lnTo>
                  <a:lnTo>
                    <a:pt x="122" y="25"/>
                  </a:lnTo>
                  <a:lnTo>
                    <a:pt x="115" y="25"/>
                  </a:lnTo>
                  <a:lnTo>
                    <a:pt x="115" y="17"/>
                  </a:lnTo>
                  <a:lnTo>
                    <a:pt x="97" y="9"/>
                  </a:lnTo>
                  <a:lnTo>
                    <a:pt x="9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5" name="Freeform 143"/>
            <p:cNvSpPr>
              <a:spLocks/>
            </p:cNvSpPr>
            <p:nvPr/>
          </p:nvSpPr>
          <p:spPr bwMode="auto">
            <a:xfrm>
              <a:off x="2632" y="2128"/>
              <a:ext cx="145" cy="105"/>
            </a:xfrm>
            <a:custGeom>
              <a:avLst/>
              <a:gdLst/>
              <a:ahLst/>
              <a:cxnLst>
                <a:cxn ang="0">
                  <a:pos x="7" y="34"/>
                </a:cxn>
                <a:cxn ang="0">
                  <a:pos x="40" y="34"/>
                </a:cxn>
                <a:cxn ang="0">
                  <a:pos x="40" y="42"/>
                </a:cxn>
                <a:cxn ang="0">
                  <a:pos x="31" y="50"/>
                </a:cxn>
                <a:cxn ang="0">
                  <a:pos x="31" y="66"/>
                </a:cxn>
                <a:cxn ang="0">
                  <a:pos x="24" y="75"/>
                </a:cxn>
                <a:cxn ang="0">
                  <a:pos x="31" y="99"/>
                </a:cxn>
                <a:cxn ang="0">
                  <a:pos x="24" y="115"/>
                </a:cxn>
                <a:cxn ang="0">
                  <a:pos x="49" y="131"/>
                </a:cxn>
                <a:cxn ang="0">
                  <a:pos x="55" y="124"/>
                </a:cxn>
                <a:cxn ang="0">
                  <a:pos x="89" y="124"/>
                </a:cxn>
                <a:cxn ang="0">
                  <a:pos x="121" y="91"/>
                </a:cxn>
                <a:cxn ang="0">
                  <a:pos x="112" y="75"/>
                </a:cxn>
                <a:cxn ang="0">
                  <a:pos x="129" y="50"/>
                </a:cxn>
                <a:cxn ang="0">
                  <a:pos x="152" y="34"/>
                </a:cxn>
                <a:cxn ang="0">
                  <a:pos x="152" y="25"/>
                </a:cxn>
                <a:cxn ang="0">
                  <a:pos x="112" y="19"/>
                </a:cxn>
                <a:cxn ang="0">
                  <a:pos x="97" y="10"/>
                </a:cxn>
                <a:cxn ang="0">
                  <a:pos x="89" y="10"/>
                </a:cxn>
                <a:cxn ang="0">
                  <a:pos x="72" y="10"/>
                </a:cxn>
                <a:cxn ang="0">
                  <a:pos x="64" y="10"/>
                </a:cxn>
                <a:cxn ang="0">
                  <a:pos x="15" y="0"/>
                </a:cxn>
                <a:cxn ang="0">
                  <a:pos x="7" y="10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7" y="34"/>
                </a:cxn>
              </a:cxnLst>
              <a:rect l="0" t="0" r="r" b="b"/>
              <a:pathLst>
                <a:path w="153" h="132">
                  <a:moveTo>
                    <a:pt x="7" y="34"/>
                  </a:moveTo>
                  <a:lnTo>
                    <a:pt x="40" y="34"/>
                  </a:lnTo>
                  <a:lnTo>
                    <a:pt x="40" y="42"/>
                  </a:lnTo>
                  <a:lnTo>
                    <a:pt x="31" y="50"/>
                  </a:lnTo>
                  <a:lnTo>
                    <a:pt x="31" y="66"/>
                  </a:lnTo>
                  <a:lnTo>
                    <a:pt x="24" y="75"/>
                  </a:lnTo>
                  <a:lnTo>
                    <a:pt x="31" y="99"/>
                  </a:lnTo>
                  <a:lnTo>
                    <a:pt x="24" y="115"/>
                  </a:lnTo>
                  <a:lnTo>
                    <a:pt x="49" y="131"/>
                  </a:lnTo>
                  <a:lnTo>
                    <a:pt x="55" y="124"/>
                  </a:lnTo>
                  <a:lnTo>
                    <a:pt x="89" y="124"/>
                  </a:lnTo>
                  <a:lnTo>
                    <a:pt x="121" y="91"/>
                  </a:lnTo>
                  <a:lnTo>
                    <a:pt x="112" y="75"/>
                  </a:lnTo>
                  <a:lnTo>
                    <a:pt x="129" y="50"/>
                  </a:lnTo>
                  <a:lnTo>
                    <a:pt x="152" y="34"/>
                  </a:lnTo>
                  <a:lnTo>
                    <a:pt x="152" y="25"/>
                  </a:lnTo>
                  <a:lnTo>
                    <a:pt x="112" y="19"/>
                  </a:lnTo>
                  <a:lnTo>
                    <a:pt x="97" y="10"/>
                  </a:lnTo>
                  <a:lnTo>
                    <a:pt x="89" y="10"/>
                  </a:lnTo>
                  <a:lnTo>
                    <a:pt x="72" y="10"/>
                  </a:lnTo>
                  <a:lnTo>
                    <a:pt x="64" y="10"/>
                  </a:lnTo>
                  <a:lnTo>
                    <a:pt x="15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7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6" name="Freeform 144"/>
            <p:cNvSpPr>
              <a:spLocks/>
            </p:cNvSpPr>
            <p:nvPr/>
          </p:nvSpPr>
          <p:spPr bwMode="auto">
            <a:xfrm>
              <a:off x="2632" y="2155"/>
              <a:ext cx="39" cy="65"/>
            </a:xfrm>
            <a:custGeom>
              <a:avLst/>
              <a:gdLst/>
              <a:ahLst/>
              <a:cxnLst>
                <a:cxn ang="0">
                  <a:pos x="24" y="81"/>
                </a:cxn>
                <a:cxn ang="0">
                  <a:pos x="31" y="65"/>
                </a:cxn>
                <a:cxn ang="0">
                  <a:pos x="24" y="41"/>
                </a:cxn>
                <a:cxn ang="0">
                  <a:pos x="31" y="32"/>
                </a:cxn>
                <a:cxn ang="0">
                  <a:pos x="31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0" y="57"/>
                </a:cxn>
                <a:cxn ang="0">
                  <a:pos x="7" y="57"/>
                </a:cxn>
                <a:cxn ang="0">
                  <a:pos x="0" y="81"/>
                </a:cxn>
                <a:cxn ang="0">
                  <a:pos x="24" y="81"/>
                </a:cxn>
              </a:cxnLst>
              <a:rect l="0" t="0" r="r" b="b"/>
              <a:pathLst>
                <a:path w="41" h="82">
                  <a:moveTo>
                    <a:pt x="24" y="81"/>
                  </a:moveTo>
                  <a:lnTo>
                    <a:pt x="31" y="65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0" y="81"/>
                  </a:lnTo>
                  <a:lnTo>
                    <a:pt x="24" y="8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7" name="Freeform 145"/>
            <p:cNvSpPr>
              <a:spLocks/>
            </p:cNvSpPr>
            <p:nvPr/>
          </p:nvSpPr>
          <p:spPr bwMode="auto">
            <a:xfrm>
              <a:off x="2822" y="2083"/>
              <a:ext cx="146" cy="125"/>
            </a:xfrm>
            <a:custGeom>
              <a:avLst/>
              <a:gdLst/>
              <a:ahLst/>
              <a:cxnLst>
                <a:cxn ang="0">
                  <a:pos x="9" y="55"/>
                </a:cxn>
                <a:cxn ang="0">
                  <a:pos x="24" y="49"/>
                </a:cxn>
                <a:cxn ang="0">
                  <a:pos x="40" y="55"/>
                </a:cxn>
                <a:cxn ang="0">
                  <a:pos x="56" y="80"/>
                </a:cxn>
                <a:cxn ang="0">
                  <a:pos x="65" y="80"/>
                </a:cxn>
                <a:cxn ang="0">
                  <a:pos x="74" y="97"/>
                </a:cxn>
                <a:cxn ang="0">
                  <a:pos x="89" y="105"/>
                </a:cxn>
                <a:cxn ang="0">
                  <a:pos x="106" y="121"/>
                </a:cxn>
                <a:cxn ang="0">
                  <a:pos x="114" y="121"/>
                </a:cxn>
                <a:cxn ang="0">
                  <a:pos x="121" y="146"/>
                </a:cxn>
                <a:cxn ang="0">
                  <a:pos x="114" y="154"/>
                </a:cxn>
                <a:cxn ang="0">
                  <a:pos x="121" y="154"/>
                </a:cxn>
                <a:cxn ang="0">
                  <a:pos x="131" y="146"/>
                </a:cxn>
                <a:cxn ang="0">
                  <a:pos x="131" y="137"/>
                </a:cxn>
                <a:cxn ang="0">
                  <a:pos x="131" y="130"/>
                </a:cxn>
                <a:cxn ang="0">
                  <a:pos x="131" y="114"/>
                </a:cxn>
                <a:cxn ang="0">
                  <a:pos x="146" y="130"/>
                </a:cxn>
                <a:cxn ang="0">
                  <a:pos x="154" y="121"/>
                </a:cxn>
                <a:cxn ang="0">
                  <a:pos x="114" y="97"/>
                </a:cxn>
                <a:cxn ang="0">
                  <a:pos x="121" y="89"/>
                </a:cxn>
                <a:cxn ang="0">
                  <a:pos x="114" y="89"/>
                </a:cxn>
                <a:cxn ang="0">
                  <a:pos x="97" y="80"/>
                </a:cxn>
                <a:cxn ang="0">
                  <a:pos x="89" y="65"/>
                </a:cxn>
                <a:cxn ang="0">
                  <a:pos x="74" y="49"/>
                </a:cxn>
                <a:cxn ang="0">
                  <a:pos x="74" y="24"/>
                </a:cxn>
                <a:cxn ang="0">
                  <a:pos x="89" y="24"/>
                </a:cxn>
                <a:cxn ang="0">
                  <a:pos x="89" y="15"/>
                </a:cxn>
                <a:cxn ang="0">
                  <a:pos x="89" y="8"/>
                </a:cxn>
                <a:cxn ang="0">
                  <a:pos x="74" y="0"/>
                </a:cxn>
                <a:cxn ang="0">
                  <a:pos x="49" y="0"/>
                </a:cxn>
                <a:cxn ang="0">
                  <a:pos x="40" y="15"/>
                </a:cxn>
                <a:cxn ang="0">
                  <a:pos x="34" y="8"/>
                </a:cxn>
                <a:cxn ang="0">
                  <a:pos x="34" y="15"/>
                </a:cxn>
                <a:cxn ang="0">
                  <a:pos x="24" y="15"/>
                </a:cxn>
                <a:cxn ang="0">
                  <a:pos x="9" y="24"/>
                </a:cxn>
                <a:cxn ang="0">
                  <a:pos x="0" y="24"/>
                </a:cxn>
                <a:cxn ang="0">
                  <a:pos x="0" y="40"/>
                </a:cxn>
                <a:cxn ang="0">
                  <a:pos x="9" y="55"/>
                </a:cxn>
              </a:cxnLst>
              <a:rect l="0" t="0" r="r" b="b"/>
              <a:pathLst>
                <a:path w="155" h="155">
                  <a:moveTo>
                    <a:pt x="9" y="55"/>
                  </a:moveTo>
                  <a:lnTo>
                    <a:pt x="24" y="49"/>
                  </a:lnTo>
                  <a:lnTo>
                    <a:pt x="40" y="55"/>
                  </a:lnTo>
                  <a:lnTo>
                    <a:pt x="56" y="80"/>
                  </a:lnTo>
                  <a:lnTo>
                    <a:pt x="65" y="80"/>
                  </a:lnTo>
                  <a:lnTo>
                    <a:pt x="74" y="97"/>
                  </a:lnTo>
                  <a:lnTo>
                    <a:pt x="89" y="105"/>
                  </a:lnTo>
                  <a:lnTo>
                    <a:pt x="106" y="121"/>
                  </a:lnTo>
                  <a:lnTo>
                    <a:pt x="114" y="121"/>
                  </a:lnTo>
                  <a:lnTo>
                    <a:pt x="121" y="146"/>
                  </a:lnTo>
                  <a:lnTo>
                    <a:pt x="114" y="154"/>
                  </a:lnTo>
                  <a:lnTo>
                    <a:pt x="121" y="154"/>
                  </a:lnTo>
                  <a:lnTo>
                    <a:pt x="131" y="146"/>
                  </a:lnTo>
                  <a:lnTo>
                    <a:pt x="131" y="137"/>
                  </a:lnTo>
                  <a:lnTo>
                    <a:pt x="131" y="130"/>
                  </a:lnTo>
                  <a:lnTo>
                    <a:pt x="131" y="114"/>
                  </a:lnTo>
                  <a:lnTo>
                    <a:pt x="146" y="130"/>
                  </a:lnTo>
                  <a:lnTo>
                    <a:pt x="154" y="121"/>
                  </a:lnTo>
                  <a:lnTo>
                    <a:pt x="114" y="97"/>
                  </a:lnTo>
                  <a:lnTo>
                    <a:pt x="121" y="89"/>
                  </a:lnTo>
                  <a:lnTo>
                    <a:pt x="114" y="89"/>
                  </a:lnTo>
                  <a:lnTo>
                    <a:pt x="97" y="80"/>
                  </a:lnTo>
                  <a:lnTo>
                    <a:pt x="89" y="65"/>
                  </a:lnTo>
                  <a:lnTo>
                    <a:pt x="74" y="49"/>
                  </a:lnTo>
                  <a:lnTo>
                    <a:pt x="74" y="24"/>
                  </a:lnTo>
                  <a:lnTo>
                    <a:pt x="89" y="24"/>
                  </a:lnTo>
                  <a:lnTo>
                    <a:pt x="89" y="15"/>
                  </a:lnTo>
                  <a:lnTo>
                    <a:pt x="89" y="8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40" y="15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24" y="15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9" y="5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8" name="Freeform 146"/>
            <p:cNvSpPr>
              <a:spLocks/>
            </p:cNvSpPr>
            <p:nvPr/>
          </p:nvSpPr>
          <p:spPr bwMode="auto">
            <a:xfrm>
              <a:off x="2983" y="2063"/>
              <a:ext cx="116" cy="73"/>
            </a:xfrm>
            <a:custGeom>
              <a:avLst/>
              <a:gdLst/>
              <a:ahLst/>
              <a:cxnLst>
                <a:cxn ang="0">
                  <a:pos x="15" y="65"/>
                </a:cxn>
                <a:cxn ang="0">
                  <a:pos x="31" y="65"/>
                </a:cxn>
                <a:cxn ang="0">
                  <a:pos x="31" y="74"/>
                </a:cxn>
                <a:cxn ang="0">
                  <a:pos x="40" y="80"/>
                </a:cxn>
                <a:cxn ang="0">
                  <a:pos x="47" y="80"/>
                </a:cxn>
                <a:cxn ang="0">
                  <a:pos x="72" y="90"/>
                </a:cxn>
                <a:cxn ang="0">
                  <a:pos x="89" y="74"/>
                </a:cxn>
                <a:cxn ang="0">
                  <a:pos x="112" y="80"/>
                </a:cxn>
                <a:cxn ang="0">
                  <a:pos x="112" y="74"/>
                </a:cxn>
                <a:cxn ang="0">
                  <a:pos x="121" y="65"/>
                </a:cxn>
                <a:cxn ang="0">
                  <a:pos x="121" y="58"/>
                </a:cxn>
                <a:cxn ang="0">
                  <a:pos x="105" y="58"/>
                </a:cxn>
                <a:cxn ang="0">
                  <a:pos x="105" y="49"/>
                </a:cxn>
                <a:cxn ang="0">
                  <a:pos x="105" y="25"/>
                </a:cxn>
                <a:cxn ang="0">
                  <a:pos x="89" y="0"/>
                </a:cxn>
                <a:cxn ang="0">
                  <a:pos x="80" y="0"/>
                </a:cxn>
                <a:cxn ang="0">
                  <a:pos x="65" y="9"/>
                </a:cxn>
                <a:cxn ang="0">
                  <a:pos x="55" y="9"/>
                </a:cxn>
                <a:cxn ang="0">
                  <a:pos x="31" y="9"/>
                </a:cxn>
                <a:cxn ang="0">
                  <a:pos x="24" y="9"/>
                </a:cxn>
                <a:cxn ang="0">
                  <a:pos x="15" y="40"/>
                </a:cxn>
                <a:cxn ang="0">
                  <a:pos x="0" y="40"/>
                </a:cxn>
                <a:cxn ang="0">
                  <a:pos x="15" y="65"/>
                </a:cxn>
              </a:cxnLst>
              <a:rect l="0" t="0" r="r" b="b"/>
              <a:pathLst>
                <a:path w="122" h="91">
                  <a:moveTo>
                    <a:pt x="15" y="65"/>
                  </a:moveTo>
                  <a:lnTo>
                    <a:pt x="31" y="65"/>
                  </a:lnTo>
                  <a:lnTo>
                    <a:pt x="31" y="74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72" y="90"/>
                  </a:lnTo>
                  <a:lnTo>
                    <a:pt x="89" y="74"/>
                  </a:lnTo>
                  <a:lnTo>
                    <a:pt x="112" y="80"/>
                  </a:lnTo>
                  <a:lnTo>
                    <a:pt x="112" y="74"/>
                  </a:lnTo>
                  <a:lnTo>
                    <a:pt x="121" y="65"/>
                  </a:lnTo>
                  <a:lnTo>
                    <a:pt x="121" y="58"/>
                  </a:lnTo>
                  <a:lnTo>
                    <a:pt x="105" y="58"/>
                  </a:lnTo>
                  <a:lnTo>
                    <a:pt x="105" y="49"/>
                  </a:lnTo>
                  <a:lnTo>
                    <a:pt x="105" y="25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65" y="9"/>
                  </a:lnTo>
                  <a:lnTo>
                    <a:pt x="55" y="9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15" y="40"/>
                  </a:lnTo>
                  <a:lnTo>
                    <a:pt x="0" y="40"/>
                  </a:lnTo>
                  <a:lnTo>
                    <a:pt x="15" y="6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19" name="Freeform 147"/>
            <p:cNvSpPr>
              <a:spLocks/>
            </p:cNvSpPr>
            <p:nvPr/>
          </p:nvSpPr>
          <p:spPr bwMode="auto">
            <a:xfrm>
              <a:off x="2983" y="2161"/>
              <a:ext cx="77" cy="5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72" y="8"/>
                </a:cxn>
                <a:cxn ang="0">
                  <a:pos x="80" y="0"/>
                </a:cxn>
                <a:cxn ang="0">
                  <a:pos x="72" y="17"/>
                </a:cxn>
                <a:cxn ang="0">
                  <a:pos x="55" y="8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1" y="17"/>
                </a:cxn>
                <a:cxn ang="0">
                  <a:pos x="31" y="24"/>
                </a:cxn>
                <a:cxn ang="0">
                  <a:pos x="40" y="40"/>
                </a:cxn>
                <a:cxn ang="0">
                  <a:pos x="55" y="57"/>
                </a:cxn>
                <a:cxn ang="0">
                  <a:pos x="47" y="57"/>
                </a:cxn>
                <a:cxn ang="0">
                  <a:pos x="47" y="65"/>
                </a:cxn>
                <a:cxn ang="0">
                  <a:pos x="31" y="57"/>
                </a:cxn>
                <a:cxn ang="0">
                  <a:pos x="15" y="57"/>
                </a:cxn>
                <a:cxn ang="0">
                  <a:pos x="0" y="33"/>
                </a:cxn>
                <a:cxn ang="0">
                  <a:pos x="15" y="17"/>
                </a:cxn>
                <a:cxn ang="0">
                  <a:pos x="15" y="8"/>
                </a:cxn>
              </a:cxnLst>
              <a:rect l="0" t="0" r="r" b="b"/>
              <a:pathLst>
                <a:path w="81" h="66">
                  <a:moveTo>
                    <a:pt x="15" y="8"/>
                  </a:moveTo>
                  <a:lnTo>
                    <a:pt x="40" y="0"/>
                  </a:lnTo>
                  <a:lnTo>
                    <a:pt x="55" y="0"/>
                  </a:lnTo>
                  <a:lnTo>
                    <a:pt x="72" y="8"/>
                  </a:lnTo>
                  <a:lnTo>
                    <a:pt x="80" y="0"/>
                  </a:lnTo>
                  <a:lnTo>
                    <a:pt x="72" y="17"/>
                  </a:lnTo>
                  <a:lnTo>
                    <a:pt x="55" y="8"/>
                  </a:lnTo>
                  <a:lnTo>
                    <a:pt x="47" y="17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1" y="17"/>
                  </a:lnTo>
                  <a:lnTo>
                    <a:pt x="31" y="24"/>
                  </a:lnTo>
                  <a:lnTo>
                    <a:pt x="40" y="40"/>
                  </a:lnTo>
                  <a:lnTo>
                    <a:pt x="55" y="57"/>
                  </a:lnTo>
                  <a:lnTo>
                    <a:pt x="47" y="57"/>
                  </a:lnTo>
                  <a:lnTo>
                    <a:pt x="47" y="65"/>
                  </a:lnTo>
                  <a:lnTo>
                    <a:pt x="31" y="57"/>
                  </a:lnTo>
                  <a:lnTo>
                    <a:pt x="15" y="57"/>
                  </a:lnTo>
                  <a:lnTo>
                    <a:pt x="0" y="33"/>
                  </a:lnTo>
                  <a:lnTo>
                    <a:pt x="15" y="17"/>
                  </a:lnTo>
                  <a:lnTo>
                    <a:pt x="15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0" name="Freeform 148"/>
            <p:cNvSpPr>
              <a:spLocks/>
            </p:cNvSpPr>
            <p:nvPr/>
          </p:nvSpPr>
          <p:spPr bwMode="auto">
            <a:xfrm>
              <a:off x="3166" y="2219"/>
              <a:ext cx="94" cy="5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" y="66"/>
                </a:cxn>
                <a:cxn ang="0">
                  <a:pos x="17" y="49"/>
                </a:cxn>
                <a:cxn ang="0">
                  <a:pos x="8" y="41"/>
                </a:cxn>
                <a:cxn ang="0">
                  <a:pos x="8" y="16"/>
                </a:cxn>
                <a:cxn ang="0">
                  <a:pos x="17" y="16"/>
                </a:cxn>
                <a:cxn ang="0">
                  <a:pos x="17" y="9"/>
                </a:cxn>
                <a:cxn ang="0">
                  <a:pos x="42" y="0"/>
                </a:cxn>
                <a:cxn ang="0">
                  <a:pos x="48" y="9"/>
                </a:cxn>
                <a:cxn ang="0">
                  <a:pos x="73" y="0"/>
                </a:cxn>
                <a:cxn ang="0">
                  <a:pos x="97" y="0"/>
                </a:cxn>
                <a:cxn ang="0">
                  <a:pos x="82" y="9"/>
                </a:cxn>
                <a:cxn ang="0">
                  <a:pos x="73" y="41"/>
                </a:cxn>
                <a:cxn ang="0">
                  <a:pos x="48" y="56"/>
                </a:cxn>
                <a:cxn ang="0">
                  <a:pos x="42" y="56"/>
                </a:cxn>
                <a:cxn ang="0">
                  <a:pos x="17" y="72"/>
                </a:cxn>
                <a:cxn ang="0">
                  <a:pos x="0" y="72"/>
                </a:cxn>
              </a:cxnLst>
              <a:rect l="0" t="0" r="r" b="b"/>
              <a:pathLst>
                <a:path w="98" h="73">
                  <a:moveTo>
                    <a:pt x="0" y="72"/>
                  </a:moveTo>
                  <a:lnTo>
                    <a:pt x="8" y="66"/>
                  </a:lnTo>
                  <a:lnTo>
                    <a:pt x="17" y="49"/>
                  </a:lnTo>
                  <a:lnTo>
                    <a:pt x="8" y="41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17" y="9"/>
                  </a:lnTo>
                  <a:lnTo>
                    <a:pt x="42" y="0"/>
                  </a:lnTo>
                  <a:lnTo>
                    <a:pt x="48" y="9"/>
                  </a:lnTo>
                  <a:lnTo>
                    <a:pt x="73" y="0"/>
                  </a:lnTo>
                  <a:lnTo>
                    <a:pt x="97" y="0"/>
                  </a:lnTo>
                  <a:lnTo>
                    <a:pt x="82" y="9"/>
                  </a:lnTo>
                  <a:lnTo>
                    <a:pt x="73" y="41"/>
                  </a:lnTo>
                  <a:lnTo>
                    <a:pt x="48" y="56"/>
                  </a:lnTo>
                  <a:lnTo>
                    <a:pt x="42" y="56"/>
                  </a:lnTo>
                  <a:lnTo>
                    <a:pt x="17" y="72"/>
                  </a:lnTo>
                  <a:lnTo>
                    <a:pt x="0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1" name="Freeform 149"/>
            <p:cNvSpPr>
              <a:spLocks/>
            </p:cNvSpPr>
            <p:nvPr/>
          </p:nvSpPr>
          <p:spPr bwMode="auto">
            <a:xfrm>
              <a:off x="3159" y="2264"/>
              <a:ext cx="54" cy="52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25" y="16"/>
                </a:cxn>
                <a:cxn ang="0">
                  <a:pos x="8" y="16"/>
                </a:cxn>
                <a:cxn ang="0">
                  <a:pos x="8" y="25"/>
                </a:cxn>
                <a:cxn ang="0">
                  <a:pos x="8" y="41"/>
                </a:cxn>
                <a:cxn ang="0">
                  <a:pos x="0" y="65"/>
                </a:cxn>
                <a:cxn ang="0">
                  <a:pos x="16" y="65"/>
                </a:cxn>
                <a:cxn ang="0">
                  <a:pos x="25" y="57"/>
                </a:cxn>
                <a:cxn ang="0">
                  <a:pos x="31" y="57"/>
                </a:cxn>
                <a:cxn ang="0">
                  <a:pos x="41" y="41"/>
                </a:cxn>
                <a:cxn ang="0">
                  <a:pos x="31" y="34"/>
                </a:cxn>
                <a:cxn ang="0">
                  <a:pos x="56" y="16"/>
                </a:cxn>
              </a:cxnLst>
              <a:rect l="0" t="0" r="r" b="b"/>
              <a:pathLst>
                <a:path w="57" h="66">
                  <a:moveTo>
                    <a:pt x="56" y="16"/>
                  </a:moveTo>
                  <a:lnTo>
                    <a:pt x="56" y="0"/>
                  </a:lnTo>
                  <a:lnTo>
                    <a:pt x="50" y="0"/>
                  </a:lnTo>
                  <a:lnTo>
                    <a:pt x="25" y="16"/>
                  </a:lnTo>
                  <a:lnTo>
                    <a:pt x="8" y="16"/>
                  </a:lnTo>
                  <a:lnTo>
                    <a:pt x="8" y="25"/>
                  </a:lnTo>
                  <a:lnTo>
                    <a:pt x="8" y="41"/>
                  </a:lnTo>
                  <a:lnTo>
                    <a:pt x="0" y="65"/>
                  </a:lnTo>
                  <a:lnTo>
                    <a:pt x="16" y="65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41" y="41"/>
                  </a:lnTo>
                  <a:lnTo>
                    <a:pt x="31" y="34"/>
                  </a:lnTo>
                  <a:lnTo>
                    <a:pt x="5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2" name="Freeform 150"/>
            <p:cNvSpPr>
              <a:spLocks/>
            </p:cNvSpPr>
            <p:nvPr/>
          </p:nvSpPr>
          <p:spPr bwMode="auto">
            <a:xfrm>
              <a:off x="3166" y="2252"/>
              <a:ext cx="18" cy="2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5"/>
                </a:cxn>
              </a:cxnLst>
              <a:rect l="0" t="0" r="r" b="b"/>
              <a:pathLst>
                <a:path w="18" h="26">
                  <a:moveTo>
                    <a:pt x="8" y="25"/>
                  </a:moveTo>
                  <a:lnTo>
                    <a:pt x="0" y="25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3" name="Freeform 151"/>
            <p:cNvSpPr>
              <a:spLocks/>
            </p:cNvSpPr>
            <p:nvPr/>
          </p:nvSpPr>
          <p:spPr bwMode="auto">
            <a:xfrm>
              <a:off x="3166" y="2252"/>
              <a:ext cx="18" cy="2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5"/>
                </a:cxn>
              </a:cxnLst>
              <a:rect l="0" t="0" r="r" b="b"/>
              <a:pathLst>
                <a:path w="18" h="26">
                  <a:moveTo>
                    <a:pt x="8" y="25"/>
                  </a:moveTo>
                  <a:lnTo>
                    <a:pt x="0" y="25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4" name="Freeform 152"/>
            <p:cNvSpPr>
              <a:spLocks/>
            </p:cNvSpPr>
            <p:nvPr/>
          </p:nvSpPr>
          <p:spPr bwMode="auto">
            <a:xfrm>
              <a:off x="3151" y="2272"/>
              <a:ext cx="24" cy="44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7" y="15"/>
                </a:cxn>
                <a:cxn ang="0">
                  <a:pos x="17" y="31"/>
                </a:cxn>
                <a:cxn ang="0">
                  <a:pos x="9" y="55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6"/>
                </a:cxn>
              </a:cxnLst>
              <a:rect l="0" t="0" r="r" b="b"/>
              <a:pathLst>
                <a:path w="26" h="56">
                  <a:moveTo>
                    <a:pt x="17" y="6"/>
                  </a:moveTo>
                  <a:lnTo>
                    <a:pt x="17" y="15"/>
                  </a:lnTo>
                  <a:lnTo>
                    <a:pt x="17" y="31"/>
                  </a:lnTo>
                  <a:lnTo>
                    <a:pt x="9" y="55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5" name="Freeform 153"/>
            <p:cNvSpPr>
              <a:spLocks/>
            </p:cNvSpPr>
            <p:nvPr/>
          </p:nvSpPr>
          <p:spPr bwMode="auto">
            <a:xfrm>
              <a:off x="3151" y="2272"/>
              <a:ext cx="24" cy="44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7" y="15"/>
                </a:cxn>
                <a:cxn ang="0">
                  <a:pos x="17" y="31"/>
                </a:cxn>
                <a:cxn ang="0">
                  <a:pos x="9" y="55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6"/>
                </a:cxn>
              </a:cxnLst>
              <a:rect l="0" t="0" r="r" b="b"/>
              <a:pathLst>
                <a:path w="26" h="56">
                  <a:moveTo>
                    <a:pt x="17" y="6"/>
                  </a:moveTo>
                  <a:lnTo>
                    <a:pt x="17" y="15"/>
                  </a:lnTo>
                  <a:lnTo>
                    <a:pt x="17" y="31"/>
                  </a:lnTo>
                  <a:lnTo>
                    <a:pt x="9" y="55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6" name="Freeform 154"/>
            <p:cNvSpPr>
              <a:spLocks/>
            </p:cNvSpPr>
            <p:nvPr/>
          </p:nvSpPr>
          <p:spPr bwMode="auto">
            <a:xfrm>
              <a:off x="3212" y="2213"/>
              <a:ext cx="116" cy="103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81" y="24"/>
                </a:cxn>
                <a:cxn ang="0">
                  <a:pos x="90" y="24"/>
                </a:cxn>
                <a:cxn ang="0">
                  <a:pos x="90" y="40"/>
                </a:cxn>
                <a:cxn ang="0">
                  <a:pos x="81" y="57"/>
                </a:cxn>
                <a:cxn ang="0">
                  <a:pos x="90" y="74"/>
                </a:cxn>
                <a:cxn ang="0">
                  <a:pos x="106" y="80"/>
                </a:cxn>
                <a:cxn ang="0">
                  <a:pos x="114" y="105"/>
                </a:cxn>
                <a:cxn ang="0">
                  <a:pos x="122" y="114"/>
                </a:cxn>
                <a:cxn ang="0">
                  <a:pos x="122" y="121"/>
                </a:cxn>
                <a:cxn ang="0">
                  <a:pos x="106" y="121"/>
                </a:cxn>
                <a:cxn ang="0">
                  <a:pos x="97" y="129"/>
                </a:cxn>
                <a:cxn ang="0">
                  <a:pos x="81" y="121"/>
                </a:cxn>
                <a:cxn ang="0">
                  <a:pos x="74" y="129"/>
                </a:cxn>
                <a:cxn ang="0">
                  <a:pos x="57" y="121"/>
                </a:cxn>
                <a:cxn ang="0">
                  <a:pos x="57" y="114"/>
                </a:cxn>
                <a:cxn ang="0">
                  <a:pos x="49" y="105"/>
                </a:cxn>
                <a:cxn ang="0">
                  <a:pos x="25" y="89"/>
                </a:cxn>
                <a:cxn ang="0">
                  <a:pos x="0" y="80"/>
                </a:cxn>
                <a:cxn ang="0">
                  <a:pos x="0" y="64"/>
                </a:cxn>
                <a:cxn ang="0">
                  <a:pos x="25" y="49"/>
                </a:cxn>
                <a:cxn ang="0">
                  <a:pos x="34" y="17"/>
                </a:cxn>
                <a:cxn ang="0">
                  <a:pos x="49" y="8"/>
                </a:cxn>
                <a:cxn ang="0">
                  <a:pos x="49" y="0"/>
                </a:cxn>
                <a:cxn ang="0">
                  <a:pos x="74" y="8"/>
                </a:cxn>
              </a:cxnLst>
              <a:rect l="0" t="0" r="r" b="b"/>
              <a:pathLst>
                <a:path w="123" h="130">
                  <a:moveTo>
                    <a:pt x="74" y="8"/>
                  </a:moveTo>
                  <a:lnTo>
                    <a:pt x="81" y="24"/>
                  </a:lnTo>
                  <a:lnTo>
                    <a:pt x="90" y="24"/>
                  </a:lnTo>
                  <a:lnTo>
                    <a:pt x="90" y="40"/>
                  </a:lnTo>
                  <a:lnTo>
                    <a:pt x="81" y="57"/>
                  </a:lnTo>
                  <a:lnTo>
                    <a:pt x="90" y="74"/>
                  </a:lnTo>
                  <a:lnTo>
                    <a:pt x="106" y="80"/>
                  </a:lnTo>
                  <a:lnTo>
                    <a:pt x="114" y="105"/>
                  </a:lnTo>
                  <a:lnTo>
                    <a:pt x="122" y="114"/>
                  </a:lnTo>
                  <a:lnTo>
                    <a:pt x="122" y="121"/>
                  </a:lnTo>
                  <a:lnTo>
                    <a:pt x="106" y="121"/>
                  </a:lnTo>
                  <a:lnTo>
                    <a:pt x="97" y="129"/>
                  </a:lnTo>
                  <a:lnTo>
                    <a:pt x="81" y="121"/>
                  </a:lnTo>
                  <a:lnTo>
                    <a:pt x="74" y="129"/>
                  </a:lnTo>
                  <a:lnTo>
                    <a:pt x="57" y="121"/>
                  </a:lnTo>
                  <a:lnTo>
                    <a:pt x="57" y="114"/>
                  </a:lnTo>
                  <a:lnTo>
                    <a:pt x="49" y="105"/>
                  </a:lnTo>
                  <a:lnTo>
                    <a:pt x="25" y="89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25" y="49"/>
                  </a:lnTo>
                  <a:lnTo>
                    <a:pt x="34" y="17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74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7" name="Freeform 155"/>
            <p:cNvSpPr>
              <a:spLocks/>
            </p:cNvSpPr>
            <p:nvPr/>
          </p:nvSpPr>
          <p:spPr bwMode="auto">
            <a:xfrm>
              <a:off x="3282" y="2310"/>
              <a:ext cx="2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7" y="16"/>
                </a:cxn>
                <a:cxn ang="0">
                  <a:pos x="0" y="8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8" name="Freeform 156"/>
            <p:cNvSpPr>
              <a:spLocks/>
            </p:cNvSpPr>
            <p:nvPr/>
          </p:nvSpPr>
          <p:spPr bwMode="auto">
            <a:xfrm>
              <a:off x="3282" y="2310"/>
              <a:ext cx="2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7" y="16"/>
                </a:cxn>
                <a:cxn ang="0">
                  <a:pos x="0" y="8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29" name="Freeform 157"/>
            <p:cNvSpPr>
              <a:spLocks/>
            </p:cNvSpPr>
            <p:nvPr/>
          </p:nvSpPr>
          <p:spPr bwMode="auto">
            <a:xfrm>
              <a:off x="3304" y="2310"/>
              <a:ext cx="24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8"/>
                </a:cxn>
                <a:cxn ang="0">
                  <a:pos x="25" y="16"/>
                </a:cxn>
                <a:cxn ang="0">
                  <a:pos x="0" y="8"/>
                </a:cxn>
              </a:cxnLst>
              <a:rect l="0" t="0" r="r" b="b"/>
              <a:pathLst>
                <a:path w="26" h="17">
                  <a:moveTo>
                    <a:pt x="0" y="8"/>
                  </a:moveTo>
                  <a:lnTo>
                    <a:pt x="9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25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0" name="Freeform 158"/>
            <p:cNvSpPr>
              <a:spLocks/>
            </p:cNvSpPr>
            <p:nvPr/>
          </p:nvSpPr>
          <p:spPr bwMode="auto">
            <a:xfrm>
              <a:off x="3304" y="2310"/>
              <a:ext cx="24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8"/>
                </a:cxn>
                <a:cxn ang="0">
                  <a:pos x="25" y="16"/>
                </a:cxn>
                <a:cxn ang="0">
                  <a:pos x="0" y="8"/>
                </a:cxn>
              </a:cxnLst>
              <a:rect l="0" t="0" r="r" b="b"/>
              <a:pathLst>
                <a:path w="26" h="17">
                  <a:moveTo>
                    <a:pt x="0" y="8"/>
                  </a:moveTo>
                  <a:lnTo>
                    <a:pt x="9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25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1" name="Freeform 159"/>
            <p:cNvSpPr>
              <a:spLocks/>
            </p:cNvSpPr>
            <p:nvPr/>
          </p:nvSpPr>
          <p:spPr bwMode="auto">
            <a:xfrm>
              <a:off x="3159" y="2277"/>
              <a:ext cx="269" cy="209"/>
            </a:xfrm>
            <a:custGeom>
              <a:avLst/>
              <a:gdLst/>
              <a:ahLst/>
              <a:cxnLst>
                <a:cxn ang="0">
                  <a:pos x="236" y="211"/>
                </a:cxn>
                <a:cxn ang="0">
                  <a:pos x="243" y="203"/>
                </a:cxn>
                <a:cxn ang="0">
                  <a:pos x="252" y="196"/>
                </a:cxn>
                <a:cxn ang="0">
                  <a:pos x="259" y="186"/>
                </a:cxn>
                <a:cxn ang="0">
                  <a:pos x="267" y="180"/>
                </a:cxn>
                <a:cxn ang="0">
                  <a:pos x="276" y="171"/>
                </a:cxn>
                <a:cxn ang="0">
                  <a:pos x="284" y="171"/>
                </a:cxn>
                <a:cxn ang="0">
                  <a:pos x="284" y="162"/>
                </a:cxn>
                <a:cxn ang="0">
                  <a:pos x="284" y="155"/>
                </a:cxn>
                <a:cxn ang="0">
                  <a:pos x="284" y="146"/>
                </a:cxn>
                <a:cxn ang="0">
                  <a:pos x="276" y="139"/>
                </a:cxn>
                <a:cxn ang="0">
                  <a:pos x="267" y="131"/>
                </a:cxn>
                <a:cxn ang="0">
                  <a:pos x="259" y="131"/>
                </a:cxn>
                <a:cxn ang="0">
                  <a:pos x="252" y="131"/>
                </a:cxn>
                <a:cxn ang="0">
                  <a:pos x="252" y="139"/>
                </a:cxn>
                <a:cxn ang="0">
                  <a:pos x="243" y="139"/>
                </a:cxn>
                <a:cxn ang="0">
                  <a:pos x="236" y="139"/>
                </a:cxn>
                <a:cxn ang="0">
                  <a:pos x="227" y="139"/>
                </a:cxn>
                <a:cxn ang="0">
                  <a:pos x="218" y="139"/>
                </a:cxn>
                <a:cxn ang="0">
                  <a:pos x="212" y="139"/>
                </a:cxn>
                <a:cxn ang="0">
                  <a:pos x="202" y="131"/>
                </a:cxn>
                <a:cxn ang="0">
                  <a:pos x="212" y="122"/>
                </a:cxn>
                <a:cxn ang="0">
                  <a:pos x="202" y="106"/>
                </a:cxn>
                <a:cxn ang="0">
                  <a:pos x="202" y="81"/>
                </a:cxn>
                <a:cxn ang="0">
                  <a:pos x="178" y="57"/>
                </a:cxn>
                <a:cxn ang="0">
                  <a:pos x="153" y="49"/>
                </a:cxn>
                <a:cxn ang="0">
                  <a:pos x="137" y="57"/>
                </a:cxn>
                <a:cxn ang="0">
                  <a:pos x="130" y="49"/>
                </a:cxn>
                <a:cxn ang="0">
                  <a:pos x="113" y="41"/>
                </a:cxn>
                <a:cxn ang="0">
                  <a:pos x="113" y="34"/>
                </a:cxn>
                <a:cxn ang="0">
                  <a:pos x="105" y="25"/>
                </a:cxn>
                <a:cxn ang="0">
                  <a:pos x="81" y="9"/>
                </a:cxn>
                <a:cxn ang="0">
                  <a:pos x="56" y="0"/>
                </a:cxn>
                <a:cxn ang="0">
                  <a:pos x="31" y="18"/>
                </a:cxn>
                <a:cxn ang="0">
                  <a:pos x="41" y="25"/>
                </a:cxn>
                <a:cxn ang="0">
                  <a:pos x="31" y="41"/>
                </a:cxn>
                <a:cxn ang="0">
                  <a:pos x="25" y="41"/>
                </a:cxn>
                <a:cxn ang="0">
                  <a:pos x="16" y="49"/>
                </a:cxn>
                <a:cxn ang="0">
                  <a:pos x="0" y="49"/>
                </a:cxn>
                <a:cxn ang="0">
                  <a:pos x="0" y="65"/>
                </a:cxn>
                <a:cxn ang="0">
                  <a:pos x="8" y="65"/>
                </a:cxn>
                <a:cxn ang="0">
                  <a:pos x="41" y="114"/>
                </a:cxn>
                <a:cxn ang="0">
                  <a:pos x="50" y="122"/>
                </a:cxn>
                <a:cxn ang="0">
                  <a:pos x="56" y="139"/>
                </a:cxn>
                <a:cxn ang="0">
                  <a:pos x="56" y="162"/>
                </a:cxn>
                <a:cxn ang="0">
                  <a:pos x="81" y="180"/>
                </a:cxn>
                <a:cxn ang="0">
                  <a:pos x="97" y="220"/>
                </a:cxn>
                <a:cxn ang="0">
                  <a:pos x="105" y="227"/>
                </a:cxn>
                <a:cxn ang="0">
                  <a:pos x="113" y="220"/>
                </a:cxn>
                <a:cxn ang="0">
                  <a:pos x="137" y="243"/>
                </a:cxn>
                <a:cxn ang="0">
                  <a:pos x="146" y="261"/>
                </a:cxn>
                <a:cxn ang="0">
                  <a:pos x="202" y="220"/>
                </a:cxn>
                <a:cxn ang="0">
                  <a:pos x="236" y="211"/>
                </a:cxn>
              </a:cxnLst>
              <a:rect l="0" t="0" r="r" b="b"/>
              <a:pathLst>
                <a:path w="285" h="262">
                  <a:moveTo>
                    <a:pt x="236" y="211"/>
                  </a:moveTo>
                  <a:lnTo>
                    <a:pt x="243" y="203"/>
                  </a:lnTo>
                  <a:lnTo>
                    <a:pt x="252" y="196"/>
                  </a:lnTo>
                  <a:lnTo>
                    <a:pt x="259" y="186"/>
                  </a:lnTo>
                  <a:lnTo>
                    <a:pt x="267" y="180"/>
                  </a:lnTo>
                  <a:lnTo>
                    <a:pt x="276" y="171"/>
                  </a:lnTo>
                  <a:lnTo>
                    <a:pt x="284" y="171"/>
                  </a:lnTo>
                  <a:lnTo>
                    <a:pt x="284" y="162"/>
                  </a:lnTo>
                  <a:lnTo>
                    <a:pt x="284" y="155"/>
                  </a:lnTo>
                  <a:lnTo>
                    <a:pt x="284" y="146"/>
                  </a:lnTo>
                  <a:lnTo>
                    <a:pt x="276" y="139"/>
                  </a:lnTo>
                  <a:lnTo>
                    <a:pt x="267" y="131"/>
                  </a:lnTo>
                  <a:lnTo>
                    <a:pt x="259" y="131"/>
                  </a:lnTo>
                  <a:lnTo>
                    <a:pt x="252" y="131"/>
                  </a:lnTo>
                  <a:lnTo>
                    <a:pt x="252" y="139"/>
                  </a:lnTo>
                  <a:lnTo>
                    <a:pt x="243" y="139"/>
                  </a:lnTo>
                  <a:lnTo>
                    <a:pt x="236" y="139"/>
                  </a:lnTo>
                  <a:lnTo>
                    <a:pt x="227" y="139"/>
                  </a:lnTo>
                  <a:lnTo>
                    <a:pt x="218" y="139"/>
                  </a:lnTo>
                  <a:lnTo>
                    <a:pt x="212" y="139"/>
                  </a:lnTo>
                  <a:lnTo>
                    <a:pt x="202" y="131"/>
                  </a:lnTo>
                  <a:lnTo>
                    <a:pt x="212" y="122"/>
                  </a:lnTo>
                  <a:lnTo>
                    <a:pt x="202" y="106"/>
                  </a:lnTo>
                  <a:lnTo>
                    <a:pt x="202" y="81"/>
                  </a:lnTo>
                  <a:lnTo>
                    <a:pt x="178" y="57"/>
                  </a:lnTo>
                  <a:lnTo>
                    <a:pt x="153" y="49"/>
                  </a:lnTo>
                  <a:lnTo>
                    <a:pt x="137" y="57"/>
                  </a:lnTo>
                  <a:lnTo>
                    <a:pt x="130" y="49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05" y="25"/>
                  </a:lnTo>
                  <a:lnTo>
                    <a:pt x="81" y="9"/>
                  </a:lnTo>
                  <a:lnTo>
                    <a:pt x="56" y="0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31" y="41"/>
                  </a:lnTo>
                  <a:lnTo>
                    <a:pt x="25" y="41"/>
                  </a:lnTo>
                  <a:lnTo>
                    <a:pt x="16" y="49"/>
                  </a:lnTo>
                  <a:lnTo>
                    <a:pt x="0" y="49"/>
                  </a:lnTo>
                  <a:lnTo>
                    <a:pt x="0" y="65"/>
                  </a:lnTo>
                  <a:lnTo>
                    <a:pt x="8" y="65"/>
                  </a:lnTo>
                  <a:lnTo>
                    <a:pt x="41" y="114"/>
                  </a:lnTo>
                  <a:lnTo>
                    <a:pt x="50" y="122"/>
                  </a:lnTo>
                  <a:lnTo>
                    <a:pt x="56" y="139"/>
                  </a:lnTo>
                  <a:lnTo>
                    <a:pt x="56" y="162"/>
                  </a:lnTo>
                  <a:lnTo>
                    <a:pt x="81" y="180"/>
                  </a:lnTo>
                  <a:lnTo>
                    <a:pt x="97" y="220"/>
                  </a:lnTo>
                  <a:lnTo>
                    <a:pt x="105" y="227"/>
                  </a:lnTo>
                  <a:lnTo>
                    <a:pt x="113" y="220"/>
                  </a:lnTo>
                  <a:lnTo>
                    <a:pt x="137" y="243"/>
                  </a:lnTo>
                  <a:lnTo>
                    <a:pt x="146" y="261"/>
                  </a:lnTo>
                  <a:lnTo>
                    <a:pt x="202" y="220"/>
                  </a:lnTo>
                  <a:lnTo>
                    <a:pt x="236" y="21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2" name="Freeform 160"/>
            <p:cNvSpPr>
              <a:spLocks/>
            </p:cNvSpPr>
            <p:nvPr/>
          </p:nvSpPr>
          <p:spPr bwMode="auto">
            <a:xfrm>
              <a:off x="3350" y="2354"/>
              <a:ext cx="16" cy="21"/>
            </a:xfrm>
            <a:custGeom>
              <a:avLst/>
              <a:gdLst/>
              <a:ahLst/>
              <a:cxnLst>
                <a:cxn ang="0">
                  <a:pos x="10" y="25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0" y="25"/>
                </a:cxn>
              </a:cxnLst>
              <a:rect l="0" t="0" r="r" b="b"/>
              <a:pathLst>
                <a:path w="17" h="26">
                  <a:moveTo>
                    <a:pt x="10" y="25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3" name="Freeform 161"/>
            <p:cNvSpPr>
              <a:spLocks/>
            </p:cNvSpPr>
            <p:nvPr/>
          </p:nvSpPr>
          <p:spPr bwMode="auto">
            <a:xfrm>
              <a:off x="3350" y="2354"/>
              <a:ext cx="78" cy="34"/>
            </a:xfrm>
            <a:custGeom>
              <a:avLst/>
              <a:gdLst/>
              <a:ahLst/>
              <a:cxnLst>
                <a:cxn ang="0">
                  <a:pos x="65" y="34"/>
                </a:cxn>
                <a:cxn ang="0">
                  <a:pos x="82" y="17"/>
                </a:cxn>
                <a:cxn ang="0">
                  <a:pos x="82" y="9"/>
                </a:cxn>
                <a:cxn ang="0">
                  <a:pos x="74" y="0"/>
                </a:cxn>
                <a:cxn ang="0">
                  <a:pos x="50" y="25"/>
                </a:cxn>
                <a:cxn ang="0">
                  <a:pos x="25" y="25"/>
                </a:cxn>
                <a:cxn ang="0">
                  <a:pos x="10" y="25"/>
                </a:cxn>
                <a:cxn ang="0">
                  <a:pos x="0" y="34"/>
                </a:cxn>
                <a:cxn ang="0">
                  <a:pos x="10" y="42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4" y="42"/>
                </a:cxn>
                <a:cxn ang="0">
                  <a:pos x="41" y="42"/>
                </a:cxn>
                <a:cxn ang="0">
                  <a:pos x="50" y="42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5" y="34"/>
                </a:cxn>
              </a:cxnLst>
              <a:rect l="0" t="0" r="r" b="b"/>
              <a:pathLst>
                <a:path w="83" h="43">
                  <a:moveTo>
                    <a:pt x="65" y="34"/>
                  </a:moveTo>
                  <a:lnTo>
                    <a:pt x="82" y="17"/>
                  </a:lnTo>
                  <a:lnTo>
                    <a:pt x="82" y="9"/>
                  </a:lnTo>
                  <a:lnTo>
                    <a:pt x="74" y="0"/>
                  </a:lnTo>
                  <a:lnTo>
                    <a:pt x="50" y="25"/>
                  </a:lnTo>
                  <a:lnTo>
                    <a:pt x="25" y="25"/>
                  </a:lnTo>
                  <a:lnTo>
                    <a:pt x="10" y="25"/>
                  </a:lnTo>
                  <a:lnTo>
                    <a:pt x="0" y="34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4" y="42"/>
                  </a:lnTo>
                  <a:lnTo>
                    <a:pt x="41" y="42"/>
                  </a:lnTo>
                  <a:lnTo>
                    <a:pt x="50" y="42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5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4" name="Freeform 162"/>
            <p:cNvSpPr>
              <a:spLocks/>
            </p:cNvSpPr>
            <p:nvPr/>
          </p:nvSpPr>
          <p:spPr bwMode="auto">
            <a:xfrm>
              <a:off x="3420" y="2348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5" name="Freeform 163"/>
            <p:cNvSpPr>
              <a:spLocks/>
            </p:cNvSpPr>
            <p:nvPr/>
          </p:nvSpPr>
          <p:spPr bwMode="auto">
            <a:xfrm>
              <a:off x="3382" y="2368"/>
              <a:ext cx="84" cy="8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3" y="106"/>
                </a:cxn>
                <a:cxn ang="0">
                  <a:pos x="31" y="97"/>
                </a:cxn>
                <a:cxn ang="0">
                  <a:pos x="40" y="89"/>
                </a:cxn>
                <a:cxn ang="0">
                  <a:pos x="56" y="82"/>
                </a:cxn>
                <a:cxn ang="0">
                  <a:pos x="65" y="72"/>
                </a:cxn>
                <a:cxn ang="0">
                  <a:pos x="65" y="66"/>
                </a:cxn>
                <a:cxn ang="0">
                  <a:pos x="81" y="41"/>
                </a:cxn>
                <a:cxn ang="0">
                  <a:pos x="88" y="32"/>
                </a:cxn>
                <a:cxn ang="0">
                  <a:pos x="72" y="17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31" y="17"/>
                </a:cxn>
                <a:cxn ang="0">
                  <a:pos x="40" y="25"/>
                </a:cxn>
                <a:cxn ang="0">
                  <a:pos x="48" y="32"/>
                </a:cxn>
                <a:cxn ang="0">
                  <a:pos x="48" y="41"/>
                </a:cxn>
                <a:cxn ang="0">
                  <a:pos x="48" y="48"/>
                </a:cxn>
                <a:cxn ang="0">
                  <a:pos x="48" y="57"/>
                </a:cxn>
                <a:cxn ang="0">
                  <a:pos x="40" y="57"/>
                </a:cxn>
                <a:cxn ang="0">
                  <a:pos x="31" y="66"/>
                </a:cxn>
                <a:cxn ang="0">
                  <a:pos x="23" y="72"/>
                </a:cxn>
                <a:cxn ang="0">
                  <a:pos x="16" y="82"/>
                </a:cxn>
                <a:cxn ang="0">
                  <a:pos x="7" y="89"/>
                </a:cxn>
                <a:cxn ang="0">
                  <a:pos x="0" y="97"/>
                </a:cxn>
                <a:cxn ang="0">
                  <a:pos x="0" y="106"/>
                </a:cxn>
              </a:cxnLst>
              <a:rect l="0" t="0" r="r" b="b"/>
              <a:pathLst>
                <a:path w="89" h="107">
                  <a:moveTo>
                    <a:pt x="0" y="106"/>
                  </a:moveTo>
                  <a:lnTo>
                    <a:pt x="23" y="106"/>
                  </a:lnTo>
                  <a:lnTo>
                    <a:pt x="31" y="97"/>
                  </a:lnTo>
                  <a:lnTo>
                    <a:pt x="40" y="89"/>
                  </a:lnTo>
                  <a:lnTo>
                    <a:pt x="56" y="82"/>
                  </a:lnTo>
                  <a:lnTo>
                    <a:pt x="65" y="72"/>
                  </a:lnTo>
                  <a:lnTo>
                    <a:pt x="65" y="66"/>
                  </a:lnTo>
                  <a:lnTo>
                    <a:pt x="81" y="41"/>
                  </a:lnTo>
                  <a:lnTo>
                    <a:pt x="88" y="32"/>
                  </a:lnTo>
                  <a:lnTo>
                    <a:pt x="72" y="17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1" y="17"/>
                  </a:lnTo>
                  <a:lnTo>
                    <a:pt x="40" y="25"/>
                  </a:lnTo>
                  <a:lnTo>
                    <a:pt x="48" y="32"/>
                  </a:lnTo>
                  <a:lnTo>
                    <a:pt x="48" y="41"/>
                  </a:lnTo>
                  <a:lnTo>
                    <a:pt x="48" y="48"/>
                  </a:lnTo>
                  <a:lnTo>
                    <a:pt x="48" y="57"/>
                  </a:lnTo>
                  <a:lnTo>
                    <a:pt x="40" y="57"/>
                  </a:lnTo>
                  <a:lnTo>
                    <a:pt x="31" y="66"/>
                  </a:lnTo>
                  <a:lnTo>
                    <a:pt x="23" y="72"/>
                  </a:lnTo>
                  <a:lnTo>
                    <a:pt x="16" y="82"/>
                  </a:lnTo>
                  <a:lnTo>
                    <a:pt x="7" y="89"/>
                  </a:lnTo>
                  <a:lnTo>
                    <a:pt x="0" y="97"/>
                  </a:lnTo>
                  <a:lnTo>
                    <a:pt x="0" y="10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6" name="Freeform 164"/>
            <p:cNvSpPr>
              <a:spLocks/>
            </p:cNvSpPr>
            <p:nvPr/>
          </p:nvSpPr>
          <p:spPr bwMode="auto">
            <a:xfrm>
              <a:off x="3258" y="2445"/>
              <a:ext cx="125" cy="5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9"/>
                </a:cxn>
                <a:cxn ang="0">
                  <a:pos x="32" y="32"/>
                </a:cxn>
                <a:cxn ang="0">
                  <a:pos x="41" y="50"/>
                </a:cxn>
                <a:cxn ang="0">
                  <a:pos x="97" y="9"/>
                </a:cxn>
                <a:cxn ang="0">
                  <a:pos x="131" y="0"/>
                </a:cxn>
                <a:cxn ang="0">
                  <a:pos x="131" y="9"/>
                </a:cxn>
                <a:cxn ang="0">
                  <a:pos x="122" y="16"/>
                </a:cxn>
                <a:cxn ang="0">
                  <a:pos x="122" y="25"/>
                </a:cxn>
                <a:cxn ang="0">
                  <a:pos x="90" y="32"/>
                </a:cxn>
                <a:cxn ang="0">
                  <a:pos x="57" y="57"/>
                </a:cxn>
                <a:cxn ang="0">
                  <a:pos x="41" y="57"/>
                </a:cxn>
                <a:cxn ang="0">
                  <a:pos x="25" y="65"/>
                </a:cxn>
                <a:cxn ang="0">
                  <a:pos x="8" y="65"/>
                </a:cxn>
                <a:cxn ang="0">
                  <a:pos x="0" y="16"/>
                </a:cxn>
              </a:cxnLst>
              <a:rect l="0" t="0" r="r" b="b"/>
              <a:pathLst>
                <a:path w="132" h="66">
                  <a:moveTo>
                    <a:pt x="0" y="16"/>
                  </a:moveTo>
                  <a:lnTo>
                    <a:pt x="8" y="9"/>
                  </a:lnTo>
                  <a:lnTo>
                    <a:pt x="32" y="32"/>
                  </a:lnTo>
                  <a:lnTo>
                    <a:pt x="41" y="50"/>
                  </a:lnTo>
                  <a:lnTo>
                    <a:pt x="97" y="9"/>
                  </a:lnTo>
                  <a:lnTo>
                    <a:pt x="131" y="0"/>
                  </a:lnTo>
                  <a:lnTo>
                    <a:pt x="131" y="9"/>
                  </a:lnTo>
                  <a:lnTo>
                    <a:pt x="122" y="16"/>
                  </a:lnTo>
                  <a:lnTo>
                    <a:pt x="122" y="25"/>
                  </a:lnTo>
                  <a:lnTo>
                    <a:pt x="90" y="32"/>
                  </a:lnTo>
                  <a:lnTo>
                    <a:pt x="57" y="57"/>
                  </a:lnTo>
                  <a:lnTo>
                    <a:pt x="41" y="57"/>
                  </a:lnTo>
                  <a:lnTo>
                    <a:pt x="25" y="65"/>
                  </a:lnTo>
                  <a:lnTo>
                    <a:pt x="8" y="65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7" name="Freeform 165"/>
            <p:cNvSpPr>
              <a:spLocks/>
            </p:cNvSpPr>
            <p:nvPr/>
          </p:nvSpPr>
          <p:spPr bwMode="auto">
            <a:xfrm>
              <a:off x="3711" y="2304"/>
              <a:ext cx="91" cy="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15" y="31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96" y="47"/>
                </a:cxn>
                <a:cxn ang="0">
                  <a:pos x="96" y="31"/>
                </a:cxn>
                <a:cxn ang="0">
                  <a:pos x="72" y="31"/>
                </a:cxn>
                <a:cxn ang="0">
                  <a:pos x="55" y="23"/>
                </a:cxn>
                <a:cxn ang="0">
                  <a:pos x="47" y="15"/>
                </a:cxn>
                <a:cxn ang="0">
                  <a:pos x="40" y="15"/>
                </a:cxn>
                <a:cxn ang="0">
                  <a:pos x="24" y="0"/>
                </a:cxn>
                <a:cxn ang="0">
                  <a:pos x="6" y="0"/>
                </a:cxn>
              </a:cxnLst>
              <a:rect l="0" t="0" r="r" b="b"/>
              <a:pathLst>
                <a:path w="97" h="57">
                  <a:moveTo>
                    <a:pt x="6" y="0"/>
                  </a:moveTo>
                  <a:lnTo>
                    <a:pt x="0" y="23"/>
                  </a:lnTo>
                  <a:lnTo>
                    <a:pt x="15" y="31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96" y="47"/>
                  </a:lnTo>
                  <a:lnTo>
                    <a:pt x="96" y="31"/>
                  </a:lnTo>
                  <a:lnTo>
                    <a:pt x="72" y="31"/>
                  </a:lnTo>
                  <a:lnTo>
                    <a:pt x="55" y="23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8" name="Freeform 166"/>
            <p:cNvSpPr>
              <a:spLocks/>
            </p:cNvSpPr>
            <p:nvPr/>
          </p:nvSpPr>
          <p:spPr bwMode="auto">
            <a:xfrm>
              <a:off x="3802" y="2348"/>
              <a:ext cx="63" cy="58"/>
            </a:xfrm>
            <a:custGeom>
              <a:avLst/>
              <a:gdLst/>
              <a:ahLst/>
              <a:cxnLst>
                <a:cxn ang="0">
                  <a:pos x="66" y="65"/>
                </a:cxn>
                <a:cxn ang="0">
                  <a:pos x="56" y="41"/>
                </a:cxn>
                <a:cxn ang="0">
                  <a:pos x="56" y="32"/>
                </a:cxn>
                <a:cxn ang="0">
                  <a:pos x="49" y="41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56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24"/>
                </a:cxn>
                <a:cxn ang="0">
                  <a:pos x="9" y="24"/>
                </a:cxn>
                <a:cxn ang="0">
                  <a:pos x="16" y="65"/>
                </a:cxn>
                <a:cxn ang="0">
                  <a:pos x="34" y="65"/>
                </a:cxn>
                <a:cxn ang="0">
                  <a:pos x="49" y="49"/>
                </a:cxn>
                <a:cxn ang="0">
                  <a:pos x="56" y="72"/>
                </a:cxn>
                <a:cxn ang="0">
                  <a:pos x="66" y="65"/>
                </a:cxn>
              </a:cxnLst>
              <a:rect l="0" t="0" r="r" b="b"/>
              <a:pathLst>
                <a:path w="67" h="73">
                  <a:moveTo>
                    <a:pt x="66" y="65"/>
                  </a:moveTo>
                  <a:lnTo>
                    <a:pt x="56" y="41"/>
                  </a:lnTo>
                  <a:lnTo>
                    <a:pt x="56" y="32"/>
                  </a:lnTo>
                  <a:lnTo>
                    <a:pt x="49" y="41"/>
                  </a:lnTo>
                  <a:lnTo>
                    <a:pt x="41" y="41"/>
                  </a:lnTo>
                  <a:lnTo>
                    <a:pt x="41" y="32"/>
                  </a:lnTo>
                  <a:lnTo>
                    <a:pt x="56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4"/>
                  </a:lnTo>
                  <a:lnTo>
                    <a:pt x="9" y="24"/>
                  </a:lnTo>
                  <a:lnTo>
                    <a:pt x="16" y="65"/>
                  </a:lnTo>
                  <a:lnTo>
                    <a:pt x="34" y="65"/>
                  </a:lnTo>
                  <a:lnTo>
                    <a:pt x="49" y="49"/>
                  </a:lnTo>
                  <a:lnTo>
                    <a:pt x="56" y="72"/>
                  </a:lnTo>
                  <a:lnTo>
                    <a:pt x="66" y="6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39" name="Freeform 167"/>
            <p:cNvSpPr>
              <a:spLocks/>
            </p:cNvSpPr>
            <p:nvPr/>
          </p:nvSpPr>
          <p:spPr bwMode="auto">
            <a:xfrm>
              <a:off x="3855" y="2328"/>
              <a:ext cx="108" cy="202"/>
            </a:xfrm>
            <a:custGeom>
              <a:avLst/>
              <a:gdLst/>
              <a:ahLst/>
              <a:cxnLst>
                <a:cxn ang="0">
                  <a:pos x="83" y="252"/>
                </a:cxn>
                <a:cxn ang="0">
                  <a:pos x="99" y="218"/>
                </a:cxn>
                <a:cxn ang="0">
                  <a:pos x="90" y="196"/>
                </a:cxn>
                <a:cxn ang="0">
                  <a:pos x="83" y="178"/>
                </a:cxn>
                <a:cxn ang="0">
                  <a:pos x="83" y="162"/>
                </a:cxn>
                <a:cxn ang="0">
                  <a:pos x="74" y="138"/>
                </a:cxn>
                <a:cxn ang="0">
                  <a:pos x="74" y="121"/>
                </a:cxn>
                <a:cxn ang="0">
                  <a:pos x="106" y="106"/>
                </a:cxn>
                <a:cxn ang="0">
                  <a:pos x="115" y="90"/>
                </a:cxn>
                <a:cxn ang="0">
                  <a:pos x="106" y="90"/>
                </a:cxn>
                <a:cxn ang="0">
                  <a:pos x="90" y="81"/>
                </a:cxn>
                <a:cxn ang="0">
                  <a:pos x="90" y="74"/>
                </a:cxn>
                <a:cxn ang="0">
                  <a:pos x="90" y="66"/>
                </a:cxn>
                <a:cxn ang="0">
                  <a:pos x="83" y="57"/>
                </a:cxn>
                <a:cxn ang="0">
                  <a:pos x="74" y="57"/>
                </a:cxn>
                <a:cxn ang="0">
                  <a:pos x="83" y="16"/>
                </a:cxn>
                <a:cxn ang="0">
                  <a:pos x="74" y="0"/>
                </a:cxn>
                <a:cxn ang="0">
                  <a:pos x="65" y="0"/>
                </a:cxn>
                <a:cxn ang="0">
                  <a:pos x="65" y="16"/>
                </a:cxn>
                <a:cxn ang="0">
                  <a:pos x="50" y="16"/>
                </a:cxn>
                <a:cxn ang="0">
                  <a:pos x="41" y="25"/>
                </a:cxn>
                <a:cxn ang="0">
                  <a:pos x="25" y="57"/>
                </a:cxn>
                <a:cxn ang="0">
                  <a:pos x="18" y="66"/>
                </a:cxn>
                <a:cxn ang="0">
                  <a:pos x="10" y="81"/>
                </a:cxn>
                <a:cxn ang="0">
                  <a:pos x="10" y="90"/>
                </a:cxn>
                <a:cxn ang="0">
                  <a:pos x="0" y="97"/>
                </a:cxn>
                <a:cxn ang="0">
                  <a:pos x="18" y="115"/>
                </a:cxn>
                <a:cxn ang="0">
                  <a:pos x="25" y="131"/>
                </a:cxn>
                <a:cxn ang="0">
                  <a:pos x="34" y="155"/>
                </a:cxn>
                <a:cxn ang="0">
                  <a:pos x="25" y="162"/>
                </a:cxn>
                <a:cxn ang="0">
                  <a:pos x="41" y="171"/>
                </a:cxn>
                <a:cxn ang="0">
                  <a:pos x="59" y="155"/>
                </a:cxn>
                <a:cxn ang="0">
                  <a:pos x="65" y="162"/>
                </a:cxn>
                <a:cxn ang="0">
                  <a:pos x="83" y="211"/>
                </a:cxn>
                <a:cxn ang="0">
                  <a:pos x="83" y="252"/>
                </a:cxn>
              </a:cxnLst>
              <a:rect l="0" t="0" r="r" b="b"/>
              <a:pathLst>
                <a:path w="116" h="253">
                  <a:moveTo>
                    <a:pt x="83" y="252"/>
                  </a:moveTo>
                  <a:lnTo>
                    <a:pt x="99" y="218"/>
                  </a:lnTo>
                  <a:lnTo>
                    <a:pt x="90" y="196"/>
                  </a:lnTo>
                  <a:lnTo>
                    <a:pt x="83" y="178"/>
                  </a:lnTo>
                  <a:lnTo>
                    <a:pt x="83" y="162"/>
                  </a:lnTo>
                  <a:lnTo>
                    <a:pt x="74" y="138"/>
                  </a:lnTo>
                  <a:lnTo>
                    <a:pt x="74" y="121"/>
                  </a:lnTo>
                  <a:lnTo>
                    <a:pt x="106" y="106"/>
                  </a:lnTo>
                  <a:lnTo>
                    <a:pt x="115" y="90"/>
                  </a:lnTo>
                  <a:lnTo>
                    <a:pt x="106" y="90"/>
                  </a:lnTo>
                  <a:lnTo>
                    <a:pt x="90" y="81"/>
                  </a:lnTo>
                  <a:lnTo>
                    <a:pt x="90" y="74"/>
                  </a:lnTo>
                  <a:lnTo>
                    <a:pt x="90" y="66"/>
                  </a:lnTo>
                  <a:lnTo>
                    <a:pt x="83" y="57"/>
                  </a:lnTo>
                  <a:lnTo>
                    <a:pt x="74" y="57"/>
                  </a:lnTo>
                  <a:lnTo>
                    <a:pt x="83" y="16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50" y="16"/>
                  </a:lnTo>
                  <a:lnTo>
                    <a:pt x="41" y="25"/>
                  </a:lnTo>
                  <a:lnTo>
                    <a:pt x="25" y="57"/>
                  </a:lnTo>
                  <a:lnTo>
                    <a:pt x="18" y="66"/>
                  </a:lnTo>
                  <a:lnTo>
                    <a:pt x="10" y="81"/>
                  </a:lnTo>
                  <a:lnTo>
                    <a:pt x="10" y="90"/>
                  </a:lnTo>
                  <a:lnTo>
                    <a:pt x="0" y="97"/>
                  </a:lnTo>
                  <a:lnTo>
                    <a:pt x="18" y="115"/>
                  </a:lnTo>
                  <a:lnTo>
                    <a:pt x="25" y="131"/>
                  </a:lnTo>
                  <a:lnTo>
                    <a:pt x="34" y="155"/>
                  </a:lnTo>
                  <a:lnTo>
                    <a:pt x="25" y="162"/>
                  </a:lnTo>
                  <a:lnTo>
                    <a:pt x="41" y="171"/>
                  </a:lnTo>
                  <a:lnTo>
                    <a:pt x="59" y="155"/>
                  </a:lnTo>
                  <a:lnTo>
                    <a:pt x="65" y="162"/>
                  </a:lnTo>
                  <a:lnTo>
                    <a:pt x="83" y="211"/>
                  </a:lnTo>
                  <a:lnTo>
                    <a:pt x="83" y="25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0" name="Freeform 168"/>
            <p:cNvSpPr>
              <a:spLocks/>
            </p:cNvSpPr>
            <p:nvPr/>
          </p:nvSpPr>
          <p:spPr bwMode="auto">
            <a:xfrm>
              <a:off x="3924" y="2413"/>
              <a:ext cx="92" cy="1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5"/>
                </a:cxn>
                <a:cxn ang="0">
                  <a:pos x="0" y="32"/>
                </a:cxn>
                <a:cxn ang="0">
                  <a:pos x="9" y="56"/>
                </a:cxn>
                <a:cxn ang="0">
                  <a:pos x="9" y="72"/>
                </a:cxn>
                <a:cxn ang="0">
                  <a:pos x="16" y="90"/>
                </a:cxn>
                <a:cxn ang="0">
                  <a:pos x="25" y="112"/>
                </a:cxn>
                <a:cxn ang="0">
                  <a:pos x="9" y="146"/>
                </a:cxn>
                <a:cxn ang="0">
                  <a:pos x="9" y="153"/>
                </a:cxn>
                <a:cxn ang="0">
                  <a:pos x="9" y="162"/>
                </a:cxn>
                <a:cxn ang="0">
                  <a:pos x="32" y="186"/>
                </a:cxn>
                <a:cxn ang="0">
                  <a:pos x="32" y="177"/>
                </a:cxn>
                <a:cxn ang="0">
                  <a:pos x="41" y="186"/>
                </a:cxn>
                <a:cxn ang="0">
                  <a:pos x="50" y="195"/>
                </a:cxn>
                <a:cxn ang="0">
                  <a:pos x="56" y="186"/>
                </a:cxn>
                <a:cxn ang="0">
                  <a:pos x="50" y="177"/>
                </a:cxn>
                <a:cxn ang="0">
                  <a:pos x="32" y="177"/>
                </a:cxn>
                <a:cxn ang="0">
                  <a:pos x="25" y="146"/>
                </a:cxn>
                <a:cxn ang="0">
                  <a:pos x="16" y="146"/>
                </a:cxn>
                <a:cxn ang="0">
                  <a:pos x="16" y="137"/>
                </a:cxn>
                <a:cxn ang="0">
                  <a:pos x="25" y="112"/>
                </a:cxn>
                <a:cxn ang="0">
                  <a:pos x="25" y="97"/>
                </a:cxn>
                <a:cxn ang="0">
                  <a:pos x="41" y="97"/>
                </a:cxn>
                <a:cxn ang="0">
                  <a:pos x="41" y="105"/>
                </a:cxn>
                <a:cxn ang="0">
                  <a:pos x="50" y="105"/>
                </a:cxn>
                <a:cxn ang="0">
                  <a:pos x="65" y="122"/>
                </a:cxn>
                <a:cxn ang="0">
                  <a:pos x="65" y="112"/>
                </a:cxn>
                <a:cxn ang="0">
                  <a:pos x="56" y="97"/>
                </a:cxn>
                <a:cxn ang="0">
                  <a:pos x="65" y="80"/>
                </a:cxn>
                <a:cxn ang="0">
                  <a:pos x="97" y="80"/>
                </a:cxn>
                <a:cxn ang="0">
                  <a:pos x="97" y="65"/>
                </a:cxn>
                <a:cxn ang="0">
                  <a:pos x="90" y="56"/>
                </a:cxn>
                <a:cxn ang="0">
                  <a:pos x="81" y="40"/>
                </a:cxn>
                <a:cxn ang="0">
                  <a:pos x="75" y="25"/>
                </a:cxn>
                <a:cxn ang="0">
                  <a:pos x="56" y="32"/>
                </a:cxn>
                <a:cxn ang="0">
                  <a:pos x="41" y="40"/>
                </a:cxn>
                <a:cxn ang="0">
                  <a:pos x="41" y="15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98" h="196">
                  <a:moveTo>
                    <a:pt x="32" y="0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9" y="56"/>
                  </a:lnTo>
                  <a:lnTo>
                    <a:pt x="9" y="72"/>
                  </a:lnTo>
                  <a:lnTo>
                    <a:pt x="16" y="90"/>
                  </a:lnTo>
                  <a:lnTo>
                    <a:pt x="25" y="112"/>
                  </a:lnTo>
                  <a:lnTo>
                    <a:pt x="9" y="146"/>
                  </a:lnTo>
                  <a:lnTo>
                    <a:pt x="9" y="153"/>
                  </a:lnTo>
                  <a:lnTo>
                    <a:pt x="9" y="162"/>
                  </a:lnTo>
                  <a:lnTo>
                    <a:pt x="32" y="186"/>
                  </a:lnTo>
                  <a:lnTo>
                    <a:pt x="32" y="177"/>
                  </a:lnTo>
                  <a:lnTo>
                    <a:pt x="41" y="186"/>
                  </a:lnTo>
                  <a:lnTo>
                    <a:pt x="50" y="195"/>
                  </a:lnTo>
                  <a:lnTo>
                    <a:pt x="56" y="186"/>
                  </a:lnTo>
                  <a:lnTo>
                    <a:pt x="50" y="177"/>
                  </a:lnTo>
                  <a:lnTo>
                    <a:pt x="32" y="177"/>
                  </a:lnTo>
                  <a:lnTo>
                    <a:pt x="25" y="146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25" y="112"/>
                  </a:lnTo>
                  <a:lnTo>
                    <a:pt x="25" y="97"/>
                  </a:lnTo>
                  <a:lnTo>
                    <a:pt x="41" y="97"/>
                  </a:lnTo>
                  <a:lnTo>
                    <a:pt x="41" y="105"/>
                  </a:lnTo>
                  <a:lnTo>
                    <a:pt x="50" y="105"/>
                  </a:lnTo>
                  <a:lnTo>
                    <a:pt x="65" y="122"/>
                  </a:lnTo>
                  <a:lnTo>
                    <a:pt x="65" y="112"/>
                  </a:lnTo>
                  <a:lnTo>
                    <a:pt x="56" y="97"/>
                  </a:lnTo>
                  <a:lnTo>
                    <a:pt x="65" y="80"/>
                  </a:lnTo>
                  <a:lnTo>
                    <a:pt x="97" y="80"/>
                  </a:lnTo>
                  <a:lnTo>
                    <a:pt x="97" y="65"/>
                  </a:lnTo>
                  <a:lnTo>
                    <a:pt x="90" y="56"/>
                  </a:lnTo>
                  <a:lnTo>
                    <a:pt x="81" y="40"/>
                  </a:lnTo>
                  <a:lnTo>
                    <a:pt x="75" y="25"/>
                  </a:lnTo>
                  <a:lnTo>
                    <a:pt x="56" y="32"/>
                  </a:lnTo>
                  <a:lnTo>
                    <a:pt x="41" y="40"/>
                  </a:lnTo>
                  <a:lnTo>
                    <a:pt x="41" y="15"/>
                  </a:lnTo>
                  <a:lnTo>
                    <a:pt x="32" y="9"/>
                  </a:lnTo>
                  <a:lnTo>
                    <a:pt x="3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1" name="Freeform 169"/>
            <p:cNvSpPr>
              <a:spLocks/>
            </p:cNvSpPr>
            <p:nvPr/>
          </p:nvSpPr>
          <p:spPr bwMode="auto">
            <a:xfrm>
              <a:off x="3955" y="2393"/>
              <a:ext cx="85" cy="93"/>
            </a:xfrm>
            <a:custGeom>
              <a:avLst/>
              <a:gdLst/>
              <a:ahLst/>
              <a:cxnLst>
                <a:cxn ang="0">
                  <a:pos x="90" y="105"/>
                </a:cxn>
                <a:cxn ang="0">
                  <a:pos x="90" y="90"/>
                </a:cxn>
                <a:cxn ang="0">
                  <a:pos x="74" y="74"/>
                </a:cxn>
                <a:cxn ang="0">
                  <a:pos x="74" y="65"/>
                </a:cxn>
                <a:cxn ang="0">
                  <a:pos x="43" y="40"/>
                </a:cxn>
                <a:cxn ang="0">
                  <a:pos x="58" y="34"/>
                </a:cxn>
                <a:cxn ang="0">
                  <a:pos x="49" y="25"/>
                </a:cxn>
                <a:cxn ang="0">
                  <a:pos x="33" y="1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16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40"/>
                </a:cxn>
                <a:cxn ang="0">
                  <a:pos x="9" y="65"/>
                </a:cxn>
                <a:cxn ang="0">
                  <a:pos x="24" y="57"/>
                </a:cxn>
                <a:cxn ang="0">
                  <a:pos x="43" y="50"/>
                </a:cxn>
                <a:cxn ang="0">
                  <a:pos x="49" y="65"/>
                </a:cxn>
                <a:cxn ang="0">
                  <a:pos x="58" y="81"/>
                </a:cxn>
                <a:cxn ang="0">
                  <a:pos x="65" y="90"/>
                </a:cxn>
                <a:cxn ang="0">
                  <a:pos x="65" y="105"/>
                </a:cxn>
                <a:cxn ang="0">
                  <a:pos x="74" y="115"/>
                </a:cxn>
                <a:cxn ang="0">
                  <a:pos x="74" y="105"/>
                </a:cxn>
                <a:cxn ang="0">
                  <a:pos x="90" y="105"/>
                </a:cxn>
              </a:cxnLst>
              <a:rect l="0" t="0" r="r" b="b"/>
              <a:pathLst>
                <a:path w="91" h="116">
                  <a:moveTo>
                    <a:pt x="90" y="105"/>
                  </a:moveTo>
                  <a:lnTo>
                    <a:pt x="90" y="90"/>
                  </a:lnTo>
                  <a:lnTo>
                    <a:pt x="74" y="74"/>
                  </a:lnTo>
                  <a:lnTo>
                    <a:pt x="74" y="65"/>
                  </a:lnTo>
                  <a:lnTo>
                    <a:pt x="43" y="40"/>
                  </a:lnTo>
                  <a:lnTo>
                    <a:pt x="58" y="34"/>
                  </a:lnTo>
                  <a:lnTo>
                    <a:pt x="49" y="25"/>
                  </a:lnTo>
                  <a:lnTo>
                    <a:pt x="33" y="1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40"/>
                  </a:lnTo>
                  <a:lnTo>
                    <a:pt x="9" y="65"/>
                  </a:lnTo>
                  <a:lnTo>
                    <a:pt x="24" y="57"/>
                  </a:lnTo>
                  <a:lnTo>
                    <a:pt x="43" y="50"/>
                  </a:lnTo>
                  <a:lnTo>
                    <a:pt x="49" y="65"/>
                  </a:lnTo>
                  <a:lnTo>
                    <a:pt x="58" y="81"/>
                  </a:lnTo>
                  <a:lnTo>
                    <a:pt x="65" y="90"/>
                  </a:lnTo>
                  <a:lnTo>
                    <a:pt x="65" y="105"/>
                  </a:lnTo>
                  <a:lnTo>
                    <a:pt x="74" y="115"/>
                  </a:lnTo>
                  <a:lnTo>
                    <a:pt x="74" y="105"/>
                  </a:lnTo>
                  <a:lnTo>
                    <a:pt x="9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2" name="Freeform 170"/>
            <p:cNvSpPr>
              <a:spLocks/>
            </p:cNvSpPr>
            <p:nvPr/>
          </p:nvSpPr>
          <p:spPr bwMode="auto">
            <a:xfrm>
              <a:off x="3977" y="2388"/>
              <a:ext cx="87" cy="14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9" y="7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16"/>
                </a:cxn>
                <a:cxn ang="0">
                  <a:pos x="74" y="16"/>
                </a:cxn>
                <a:cxn ang="0">
                  <a:pos x="59" y="23"/>
                </a:cxn>
                <a:cxn ang="0">
                  <a:pos x="50" y="41"/>
                </a:cxn>
                <a:cxn ang="0">
                  <a:pos x="41" y="47"/>
                </a:cxn>
                <a:cxn ang="0">
                  <a:pos x="82" y="104"/>
                </a:cxn>
                <a:cxn ang="0">
                  <a:pos x="91" y="122"/>
                </a:cxn>
                <a:cxn ang="0">
                  <a:pos x="82" y="154"/>
                </a:cxn>
                <a:cxn ang="0">
                  <a:pos x="66" y="162"/>
                </a:cxn>
                <a:cxn ang="0">
                  <a:pos x="59" y="162"/>
                </a:cxn>
                <a:cxn ang="0">
                  <a:pos x="50" y="178"/>
                </a:cxn>
                <a:cxn ang="0">
                  <a:pos x="34" y="185"/>
                </a:cxn>
                <a:cxn ang="0">
                  <a:pos x="34" y="169"/>
                </a:cxn>
                <a:cxn ang="0">
                  <a:pos x="25" y="162"/>
                </a:cxn>
                <a:cxn ang="0">
                  <a:pos x="41" y="154"/>
                </a:cxn>
                <a:cxn ang="0">
                  <a:pos x="50" y="144"/>
                </a:cxn>
                <a:cxn ang="0">
                  <a:pos x="66" y="137"/>
                </a:cxn>
                <a:cxn ang="0">
                  <a:pos x="66" y="112"/>
                </a:cxn>
                <a:cxn ang="0">
                  <a:pos x="66" y="97"/>
                </a:cxn>
                <a:cxn ang="0">
                  <a:pos x="50" y="81"/>
                </a:cxn>
                <a:cxn ang="0">
                  <a:pos x="50" y="72"/>
                </a:cxn>
                <a:cxn ang="0">
                  <a:pos x="19" y="47"/>
                </a:cxn>
                <a:cxn ang="0">
                  <a:pos x="34" y="41"/>
                </a:cxn>
                <a:cxn ang="0">
                  <a:pos x="25" y="32"/>
                </a:cxn>
                <a:cxn ang="0">
                  <a:pos x="9" y="23"/>
                </a:cxn>
                <a:cxn ang="0">
                  <a:pos x="0" y="7"/>
                </a:cxn>
              </a:cxnLst>
              <a:rect l="0" t="0" r="r" b="b"/>
              <a:pathLst>
                <a:path w="92" h="186">
                  <a:moveTo>
                    <a:pt x="0" y="7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74" y="16"/>
                  </a:lnTo>
                  <a:lnTo>
                    <a:pt x="59" y="23"/>
                  </a:lnTo>
                  <a:lnTo>
                    <a:pt x="50" y="41"/>
                  </a:lnTo>
                  <a:lnTo>
                    <a:pt x="41" y="47"/>
                  </a:lnTo>
                  <a:lnTo>
                    <a:pt x="82" y="104"/>
                  </a:lnTo>
                  <a:lnTo>
                    <a:pt x="91" y="122"/>
                  </a:lnTo>
                  <a:lnTo>
                    <a:pt x="82" y="154"/>
                  </a:lnTo>
                  <a:lnTo>
                    <a:pt x="66" y="162"/>
                  </a:lnTo>
                  <a:lnTo>
                    <a:pt x="59" y="162"/>
                  </a:lnTo>
                  <a:lnTo>
                    <a:pt x="50" y="178"/>
                  </a:lnTo>
                  <a:lnTo>
                    <a:pt x="34" y="185"/>
                  </a:lnTo>
                  <a:lnTo>
                    <a:pt x="34" y="169"/>
                  </a:lnTo>
                  <a:lnTo>
                    <a:pt x="25" y="162"/>
                  </a:lnTo>
                  <a:lnTo>
                    <a:pt x="41" y="154"/>
                  </a:lnTo>
                  <a:lnTo>
                    <a:pt x="50" y="144"/>
                  </a:lnTo>
                  <a:lnTo>
                    <a:pt x="66" y="137"/>
                  </a:lnTo>
                  <a:lnTo>
                    <a:pt x="66" y="112"/>
                  </a:lnTo>
                  <a:lnTo>
                    <a:pt x="66" y="97"/>
                  </a:lnTo>
                  <a:lnTo>
                    <a:pt x="50" y="81"/>
                  </a:lnTo>
                  <a:lnTo>
                    <a:pt x="50" y="72"/>
                  </a:lnTo>
                  <a:lnTo>
                    <a:pt x="19" y="47"/>
                  </a:lnTo>
                  <a:lnTo>
                    <a:pt x="34" y="41"/>
                  </a:lnTo>
                  <a:lnTo>
                    <a:pt x="25" y="32"/>
                  </a:lnTo>
                  <a:lnTo>
                    <a:pt x="9" y="23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3" name="Freeform 171"/>
            <p:cNvSpPr>
              <a:spLocks/>
            </p:cNvSpPr>
            <p:nvPr/>
          </p:nvSpPr>
          <p:spPr bwMode="auto">
            <a:xfrm>
              <a:off x="3977" y="2477"/>
              <a:ext cx="63" cy="41"/>
            </a:xfrm>
            <a:custGeom>
              <a:avLst/>
              <a:gdLst/>
              <a:ahLst/>
              <a:cxnLst>
                <a:cxn ang="0">
                  <a:pos x="25" y="50"/>
                </a:cxn>
                <a:cxn ang="0">
                  <a:pos x="41" y="42"/>
                </a:cxn>
                <a:cxn ang="0">
                  <a:pos x="50" y="32"/>
                </a:cxn>
                <a:cxn ang="0">
                  <a:pos x="66" y="25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41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9" y="42"/>
                </a:cxn>
                <a:cxn ang="0">
                  <a:pos x="9" y="50"/>
                </a:cxn>
                <a:cxn ang="0">
                  <a:pos x="25" y="50"/>
                </a:cxn>
              </a:cxnLst>
              <a:rect l="0" t="0" r="r" b="b"/>
              <a:pathLst>
                <a:path w="67" h="51">
                  <a:moveTo>
                    <a:pt x="25" y="50"/>
                  </a:moveTo>
                  <a:lnTo>
                    <a:pt x="41" y="42"/>
                  </a:lnTo>
                  <a:lnTo>
                    <a:pt x="50" y="32"/>
                  </a:lnTo>
                  <a:lnTo>
                    <a:pt x="66" y="25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41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9" y="42"/>
                  </a:lnTo>
                  <a:lnTo>
                    <a:pt x="9" y="50"/>
                  </a:lnTo>
                  <a:lnTo>
                    <a:pt x="25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4" name="Freeform 172"/>
            <p:cNvSpPr>
              <a:spLocks/>
            </p:cNvSpPr>
            <p:nvPr/>
          </p:nvSpPr>
          <p:spPr bwMode="auto">
            <a:xfrm>
              <a:off x="3955" y="2554"/>
              <a:ext cx="46" cy="60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18" y="18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34"/>
                </a:cxn>
                <a:cxn ang="0">
                  <a:pos x="18" y="50"/>
                </a:cxn>
                <a:cxn ang="0">
                  <a:pos x="43" y="74"/>
                </a:cxn>
                <a:cxn ang="0">
                  <a:pos x="49" y="74"/>
                </a:cxn>
                <a:cxn ang="0">
                  <a:pos x="43" y="50"/>
                </a:cxn>
                <a:cxn ang="0">
                  <a:pos x="43" y="25"/>
                </a:cxn>
                <a:cxn ang="0">
                  <a:pos x="24" y="9"/>
                </a:cxn>
              </a:cxnLst>
              <a:rect l="0" t="0" r="r" b="b"/>
              <a:pathLst>
                <a:path w="50" h="75">
                  <a:moveTo>
                    <a:pt x="24" y="9"/>
                  </a:moveTo>
                  <a:lnTo>
                    <a:pt x="18" y="18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18" y="50"/>
                  </a:lnTo>
                  <a:lnTo>
                    <a:pt x="43" y="74"/>
                  </a:lnTo>
                  <a:lnTo>
                    <a:pt x="49" y="74"/>
                  </a:lnTo>
                  <a:lnTo>
                    <a:pt x="43" y="50"/>
                  </a:lnTo>
                  <a:lnTo>
                    <a:pt x="43" y="25"/>
                  </a:lnTo>
                  <a:lnTo>
                    <a:pt x="24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5" name="Freeform 173"/>
            <p:cNvSpPr>
              <a:spLocks/>
            </p:cNvSpPr>
            <p:nvPr/>
          </p:nvSpPr>
          <p:spPr bwMode="auto">
            <a:xfrm>
              <a:off x="4063" y="2554"/>
              <a:ext cx="124" cy="60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80" y="25"/>
                </a:cxn>
                <a:cxn ang="0">
                  <a:pos x="71" y="34"/>
                </a:cxn>
                <a:cxn ang="0">
                  <a:pos x="65" y="34"/>
                </a:cxn>
                <a:cxn ang="0">
                  <a:pos x="56" y="34"/>
                </a:cxn>
                <a:cxn ang="0">
                  <a:pos x="40" y="50"/>
                </a:cxn>
                <a:cxn ang="0">
                  <a:pos x="25" y="50"/>
                </a:cxn>
                <a:cxn ang="0">
                  <a:pos x="25" y="65"/>
                </a:cxn>
                <a:cxn ang="0">
                  <a:pos x="0" y="65"/>
                </a:cxn>
                <a:cxn ang="0">
                  <a:pos x="15" y="74"/>
                </a:cxn>
                <a:cxn ang="0">
                  <a:pos x="31" y="74"/>
                </a:cxn>
                <a:cxn ang="0">
                  <a:pos x="40" y="65"/>
                </a:cxn>
                <a:cxn ang="0">
                  <a:pos x="56" y="74"/>
                </a:cxn>
                <a:cxn ang="0">
                  <a:pos x="65" y="65"/>
                </a:cxn>
                <a:cxn ang="0">
                  <a:pos x="89" y="34"/>
                </a:cxn>
                <a:cxn ang="0">
                  <a:pos x="112" y="34"/>
                </a:cxn>
                <a:cxn ang="0">
                  <a:pos x="120" y="34"/>
                </a:cxn>
                <a:cxn ang="0">
                  <a:pos x="112" y="25"/>
                </a:cxn>
                <a:cxn ang="0">
                  <a:pos x="130" y="25"/>
                </a:cxn>
                <a:cxn ang="0">
                  <a:pos x="105" y="18"/>
                </a:cxn>
                <a:cxn ang="0">
                  <a:pos x="105" y="9"/>
                </a:cxn>
                <a:cxn ang="0">
                  <a:pos x="96" y="0"/>
                </a:cxn>
                <a:cxn ang="0">
                  <a:pos x="80" y="18"/>
                </a:cxn>
                <a:cxn ang="0">
                  <a:pos x="71" y="25"/>
                </a:cxn>
              </a:cxnLst>
              <a:rect l="0" t="0" r="r" b="b"/>
              <a:pathLst>
                <a:path w="131" h="75">
                  <a:moveTo>
                    <a:pt x="71" y="25"/>
                  </a:moveTo>
                  <a:lnTo>
                    <a:pt x="80" y="25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56" y="34"/>
                  </a:lnTo>
                  <a:lnTo>
                    <a:pt x="40" y="50"/>
                  </a:lnTo>
                  <a:lnTo>
                    <a:pt x="25" y="50"/>
                  </a:lnTo>
                  <a:lnTo>
                    <a:pt x="25" y="65"/>
                  </a:lnTo>
                  <a:lnTo>
                    <a:pt x="0" y="65"/>
                  </a:lnTo>
                  <a:lnTo>
                    <a:pt x="15" y="74"/>
                  </a:lnTo>
                  <a:lnTo>
                    <a:pt x="31" y="74"/>
                  </a:lnTo>
                  <a:lnTo>
                    <a:pt x="40" y="65"/>
                  </a:lnTo>
                  <a:lnTo>
                    <a:pt x="56" y="74"/>
                  </a:lnTo>
                  <a:lnTo>
                    <a:pt x="65" y="65"/>
                  </a:lnTo>
                  <a:lnTo>
                    <a:pt x="89" y="34"/>
                  </a:lnTo>
                  <a:lnTo>
                    <a:pt x="112" y="34"/>
                  </a:lnTo>
                  <a:lnTo>
                    <a:pt x="120" y="34"/>
                  </a:lnTo>
                  <a:lnTo>
                    <a:pt x="112" y="25"/>
                  </a:lnTo>
                  <a:lnTo>
                    <a:pt x="130" y="25"/>
                  </a:lnTo>
                  <a:lnTo>
                    <a:pt x="105" y="18"/>
                  </a:lnTo>
                  <a:lnTo>
                    <a:pt x="105" y="9"/>
                  </a:lnTo>
                  <a:lnTo>
                    <a:pt x="96" y="0"/>
                  </a:lnTo>
                  <a:lnTo>
                    <a:pt x="80" y="18"/>
                  </a:lnTo>
                  <a:lnTo>
                    <a:pt x="71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6" name="Freeform 174"/>
            <p:cNvSpPr>
              <a:spLocks/>
            </p:cNvSpPr>
            <p:nvPr/>
          </p:nvSpPr>
          <p:spPr bwMode="auto">
            <a:xfrm>
              <a:off x="4116" y="2574"/>
              <a:ext cx="23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5" y="16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0" y="16"/>
                </a:cxn>
              </a:cxnLst>
              <a:rect l="0" t="0" r="r" b="b"/>
              <a:pathLst>
                <a:path w="25" h="17">
                  <a:moveTo>
                    <a:pt x="0" y="16"/>
                  </a:moveTo>
                  <a:lnTo>
                    <a:pt x="9" y="16"/>
                  </a:lnTo>
                  <a:lnTo>
                    <a:pt x="15" y="16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7" name="Freeform 175"/>
            <p:cNvSpPr>
              <a:spLocks/>
            </p:cNvSpPr>
            <p:nvPr/>
          </p:nvSpPr>
          <p:spPr bwMode="auto">
            <a:xfrm>
              <a:off x="4054" y="2581"/>
              <a:ext cx="123" cy="85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4" y="40"/>
                </a:cxn>
                <a:cxn ang="0">
                  <a:pos x="40" y="40"/>
                </a:cxn>
                <a:cxn ang="0">
                  <a:pos x="49" y="31"/>
                </a:cxn>
                <a:cxn ang="0">
                  <a:pos x="65" y="40"/>
                </a:cxn>
                <a:cxn ang="0">
                  <a:pos x="74" y="31"/>
                </a:cxn>
                <a:cxn ang="0">
                  <a:pos x="98" y="0"/>
                </a:cxn>
                <a:cxn ang="0">
                  <a:pos x="121" y="0"/>
                </a:cxn>
                <a:cxn ang="0">
                  <a:pos x="114" y="16"/>
                </a:cxn>
                <a:cxn ang="0">
                  <a:pos x="121" y="25"/>
                </a:cxn>
                <a:cxn ang="0">
                  <a:pos x="114" y="31"/>
                </a:cxn>
                <a:cxn ang="0">
                  <a:pos x="129" y="40"/>
                </a:cxn>
                <a:cxn ang="0">
                  <a:pos x="121" y="48"/>
                </a:cxn>
                <a:cxn ang="0">
                  <a:pos x="105" y="65"/>
                </a:cxn>
                <a:cxn ang="0">
                  <a:pos x="98" y="81"/>
                </a:cxn>
                <a:cxn ang="0">
                  <a:pos x="105" y="81"/>
                </a:cxn>
                <a:cxn ang="0">
                  <a:pos x="98" y="97"/>
                </a:cxn>
                <a:cxn ang="0">
                  <a:pos x="80" y="105"/>
                </a:cxn>
                <a:cxn ang="0">
                  <a:pos x="74" y="97"/>
                </a:cxn>
                <a:cxn ang="0">
                  <a:pos x="57" y="97"/>
                </a:cxn>
                <a:cxn ang="0">
                  <a:pos x="40" y="97"/>
                </a:cxn>
                <a:cxn ang="0">
                  <a:pos x="40" y="88"/>
                </a:cxn>
                <a:cxn ang="0">
                  <a:pos x="24" y="88"/>
                </a:cxn>
                <a:cxn ang="0">
                  <a:pos x="17" y="72"/>
                </a:cxn>
                <a:cxn ang="0">
                  <a:pos x="9" y="56"/>
                </a:cxn>
                <a:cxn ang="0">
                  <a:pos x="0" y="40"/>
                </a:cxn>
                <a:cxn ang="0">
                  <a:pos x="9" y="31"/>
                </a:cxn>
              </a:cxnLst>
              <a:rect l="0" t="0" r="r" b="b"/>
              <a:pathLst>
                <a:path w="130" h="106">
                  <a:moveTo>
                    <a:pt x="9" y="31"/>
                  </a:moveTo>
                  <a:lnTo>
                    <a:pt x="24" y="40"/>
                  </a:lnTo>
                  <a:lnTo>
                    <a:pt x="40" y="40"/>
                  </a:lnTo>
                  <a:lnTo>
                    <a:pt x="49" y="31"/>
                  </a:lnTo>
                  <a:lnTo>
                    <a:pt x="65" y="40"/>
                  </a:lnTo>
                  <a:lnTo>
                    <a:pt x="74" y="3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14" y="16"/>
                  </a:lnTo>
                  <a:lnTo>
                    <a:pt x="121" y="25"/>
                  </a:lnTo>
                  <a:lnTo>
                    <a:pt x="114" y="31"/>
                  </a:lnTo>
                  <a:lnTo>
                    <a:pt x="129" y="40"/>
                  </a:lnTo>
                  <a:lnTo>
                    <a:pt x="121" y="48"/>
                  </a:lnTo>
                  <a:lnTo>
                    <a:pt x="105" y="65"/>
                  </a:lnTo>
                  <a:lnTo>
                    <a:pt x="98" y="81"/>
                  </a:lnTo>
                  <a:lnTo>
                    <a:pt x="105" y="81"/>
                  </a:lnTo>
                  <a:lnTo>
                    <a:pt x="98" y="97"/>
                  </a:lnTo>
                  <a:lnTo>
                    <a:pt x="80" y="105"/>
                  </a:lnTo>
                  <a:lnTo>
                    <a:pt x="74" y="97"/>
                  </a:lnTo>
                  <a:lnTo>
                    <a:pt x="57" y="97"/>
                  </a:lnTo>
                  <a:lnTo>
                    <a:pt x="40" y="97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7" y="72"/>
                  </a:lnTo>
                  <a:lnTo>
                    <a:pt x="9" y="56"/>
                  </a:lnTo>
                  <a:lnTo>
                    <a:pt x="0" y="40"/>
                  </a:lnTo>
                  <a:lnTo>
                    <a:pt x="9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8" name="Freeform 176"/>
            <p:cNvSpPr>
              <a:spLocks/>
            </p:cNvSpPr>
            <p:nvPr/>
          </p:nvSpPr>
          <p:spPr bwMode="auto">
            <a:xfrm>
              <a:off x="4323" y="2626"/>
              <a:ext cx="124" cy="90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65"/>
                </a:cxn>
                <a:cxn ang="0">
                  <a:pos x="130" y="112"/>
                </a:cxn>
                <a:cxn ang="0">
                  <a:pos x="112" y="97"/>
                </a:cxn>
                <a:cxn ang="0">
                  <a:pos x="88" y="106"/>
                </a:cxn>
                <a:cxn ang="0">
                  <a:pos x="97" y="89"/>
                </a:cxn>
                <a:cxn ang="0">
                  <a:pos x="88" y="72"/>
                </a:cxn>
                <a:cxn ang="0">
                  <a:pos x="31" y="41"/>
                </a:cxn>
                <a:cxn ang="0">
                  <a:pos x="25" y="49"/>
                </a:cxn>
                <a:cxn ang="0">
                  <a:pos x="25" y="41"/>
                </a:cxn>
                <a:cxn ang="0">
                  <a:pos x="16" y="32"/>
                </a:cxn>
                <a:cxn ang="0">
                  <a:pos x="31" y="32"/>
                </a:cxn>
                <a:cxn ang="0">
                  <a:pos x="40" y="25"/>
                </a:cxn>
                <a:cxn ang="0">
                  <a:pos x="16" y="25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40" y="9"/>
                </a:cxn>
                <a:cxn ang="0">
                  <a:pos x="40" y="25"/>
                </a:cxn>
                <a:cxn ang="0">
                  <a:pos x="56" y="41"/>
                </a:cxn>
                <a:cxn ang="0">
                  <a:pos x="72" y="25"/>
                </a:cxn>
                <a:cxn ang="0">
                  <a:pos x="88" y="16"/>
                </a:cxn>
                <a:cxn ang="0">
                  <a:pos x="130" y="32"/>
                </a:cxn>
              </a:cxnLst>
              <a:rect l="0" t="0" r="r" b="b"/>
              <a:pathLst>
                <a:path w="131" h="113">
                  <a:moveTo>
                    <a:pt x="130" y="32"/>
                  </a:moveTo>
                  <a:lnTo>
                    <a:pt x="130" y="65"/>
                  </a:lnTo>
                  <a:lnTo>
                    <a:pt x="130" y="112"/>
                  </a:lnTo>
                  <a:lnTo>
                    <a:pt x="112" y="97"/>
                  </a:lnTo>
                  <a:lnTo>
                    <a:pt x="88" y="106"/>
                  </a:lnTo>
                  <a:lnTo>
                    <a:pt x="97" y="89"/>
                  </a:lnTo>
                  <a:lnTo>
                    <a:pt x="88" y="72"/>
                  </a:lnTo>
                  <a:lnTo>
                    <a:pt x="31" y="41"/>
                  </a:lnTo>
                  <a:lnTo>
                    <a:pt x="25" y="49"/>
                  </a:lnTo>
                  <a:lnTo>
                    <a:pt x="25" y="41"/>
                  </a:lnTo>
                  <a:lnTo>
                    <a:pt x="16" y="32"/>
                  </a:lnTo>
                  <a:lnTo>
                    <a:pt x="31" y="32"/>
                  </a:lnTo>
                  <a:lnTo>
                    <a:pt x="40" y="25"/>
                  </a:lnTo>
                  <a:lnTo>
                    <a:pt x="16" y="25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40" y="9"/>
                  </a:lnTo>
                  <a:lnTo>
                    <a:pt x="40" y="25"/>
                  </a:lnTo>
                  <a:lnTo>
                    <a:pt x="56" y="41"/>
                  </a:lnTo>
                  <a:lnTo>
                    <a:pt x="72" y="25"/>
                  </a:lnTo>
                  <a:lnTo>
                    <a:pt x="88" y="16"/>
                  </a:lnTo>
                  <a:lnTo>
                    <a:pt x="13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49" name="Freeform 177"/>
            <p:cNvSpPr>
              <a:spLocks/>
            </p:cNvSpPr>
            <p:nvPr/>
          </p:nvSpPr>
          <p:spPr bwMode="auto">
            <a:xfrm>
              <a:off x="4446" y="2651"/>
              <a:ext cx="116" cy="8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2" y="9"/>
                </a:cxn>
                <a:cxn ang="0">
                  <a:pos x="57" y="25"/>
                </a:cxn>
                <a:cxn ang="0">
                  <a:pos x="57" y="33"/>
                </a:cxn>
                <a:cxn ang="0">
                  <a:pos x="88" y="49"/>
                </a:cxn>
                <a:cxn ang="0">
                  <a:pos x="72" y="57"/>
                </a:cxn>
                <a:cxn ang="0">
                  <a:pos x="81" y="57"/>
                </a:cxn>
                <a:cxn ang="0">
                  <a:pos x="88" y="65"/>
                </a:cxn>
                <a:cxn ang="0">
                  <a:pos x="97" y="80"/>
                </a:cxn>
                <a:cxn ang="0">
                  <a:pos x="104" y="80"/>
                </a:cxn>
                <a:cxn ang="0">
                  <a:pos x="104" y="90"/>
                </a:cxn>
                <a:cxn ang="0">
                  <a:pos x="122" y="99"/>
                </a:cxn>
                <a:cxn ang="0">
                  <a:pos x="122" y="105"/>
                </a:cxn>
                <a:cxn ang="0">
                  <a:pos x="81" y="99"/>
                </a:cxn>
                <a:cxn ang="0">
                  <a:pos x="63" y="65"/>
                </a:cxn>
                <a:cxn ang="0">
                  <a:pos x="47" y="65"/>
                </a:cxn>
                <a:cxn ang="0">
                  <a:pos x="40" y="65"/>
                </a:cxn>
                <a:cxn ang="0">
                  <a:pos x="23" y="74"/>
                </a:cxn>
                <a:cxn ang="0">
                  <a:pos x="32" y="80"/>
                </a:cxn>
                <a:cxn ang="0">
                  <a:pos x="15" y="80"/>
                </a:cxn>
                <a:cxn ang="0">
                  <a:pos x="0" y="80"/>
                </a:cxn>
              </a:cxnLst>
              <a:rect l="0" t="0" r="r" b="b"/>
              <a:pathLst>
                <a:path w="123" h="106">
                  <a:moveTo>
                    <a:pt x="0" y="8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2" y="9"/>
                  </a:lnTo>
                  <a:lnTo>
                    <a:pt x="57" y="25"/>
                  </a:lnTo>
                  <a:lnTo>
                    <a:pt x="57" y="33"/>
                  </a:lnTo>
                  <a:lnTo>
                    <a:pt x="88" y="49"/>
                  </a:lnTo>
                  <a:lnTo>
                    <a:pt x="72" y="57"/>
                  </a:lnTo>
                  <a:lnTo>
                    <a:pt x="81" y="57"/>
                  </a:lnTo>
                  <a:lnTo>
                    <a:pt x="88" y="65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4" y="90"/>
                  </a:lnTo>
                  <a:lnTo>
                    <a:pt x="122" y="99"/>
                  </a:lnTo>
                  <a:lnTo>
                    <a:pt x="122" y="105"/>
                  </a:lnTo>
                  <a:lnTo>
                    <a:pt x="81" y="99"/>
                  </a:lnTo>
                  <a:lnTo>
                    <a:pt x="63" y="65"/>
                  </a:lnTo>
                  <a:lnTo>
                    <a:pt x="47" y="65"/>
                  </a:lnTo>
                  <a:lnTo>
                    <a:pt x="40" y="65"/>
                  </a:lnTo>
                  <a:lnTo>
                    <a:pt x="23" y="74"/>
                  </a:lnTo>
                  <a:lnTo>
                    <a:pt x="32" y="80"/>
                  </a:lnTo>
                  <a:lnTo>
                    <a:pt x="15" y="80"/>
                  </a:lnTo>
                  <a:lnTo>
                    <a:pt x="0" y="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0" name="Freeform 178"/>
            <p:cNvSpPr>
              <a:spLocks/>
            </p:cNvSpPr>
            <p:nvPr/>
          </p:nvSpPr>
          <p:spPr bwMode="auto">
            <a:xfrm>
              <a:off x="4267" y="2200"/>
              <a:ext cx="42" cy="5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34" y="16"/>
                </a:cxn>
                <a:cxn ang="0">
                  <a:pos x="43" y="40"/>
                </a:cxn>
                <a:cxn ang="0">
                  <a:pos x="34" y="56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16"/>
                </a:cxn>
              </a:cxnLst>
              <a:rect l="0" t="0" r="r" b="b"/>
              <a:pathLst>
                <a:path w="44" h="66">
                  <a:moveTo>
                    <a:pt x="0" y="16"/>
                  </a:moveTo>
                  <a:lnTo>
                    <a:pt x="25" y="0"/>
                  </a:lnTo>
                  <a:lnTo>
                    <a:pt x="34" y="16"/>
                  </a:lnTo>
                  <a:lnTo>
                    <a:pt x="43" y="40"/>
                  </a:lnTo>
                  <a:lnTo>
                    <a:pt x="34" y="56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1" name="Freeform 179"/>
            <p:cNvSpPr>
              <a:spLocks/>
            </p:cNvSpPr>
            <p:nvPr/>
          </p:nvSpPr>
          <p:spPr bwMode="auto">
            <a:xfrm>
              <a:off x="4247" y="2148"/>
              <a:ext cx="77" cy="6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2" y="0"/>
                </a:cxn>
                <a:cxn ang="0">
                  <a:pos x="56" y="9"/>
                </a:cxn>
                <a:cxn ang="0">
                  <a:pos x="47" y="9"/>
                </a:cxn>
                <a:cxn ang="0">
                  <a:pos x="40" y="17"/>
                </a:cxn>
                <a:cxn ang="0">
                  <a:pos x="32" y="17"/>
                </a:cxn>
                <a:cxn ang="0">
                  <a:pos x="0" y="41"/>
                </a:cxn>
                <a:cxn ang="0">
                  <a:pos x="0" y="50"/>
                </a:cxn>
                <a:cxn ang="0">
                  <a:pos x="7" y="50"/>
                </a:cxn>
                <a:cxn ang="0">
                  <a:pos x="0" y="74"/>
                </a:cxn>
                <a:cxn ang="0">
                  <a:pos x="7" y="82"/>
                </a:cxn>
                <a:cxn ang="0">
                  <a:pos x="16" y="82"/>
                </a:cxn>
                <a:cxn ang="0">
                  <a:pos x="22" y="82"/>
                </a:cxn>
                <a:cxn ang="0">
                  <a:pos x="47" y="66"/>
                </a:cxn>
                <a:cxn ang="0">
                  <a:pos x="32" y="57"/>
                </a:cxn>
                <a:cxn ang="0">
                  <a:pos x="32" y="50"/>
                </a:cxn>
                <a:cxn ang="0">
                  <a:pos x="65" y="34"/>
                </a:cxn>
                <a:cxn ang="0">
                  <a:pos x="65" y="17"/>
                </a:cxn>
                <a:cxn ang="0">
                  <a:pos x="81" y="0"/>
                </a:cxn>
              </a:cxnLst>
              <a:rect l="0" t="0" r="r" b="b"/>
              <a:pathLst>
                <a:path w="82" h="83">
                  <a:moveTo>
                    <a:pt x="81" y="0"/>
                  </a:moveTo>
                  <a:lnTo>
                    <a:pt x="72" y="0"/>
                  </a:lnTo>
                  <a:lnTo>
                    <a:pt x="56" y="9"/>
                  </a:lnTo>
                  <a:lnTo>
                    <a:pt x="47" y="9"/>
                  </a:lnTo>
                  <a:lnTo>
                    <a:pt x="40" y="17"/>
                  </a:lnTo>
                  <a:lnTo>
                    <a:pt x="32" y="17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7" y="50"/>
                  </a:lnTo>
                  <a:lnTo>
                    <a:pt x="0" y="74"/>
                  </a:lnTo>
                  <a:lnTo>
                    <a:pt x="7" y="82"/>
                  </a:lnTo>
                  <a:lnTo>
                    <a:pt x="16" y="82"/>
                  </a:lnTo>
                  <a:lnTo>
                    <a:pt x="22" y="82"/>
                  </a:lnTo>
                  <a:lnTo>
                    <a:pt x="47" y="66"/>
                  </a:lnTo>
                  <a:lnTo>
                    <a:pt x="32" y="57"/>
                  </a:lnTo>
                  <a:lnTo>
                    <a:pt x="32" y="50"/>
                  </a:lnTo>
                  <a:lnTo>
                    <a:pt x="65" y="34"/>
                  </a:lnTo>
                  <a:lnTo>
                    <a:pt x="65" y="17"/>
                  </a:lnTo>
                  <a:lnTo>
                    <a:pt x="81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2" name="Freeform 180"/>
            <p:cNvSpPr>
              <a:spLocks/>
            </p:cNvSpPr>
            <p:nvPr/>
          </p:nvSpPr>
          <p:spPr bwMode="auto">
            <a:xfrm>
              <a:off x="4092" y="1464"/>
              <a:ext cx="17" cy="2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8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7" y="24"/>
                </a:cxn>
              </a:cxnLst>
              <a:rect l="0" t="0" r="r" b="b"/>
              <a:pathLst>
                <a:path w="18" h="25">
                  <a:moveTo>
                    <a:pt x="17" y="24"/>
                  </a:moveTo>
                  <a:lnTo>
                    <a:pt x="17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3" name="Freeform 181"/>
            <p:cNvSpPr>
              <a:spLocks/>
            </p:cNvSpPr>
            <p:nvPr/>
          </p:nvSpPr>
          <p:spPr bwMode="auto">
            <a:xfrm>
              <a:off x="2585" y="2238"/>
              <a:ext cx="147" cy="98"/>
            </a:xfrm>
            <a:custGeom>
              <a:avLst/>
              <a:gdLst/>
              <a:ahLst/>
              <a:cxnLst>
                <a:cxn ang="0">
                  <a:pos x="139" y="8"/>
                </a:cxn>
                <a:cxn ang="0">
                  <a:pos x="147" y="8"/>
                </a:cxn>
                <a:cxn ang="0">
                  <a:pos x="155" y="48"/>
                </a:cxn>
                <a:cxn ang="0">
                  <a:pos x="122" y="57"/>
                </a:cxn>
                <a:cxn ang="0">
                  <a:pos x="122" y="66"/>
                </a:cxn>
                <a:cxn ang="0">
                  <a:pos x="99" y="82"/>
                </a:cxn>
                <a:cxn ang="0">
                  <a:pos x="65" y="97"/>
                </a:cxn>
                <a:cxn ang="0">
                  <a:pos x="57" y="105"/>
                </a:cxn>
                <a:cxn ang="0">
                  <a:pos x="57" y="122"/>
                </a:cxn>
                <a:cxn ang="0">
                  <a:pos x="0" y="113"/>
                </a:cxn>
                <a:cxn ang="0">
                  <a:pos x="16" y="113"/>
                </a:cxn>
                <a:cxn ang="0">
                  <a:pos x="32" y="97"/>
                </a:cxn>
                <a:cxn ang="0">
                  <a:pos x="40" y="82"/>
                </a:cxn>
                <a:cxn ang="0">
                  <a:pos x="40" y="66"/>
                </a:cxn>
                <a:cxn ang="0">
                  <a:pos x="50" y="48"/>
                </a:cxn>
                <a:cxn ang="0">
                  <a:pos x="57" y="32"/>
                </a:cxn>
                <a:cxn ang="0">
                  <a:pos x="81" y="25"/>
                </a:cxn>
                <a:cxn ang="0">
                  <a:pos x="90" y="0"/>
                </a:cxn>
                <a:cxn ang="0">
                  <a:pos x="99" y="0"/>
                </a:cxn>
                <a:cxn ang="0">
                  <a:pos x="105" y="8"/>
                </a:cxn>
                <a:cxn ang="0">
                  <a:pos x="130" y="8"/>
                </a:cxn>
                <a:cxn ang="0">
                  <a:pos x="139" y="8"/>
                </a:cxn>
              </a:cxnLst>
              <a:rect l="0" t="0" r="r" b="b"/>
              <a:pathLst>
                <a:path w="156" h="123">
                  <a:moveTo>
                    <a:pt x="139" y="8"/>
                  </a:moveTo>
                  <a:lnTo>
                    <a:pt x="147" y="8"/>
                  </a:lnTo>
                  <a:lnTo>
                    <a:pt x="155" y="48"/>
                  </a:lnTo>
                  <a:lnTo>
                    <a:pt x="122" y="57"/>
                  </a:lnTo>
                  <a:lnTo>
                    <a:pt x="122" y="66"/>
                  </a:lnTo>
                  <a:lnTo>
                    <a:pt x="99" y="82"/>
                  </a:lnTo>
                  <a:lnTo>
                    <a:pt x="65" y="97"/>
                  </a:lnTo>
                  <a:lnTo>
                    <a:pt x="57" y="105"/>
                  </a:lnTo>
                  <a:lnTo>
                    <a:pt x="57" y="122"/>
                  </a:lnTo>
                  <a:lnTo>
                    <a:pt x="0" y="113"/>
                  </a:lnTo>
                  <a:lnTo>
                    <a:pt x="16" y="113"/>
                  </a:lnTo>
                  <a:lnTo>
                    <a:pt x="32" y="97"/>
                  </a:lnTo>
                  <a:lnTo>
                    <a:pt x="40" y="82"/>
                  </a:lnTo>
                  <a:lnTo>
                    <a:pt x="40" y="66"/>
                  </a:lnTo>
                  <a:lnTo>
                    <a:pt x="50" y="48"/>
                  </a:lnTo>
                  <a:lnTo>
                    <a:pt x="57" y="32"/>
                  </a:lnTo>
                  <a:lnTo>
                    <a:pt x="81" y="25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5" y="8"/>
                  </a:lnTo>
                  <a:lnTo>
                    <a:pt x="130" y="8"/>
                  </a:lnTo>
                  <a:lnTo>
                    <a:pt x="139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4" name="Freeform 182"/>
            <p:cNvSpPr>
              <a:spLocks/>
            </p:cNvSpPr>
            <p:nvPr/>
          </p:nvSpPr>
          <p:spPr bwMode="auto">
            <a:xfrm>
              <a:off x="2831" y="2219"/>
              <a:ext cx="45" cy="85"/>
            </a:xfrm>
            <a:custGeom>
              <a:avLst/>
              <a:gdLst/>
              <a:ahLst/>
              <a:cxnLst>
                <a:cxn ang="0">
                  <a:pos x="47" y="66"/>
                </a:cxn>
                <a:cxn ang="0">
                  <a:pos x="47" y="72"/>
                </a:cxn>
                <a:cxn ang="0">
                  <a:pos x="31" y="90"/>
                </a:cxn>
                <a:cxn ang="0">
                  <a:pos x="31" y="97"/>
                </a:cxn>
                <a:cxn ang="0">
                  <a:pos x="25" y="106"/>
                </a:cxn>
                <a:cxn ang="0">
                  <a:pos x="25" y="81"/>
                </a:cxn>
                <a:cxn ang="0">
                  <a:pos x="6" y="72"/>
                </a:cxn>
                <a:cxn ang="0">
                  <a:pos x="0" y="56"/>
                </a:cxn>
                <a:cxn ang="0">
                  <a:pos x="15" y="41"/>
                </a:cxn>
                <a:cxn ang="0">
                  <a:pos x="6" y="9"/>
                </a:cxn>
                <a:cxn ang="0">
                  <a:pos x="15" y="0"/>
                </a:cxn>
                <a:cxn ang="0">
                  <a:pos x="31" y="0"/>
                </a:cxn>
                <a:cxn ang="0">
                  <a:pos x="40" y="9"/>
                </a:cxn>
                <a:cxn ang="0">
                  <a:pos x="47" y="0"/>
                </a:cxn>
                <a:cxn ang="0">
                  <a:pos x="40" y="16"/>
                </a:cxn>
                <a:cxn ang="0">
                  <a:pos x="47" y="32"/>
                </a:cxn>
                <a:cxn ang="0">
                  <a:pos x="31" y="49"/>
                </a:cxn>
                <a:cxn ang="0">
                  <a:pos x="31" y="56"/>
                </a:cxn>
                <a:cxn ang="0">
                  <a:pos x="47" y="56"/>
                </a:cxn>
                <a:cxn ang="0">
                  <a:pos x="47" y="66"/>
                </a:cxn>
              </a:cxnLst>
              <a:rect l="0" t="0" r="r" b="b"/>
              <a:pathLst>
                <a:path w="48" h="107">
                  <a:moveTo>
                    <a:pt x="47" y="66"/>
                  </a:moveTo>
                  <a:lnTo>
                    <a:pt x="47" y="72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5" y="106"/>
                  </a:lnTo>
                  <a:lnTo>
                    <a:pt x="25" y="81"/>
                  </a:lnTo>
                  <a:lnTo>
                    <a:pt x="6" y="72"/>
                  </a:lnTo>
                  <a:lnTo>
                    <a:pt x="0" y="56"/>
                  </a:lnTo>
                  <a:lnTo>
                    <a:pt x="15" y="41"/>
                  </a:lnTo>
                  <a:lnTo>
                    <a:pt x="6" y="9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0" y="9"/>
                  </a:lnTo>
                  <a:lnTo>
                    <a:pt x="47" y="0"/>
                  </a:lnTo>
                  <a:lnTo>
                    <a:pt x="40" y="16"/>
                  </a:lnTo>
                  <a:lnTo>
                    <a:pt x="47" y="32"/>
                  </a:lnTo>
                  <a:lnTo>
                    <a:pt x="31" y="49"/>
                  </a:lnTo>
                  <a:lnTo>
                    <a:pt x="31" y="56"/>
                  </a:lnTo>
                  <a:lnTo>
                    <a:pt x="47" y="56"/>
                  </a:lnTo>
                  <a:lnTo>
                    <a:pt x="47" y="6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5" name="Freeform 183"/>
            <p:cNvSpPr>
              <a:spLocks/>
            </p:cNvSpPr>
            <p:nvPr/>
          </p:nvSpPr>
          <p:spPr bwMode="auto">
            <a:xfrm>
              <a:off x="3144" y="2438"/>
              <a:ext cx="176" cy="150"/>
            </a:xfrm>
            <a:custGeom>
              <a:avLst/>
              <a:gdLst/>
              <a:ahLst/>
              <a:cxnLst>
                <a:cxn ang="0">
                  <a:pos x="121" y="73"/>
                </a:cxn>
                <a:cxn ang="0">
                  <a:pos x="113" y="73"/>
                </a:cxn>
                <a:cxn ang="0">
                  <a:pos x="113" y="90"/>
                </a:cxn>
                <a:cxn ang="0">
                  <a:pos x="113" y="98"/>
                </a:cxn>
                <a:cxn ang="0">
                  <a:pos x="121" y="98"/>
                </a:cxn>
                <a:cxn ang="0">
                  <a:pos x="121" y="105"/>
                </a:cxn>
                <a:cxn ang="0">
                  <a:pos x="138" y="121"/>
                </a:cxn>
                <a:cxn ang="0">
                  <a:pos x="178" y="130"/>
                </a:cxn>
                <a:cxn ang="0">
                  <a:pos x="186" y="130"/>
                </a:cxn>
                <a:cxn ang="0">
                  <a:pos x="153" y="170"/>
                </a:cxn>
                <a:cxn ang="0">
                  <a:pos x="129" y="170"/>
                </a:cxn>
                <a:cxn ang="0">
                  <a:pos x="113" y="186"/>
                </a:cxn>
                <a:cxn ang="0">
                  <a:pos x="97" y="179"/>
                </a:cxn>
                <a:cxn ang="0">
                  <a:pos x="72" y="186"/>
                </a:cxn>
                <a:cxn ang="0">
                  <a:pos x="32" y="179"/>
                </a:cxn>
                <a:cxn ang="0">
                  <a:pos x="32" y="163"/>
                </a:cxn>
                <a:cxn ang="0">
                  <a:pos x="24" y="163"/>
                </a:cxn>
                <a:cxn ang="0">
                  <a:pos x="7" y="139"/>
                </a:cxn>
                <a:cxn ang="0">
                  <a:pos x="0" y="130"/>
                </a:cxn>
                <a:cxn ang="0">
                  <a:pos x="7" y="121"/>
                </a:cxn>
                <a:cxn ang="0">
                  <a:pos x="16" y="98"/>
                </a:cxn>
                <a:cxn ang="0">
                  <a:pos x="41" y="65"/>
                </a:cxn>
                <a:cxn ang="0">
                  <a:pos x="47" y="17"/>
                </a:cxn>
                <a:cxn ang="0">
                  <a:pos x="66" y="8"/>
                </a:cxn>
                <a:cxn ang="0">
                  <a:pos x="66" y="0"/>
                </a:cxn>
                <a:cxn ang="0">
                  <a:pos x="81" y="33"/>
                </a:cxn>
                <a:cxn ang="0">
                  <a:pos x="97" y="48"/>
                </a:cxn>
                <a:cxn ang="0">
                  <a:pos x="121" y="73"/>
                </a:cxn>
              </a:cxnLst>
              <a:rect l="0" t="0" r="r" b="b"/>
              <a:pathLst>
                <a:path w="187" h="187">
                  <a:moveTo>
                    <a:pt x="121" y="73"/>
                  </a:moveTo>
                  <a:lnTo>
                    <a:pt x="113" y="73"/>
                  </a:lnTo>
                  <a:lnTo>
                    <a:pt x="113" y="90"/>
                  </a:lnTo>
                  <a:lnTo>
                    <a:pt x="113" y="98"/>
                  </a:lnTo>
                  <a:lnTo>
                    <a:pt x="121" y="98"/>
                  </a:lnTo>
                  <a:lnTo>
                    <a:pt x="121" y="105"/>
                  </a:lnTo>
                  <a:lnTo>
                    <a:pt x="138" y="121"/>
                  </a:lnTo>
                  <a:lnTo>
                    <a:pt x="178" y="130"/>
                  </a:lnTo>
                  <a:lnTo>
                    <a:pt x="186" y="130"/>
                  </a:lnTo>
                  <a:lnTo>
                    <a:pt x="153" y="170"/>
                  </a:lnTo>
                  <a:lnTo>
                    <a:pt x="129" y="170"/>
                  </a:lnTo>
                  <a:lnTo>
                    <a:pt x="113" y="186"/>
                  </a:lnTo>
                  <a:lnTo>
                    <a:pt x="97" y="179"/>
                  </a:lnTo>
                  <a:lnTo>
                    <a:pt x="72" y="186"/>
                  </a:lnTo>
                  <a:lnTo>
                    <a:pt x="32" y="179"/>
                  </a:lnTo>
                  <a:lnTo>
                    <a:pt x="32" y="163"/>
                  </a:lnTo>
                  <a:lnTo>
                    <a:pt x="24" y="163"/>
                  </a:lnTo>
                  <a:lnTo>
                    <a:pt x="7" y="139"/>
                  </a:lnTo>
                  <a:lnTo>
                    <a:pt x="0" y="130"/>
                  </a:lnTo>
                  <a:lnTo>
                    <a:pt x="7" y="121"/>
                  </a:lnTo>
                  <a:lnTo>
                    <a:pt x="16" y="98"/>
                  </a:lnTo>
                  <a:lnTo>
                    <a:pt x="41" y="65"/>
                  </a:lnTo>
                  <a:lnTo>
                    <a:pt x="47" y="17"/>
                  </a:lnTo>
                  <a:lnTo>
                    <a:pt x="66" y="8"/>
                  </a:lnTo>
                  <a:lnTo>
                    <a:pt x="66" y="0"/>
                  </a:lnTo>
                  <a:lnTo>
                    <a:pt x="81" y="33"/>
                  </a:lnTo>
                  <a:lnTo>
                    <a:pt x="97" y="48"/>
                  </a:lnTo>
                  <a:lnTo>
                    <a:pt x="121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6" name="Freeform 184"/>
            <p:cNvSpPr>
              <a:spLocks/>
            </p:cNvSpPr>
            <p:nvPr/>
          </p:nvSpPr>
          <p:spPr bwMode="auto">
            <a:xfrm>
              <a:off x="3251" y="2496"/>
              <a:ext cx="16" cy="22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16" y="17"/>
                </a:cxn>
                <a:cxn ang="0">
                  <a:pos x="8" y="25"/>
                </a:cxn>
              </a:cxnLst>
              <a:rect l="0" t="0" r="r" b="b"/>
              <a:pathLst>
                <a:path w="17" h="26">
                  <a:moveTo>
                    <a:pt x="8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7" name="Freeform 185"/>
            <p:cNvSpPr>
              <a:spLocks/>
            </p:cNvSpPr>
            <p:nvPr/>
          </p:nvSpPr>
          <p:spPr bwMode="auto">
            <a:xfrm>
              <a:off x="3251" y="2496"/>
              <a:ext cx="16" cy="22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16" y="17"/>
                </a:cxn>
                <a:cxn ang="0">
                  <a:pos x="8" y="25"/>
                </a:cxn>
              </a:cxnLst>
              <a:rect l="0" t="0" r="r" b="b"/>
              <a:pathLst>
                <a:path w="17" h="26">
                  <a:moveTo>
                    <a:pt x="8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8" name="Freeform 186"/>
            <p:cNvSpPr>
              <a:spLocks/>
            </p:cNvSpPr>
            <p:nvPr/>
          </p:nvSpPr>
          <p:spPr bwMode="auto">
            <a:xfrm>
              <a:off x="3236" y="2502"/>
              <a:ext cx="124" cy="137"/>
            </a:xfrm>
            <a:custGeom>
              <a:avLst/>
              <a:gdLst/>
              <a:ahLst/>
              <a:cxnLst>
                <a:cxn ang="0">
                  <a:pos x="16" y="106"/>
                </a:cxn>
                <a:cxn ang="0">
                  <a:pos x="0" y="124"/>
                </a:cxn>
                <a:cxn ang="0">
                  <a:pos x="0" y="164"/>
                </a:cxn>
                <a:cxn ang="0">
                  <a:pos x="9" y="171"/>
                </a:cxn>
                <a:cxn ang="0">
                  <a:pos x="32" y="147"/>
                </a:cxn>
                <a:cxn ang="0">
                  <a:pos x="65" y="124"/>
                </a:cxn>
                <a:cxn ang="0">
                  <a:pos x="89" y="99"/>
                </a:cxn>
                <a:cxn ang="0">
                  <a:pos x="106" y="83"/>
                </a:cxn>
                <a:cxn ang="0">
                  <a:pos x="131" y="18"/>
                </a:cxn>
                <a:cxn ang="0">
                  <a:pos x="131" y="0"/>
                </a:cxn>
                <a:cxn ang="0">
                  <a:pos x="121" y="0"/>
                </a:cxn>
                <a:cxn ang="0">
                  <a:pos x="106" y="10"/>
                </a:cxn>
                <a:cxn ang="0">
                  <a:pos x="49" y="25"/>
                </a:cxn>
                <a:cxn ang="0">
                  <a:pos x="41" y="18"/>
                </a:cxn>
                <a:cxn ang="0">
                  <a:pos x="32" y="10"/>
                </a:cxn>
                <a:cxn ang="0">
                  <a:pos x="24" y="18"/>
                </a:cxn>
                <a:cxn ang="0">
                  <a:pos x="24" y="25"/>
                </a:cxn>
                <a:cxn ang="0">
                  <a:pos x="41" y="41"/>
                </a:cxn>
                <a:cxn ang="0">
                  <a:pos x="81" y="50"/>
                </a:cxn>
                <a:cxn ang="0">
                  <a:pos x="89" y="50"/>
                </a:cxn>
                <a:cxn ang="0">
                  <a:pos x="56" y="90"/>
                </a:cxn>
                <a:cxn ang="0">
                  <a:pos x="32" y="90"/>
                </a:cxn>
                <a:cxn ang="0">
                  <a:pos x="16" y="106"/>
                </a:cxn>
              </a:cxnLst>
              <a:rect l="0" t="0" r="r" b="b"/>
              <a:pathLst>
                <a:path w="132" h="172">
                  <a:moveTo>
                    <a:pt x="16" y="106"/>
                  </a:moveTo>
                  <a:lnTo>
                    <a:pt x="0" y="124"/>
                  </a:lnTo>
                  <a:lnTo>
                    <a:pt x="0" y="164"/>
                  </a:lnTo>
                  <a:lnTo>
                    <a:pt x="9" y="171"/>
                  </a:lnTo>
                  <a:lnTo>
                    <a:pt x="32" y="147"/>
                  </a:lnTo>
                  <a:lnTo>
                    <a:pt x="65" y="124"/>
                  </a:lnTo>
                  <a:lnTo>
                    <a:pt x="89" y="99"/>
                  </a:lnTo>
                  <a:lnTo>
                    <a:pt x="106" y="83"/>
                  </a:lnTo>
                  <a:lnTo>
                    <a:pt x="131" y="18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6" y="10"/>
                  </a:lnTo>
                  <a:lnTo>
                    <a:pt x="49" y="25"/>
                  </a:lnTo>
                  <a:lnTo>
                    <a:pt x="41" y="18"/>
                  </a:lnTo>
                  <a:lnTo>
                    <a:pt x="32" y="10"/>
                  </a:lnTo>
                  <a:lnTo>
                    <a:pt x="24" y="18"/>
                  </a:lnTo>
                  <a:lnTo>
                    <a:pt x="24" y="25"/>
                  </a:lnTo>
                  <a:lnTo>
                    <a:pt x="41" y="41"/>
                  </a:lnTo>
                  <a:lnTo>
                    <a:pt x="81" y="50"/>
                  </a:lnTo>
                  <a:lnTo>
                    <a:pt x="89" y="50"/>
                  </a:lnTo>
                  <a:lnTo>
                    <a:pt x="56" y="90"/>
                  </a:lnTo>
                  <a:lnTo>
                    <a:pt x="32" y="90"/>
                  </a:lnTo>
                  <a:lnTo>
                    <a:pt x="16" y="10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59" name="Freeform 187"/>
            <p:cNvSpPr>
              <a:spLocks/>
            </p:cNvSpPr>
            <p:nvPr/>
          </p:nvSpPr>
          <p:spPr bwMode="auto">
            <a:xfrm>
              <a:off x="2538" y="2336"/>
              <a:ext cx="147" cy="135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9" y="81"/>
                </a:cxn>
                <a:cxn ang="0">
                  <a:pos x="49" y="81"/>
                </a:cxn>
                <a:cxn ang="0">
                  <a:pos x="49" y="65"/>
                </a:cxn>
                <a:cxn ang="0">
                  <a:pos x="65" y="57"/>
                </a:cxn>
                <a:cxn ang="0">
                  <a:pos x="65" y="16"/>
                </a:cxn>
                <a:cxn ang="0">
                  <a:pos x="106" y="16"/>
                </a:cxn>
                <a:cxn ang="0">
                  <a:pos x="106" y="0"/>
                </a:cxn>
                <a:cxn ang="0">
                  <a:pos x="154" y="32"/>
                </a:cxn>
                <a:cxn ang="0">
                  <a:pos x="130" y="32"/>
                </a:cxn>
                <a:cxn ang="0">
                  <a:pos x="148" y="162"/>
                </a:cxn>
                <a:cxn ang="0">
                  <a:pos x="89" y="162"/>
                </a:cxn>
                <a:cxn ang="0">
                  <a:pos x="81" y="169"/>
                </a:cxn>
                <a:cxn ang="0">
                  <a:pos x="74" y="162"/>
                </a:cxn>
                <a:cxn ang="0">
                  <a:pos x="58" y="169"/>
                </a:cxn>
                <a:cxn ang="0">
                  <a:pos x="49" y="153"/>
                </a:cxn>
                <a:cxn ang="0">
                  <a:pos x="24" y="146"/>
                </a:cxn>
                <a:cxn ang="0">
                  <a:pos x="9" y="146"/>
                </a:cxn>
                <a:cxn ang="0">
                  <a:pos x="0" y="153"/>
                </a:cxn>
                <a:cxn ang="0">
                  <a:pos x="9" y="122"/>
                </a:cxn>
                <a:cxn ang="0">
                  <a:pos x="0" y="112"/>
                </a:cxn>
                <a:cxn ang="0">
                  <a:pos x="9" y="97"/>
                </a:cxn>
                <a:cxn ang="0">
                  <a:pos x="0" y="88"/>
                </a:cxn>
              </a:cxnLst>
              <a:rect l="0" t="0" r="r" b="b"/>
              <a:pathLst>
                <a:path w="155" h="170">
                  <a:moveTo>
                    <a:pt x="0" y="88"/>
                  </a:moveTo>
                  <a:lnTo>
                    <a:pt x="9" y="81"/>
                  </a:lnTo>
                  <a:lnTo>
                    <a:pt x="49" y="81"/>
                  </a:lnTo>
                  <a:lnTo>
                    <a:pt x="49" y="65"/>
                  </a:lnTo>
                  <a:lnTo>
                    <a:pt x="65" y="57"/>
                  </a:lnTo>
                  <a:lnTo>
                    <a:pt x="65" y="16"/>
                  </a:lnTo>
                  <a:lnTo>
                    <a:pt x="106" y="16"/>
                  </a:lnTo>
                  <a:lnTo>
                    <a:pt x="106" y="0"/>
                  </a:lnTo>
                  <a:lnTo>
                    <a:pt x="154" y="32"/>
                  </a:lnTo>
                  <a:lnTo>
                    <a:pt x="130" y="32"/>
                  </a:lnTo>
                  <a:lnTo>
                    <a:pt x="148" y="162"/>
                  </a:lnTo>
                  <a:lnTo>
                    <a:pt x="89" y="162"/>
                  </a:lnTo>
                  <a:lnTo>
                    <a:pt x="81" y="169"/>
                  </a:lnTo>
                  <a:lnTo>
                    <a:pt x="74" y="162"/>
                  </a:lnTo>
                  <a:lnTo>
                    <a:pt x="58" y="169"/>
                  </a:lnTo>
                  <a:lnTo>
                    <a:pt x="49" y="153"/>
                  </a:lnTo>
                  <a:lnTo>
                    <a:pt x="24" y="146"/>
                  </a:lnTo>
                  <a:lnTo>
                    <a:pt x="9" y="146"/>
                  </a:lnTo>
                  <a:lnTo>
                    <a:pt x="0" y="153"/>
                  </a:lnTo>
                  <a:lnTo>
                    <a:pt x="9" y="122"/>
                  </a:lnTo>
                  <a:lnTo>
                    <a:pt x="0" y="112"/>
                  </a:lnTo>
                  <a:lnTo>
                    <a:pt x="9" y="97"/>
                  </a:lnTo>
                  <a:lnTo>
                    <a:pt x="0" y="8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0" name="Freeform 188"/>
            <p:cNvSpPr>
              <a:spLocks/>
            </p:cNvSpPr>
            <p:nvPr/>
          </p:nvSpPr>
          <p:spPr bwMode="auto">
            <a:xfrm>
              <a:off x="2538" y="2328"/>
              <a:ext cx="101" cy="7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9" y="90"/>
                </a:cxn>
                <a:cxn ang="0">
                  <a:pos x="49" y="90"/>
                </a:cxn>
                <a:cxn ang="0">
                  <a:pos x="49" y="74"/>
                </a:cxn>
                <a:cxn ang="0">
                  <a:pos x="65" y="66"/>
                </a:cxn>
                <a:cxn ang="0">
                  <a:pos x="65" y="25"/>
                </a:cxn>
                <a:cxn ang="0">
                  <a:pos x="106" y="25"/>
                </a:cxn>
                <a:cxn ang="0">
                  <a:pos x="106" y="9"/>
                </a:cxn>
                <a:cxn ang="0">
                  <a:pos x="49" y="0"/>
                </a:cxn>
                <a:cxn ang="0">
                  <a:pos x="40" y="16"/>
                </a:cxn>
                <a:cxn ang="0">
                  <a:pos x="34" y="25"/>
                </a:cxn>
                <a:cxn ang="0">
                  <a:pos x="24" y="49"/>
                </a:cxn>
                <a:cxn ang="0">
                  <a:pos x="0" y="81"/>
                </a:cxn>
                <a:cxn ang="0">
                  <a:pos x="0" y="97"/>
                </a:cxn>
              </a:cxnLst>
              <a:rect l="0" t="0" r="r" b="b"/>
              <a:pathLst>
                <a:path w="107" h="98">
                  <a:moveTo>
                    <a:pt x="0" y="97"/>
                  </a:moveTo>
                  <a:lnTo>
                    <a:pt x="9" y="90"/>
                  </a:lnTo>
                  <a:lnTo>
                    <a:pt x="49" y="90"/>
                  </a:lnTo>
                  <a:lnTo>
                    <a:pt x="49" y="74"/>
                  </a:lnTo>
                  <a:lnTo>
                    <a:pt x="65" y="66"/>
                  </a:lnTo>
                  <a:lnTo>
                    <a:pt x="65" y="25"/>
                  </a:lnTo>
                  <a:lnTo>
                    <a:pt x="106" y="25"/>
                  </a:lnTo>
                  <a:lnTo>
                    <a:pt x="106" y="9"/>
                  </a:lnTo>
                  <a:lnTo>
                    <a:pt x="49" y="0"/>
                  </a:lnTo>
                  <a:lnTo>
                    <a:pt x="40" y="16"/>
                  </a:lnTo>
                  <a:lnTo>
                    <a:pt x="34" y="25"/>
                  </a:lnTo>
                  <a:lnTo>
                    <a:pt x="24" y="49"/>
                  </a:lnTo>
                  <a:lnTo>
                    <a:pt x="0" y="81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1" name="Freeform 189"/>
            <p:cNvSpPr>
              <a:spLocks/>
            </p:cNvSpPr>
            <p:nvPr/>
          </p:nvSpPr>
          <p:spPr bwMode="auto">
            <a:xfrm>
              <a:off x="2531" y="2452"/>
              <a:ext cx="78" cy="46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17" y="48"/>
                </a:cxn>
                <a:cxn ang="0">
                  <a:pos x="32" y="41"/>
                </a:cxn>
                <a:cxn ang="0">
                  <a:pos x="42" y="48"/>
                </a:cxn>
                <a:cxn ang="0">
                  <a:pos x="48" y="41"/>
                </a:cxn>
                <a:cxn ang="0">
                  <a:pos x="32" y="41"/>
                </a:cxn>
                <a:cxn ang="0">
                  <a:pos x="8" y="41"/>
                </a:cxn>
                <a:cxn ang="0">
                  <a:pos x="0" y="23"/>
                </a:cxn>
                <a:cxn ang="0">
                  <a:pos x="8" y="7"/>
                </a:cxn>
                <a:cxn ang="0">
                  <a:pos x="17" y="0"/>
                </a:cxn>
                <a:cxn ang="0">
                  <a:pos x="32" y="0"/>
                </a:cxn>
                <a:cxn ang="0">
                  <a:pos x="57" y="7"/>
                </a:cxn>
                <a:cxn ang="0">
                  <a:pos x="66" y="23"/>
                </a:cxn>
                <a:cxn ang="0">
                  <a:pos x="82" y="56"/>
                </a:cxn>
                <a:cxn ang="0">
                  <a:pos x="48" y="56"/>
                </a:cxn>
                <a:cxn ang="0">
                  <a:pos x="8" y="56"/>
                </a:cxn>
                <a:cxn ang="0">
                  <a:pos x="8" y="48"/>
                </a:cxn>
              </a:cxnLst>
              <a:rect l="0" t="0" r="r" b="b"/>
              <a:pathLst>
                <a:path w="83" h="57">
                  <a:moveTo>
                    <a:pt x="8" y="48"/>
                  </a:moveTo>
                  <a:lnTo>
                    <a:pt x="17" y="48"/>
                  </a:lnTo>
                  <a:lnTo>
                    <a:pt x="32" y="41"/>
                  </a:lnTo>
                  <a:lnTo>
                    <a:pt x="42" y="48"/>
                  </a:lnTo>
                  <a:lnTo>
                    <a:pt x="48" y="41"/>
                  </a:lnTo>
                  <a:lnTo>
                    <a:pt x="32" y="41"/>
                  </a:lnTo>
                  <a:lnTo>
                    <a:pt x="8" y="41"/>
                  </a:lnTo>
                  <a:lnTo>
                    <a:pt x="0" y="23"/>
                  </a:lnTo>
                  <a:lnTo>
                    <a:pt x="8" y="7"/>
                  </a:lnTo>
                  <a:lnTo>
                    <a:pt x="17" y="0"/>
                  </a:lnTo>
                  <a:lnTo>
                    <a:pt x="32" y="0"/>
                  </a:lnTo>
                  <a:lnTo>
                    <a:pt x="57" y="7"/>
                  </a:lnTo>
                  <a:lnTo>
                    <a:pt x="66" y="23"/>
                  </a:lnTo>
                  <a:lnTo>
                    <a:pt x="82" y="56"/>
                  </a:lnTo>
                  <a:lnTo>
                    <a:pt x="48" y="56"/>
                  </a:lnTo>
                  <a:lnTo>
                    <a:pt x="8" y="56"/>
                  </a:lnTo>
                  <a:lnTo>
                    <a:pt x="8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2" name="Freeform 190"/>
            <p:cNvSpPr>
              <a:spLocks/>
            </p:cNvSpPr>
            <p:nvPr/>
          </p:nvSpPr>
          <p:spPr bwMode="auto">
            <a:xfrm>
              <a:off x="2538" y="2485"/>
              <a:ext cx="39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4" y="0"/>
                </a:cxn>
                <a:cxn ang="0">
                  <a:pos x="34" y="16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1" h="17">
                  <a:moveTo>
                    <a:pt x="0" y="16"/>
                  </a:moveTo>
                  <a:lnTo>
                    <a:pt x="9" y="16"/>
                  </a:lnTo>
                  <a:lnTo>
                    <a:pt x="24" y="0"/>
                  </a:lnTo>
                  <a:lnTo>
                    <a:pt x="34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3" name="Freeform 191"/>
            <p:cNvSpPr>
              <a:spLocks/>
            </p:cNvSpPr>
            <p:nvPr/>
          </p:nvSpPr>
          <p:spPr bwMode="auto">
            <a:xfrm>
              <a:off x="2538" y="2496"/>
              <a:ext cx="39" cy="22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40" y="7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17" y="7"/>
                </a:cxn>
                <a:cxn ang="0">
                  <a:pos x="17" y="17"/>
                </a:cxn>
                <a:cxn ang="0">
                  <a:pos x="24" y="25"/>
                </a:cxn>
              </a:cxnLst>
              <a:rect l="0" t="0" r="r" b="b"/>
              <a:pathLst>
                <a:path w="41" h="26">
                  <a:moveTo>
                    <a:pt x="24" y="25"/>
                  </a:moveTo>
                  <a:lnTo>
                    <a:pt x="40" y="7"/>
                  </a:lnTo>
                  <a:lnTo>
                    <a:pt x="40" y="0"/>
                  </a:lnTo>
                  <a:lnTo>
                    <a:pt x="0" y="0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24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4" name="Freeform 192"/>
            <p:cNvSpPr>
              <a:spLocks/>
            </p:cNvSpPr>
            <p:nvPr/>
          </p:nvSpPr>
          <p:spPr bwMode="auto">
            <a:xfrm>
              <a:off x="2561" y="2496"/>
              <a:ext cx="86" cy="54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90" y="66"/>
                </a:cxn>
                <a:cxn ang="0">
                  <a:pos x="90" y="57"/>
                </a:cxn>
                <a:cxn ang="0">
                  <a:pos x="90" y="48"/>
                </a:cxn>
                <a:cxn ang="0">
                  <a:pos x="90" y="41"/>
                </a:cxn>
                <a:cxn ang="0">
                  <a:pos x="90" y="32"/>
                </a:cxn>
                <a:cxn ang="0">
                  <a:pos x="75" y="0"/>
                </a:cxn>
                <a:cxn ang="0">
                  <a:pos x="57" y="7"/>
                </a:cxn>
                <a:cxn ang="0">
                  <a:pos x="41" y="7"/>
                </a:cxn>
                <a:cxn ang="0">
                  <a:pos x="50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0" y="25"/>
                </a:cxn>
                <a:cxn ang="0">
                  <a:pos x="25" y="41"/>
                </a:cxn>
                <a:cxn ang="0">
                  <a:pos x="34" y="32"/>
                </a:cxn>
                <a:cxn ang="0">
                  <a:pos x="41" y="32"/>
                </a:cxn>
                <a:cxn ang="0">
                  <a:pos x="57" y="48"/>
                </a:cxn>
                <a:cxn ang="0">
                  <a:pos x="57" y="57"/>
                </a:cxn>
                <a:cxn ang="0">
                  <a:pos x="65" y="48"/>
                </a:cxn>
                <a:cxn ang="0">
                  <a:pos x="75" y="66"/>
                </a:cxn>
                <a:cxn ang="0">
                  <a:pos x="82" y="66"/>
                </a:cxn>
              </a:cxnLst>
              <a:rect l="0" t="0" r="r" b="b"/>
              <a:pathLst>
                <a:path w="91" h="67">
                  <a:moveTo>
                    <a:pt x="82" y="66"/>
                  </a:moveTo>
                  <a:lnTo>
                    <a:pt x="90" y="66"/>
                  </a:lnTo>
                  <a:lnTo>
                    <a:pt x="90" y="57"/>
                  </a:lnTo>
                  <a:lnTo>
                    <a:pt x="90" y="48"/>
                  </a:lnTo>
                  <a:lnTo>
                    <a:pt x="90" y="41"/>
                  </a:lnTo>
                  <a:lnTo>
                    <a:pt x="90" y="32"/>
                  </a:lnTo>
                  <a:lnTo>
                    <a:pt x="75" y="0"/>
                  </a:lnTo>
                  <a:lnTo>
                    <a:pt x="57" y="7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25"/>
                  </a:lnTo>
                  <a:lnTo>
                    <a:pt x="25" y="41"/>
                  </a:lnTo>
                  <a:lnTo>
                    <a:pt x="34" y="32"/>
                  </a:lnTo>
                  <a:lnTo>
                    <a:pt x="41" y="32"/>
                  </a:lnTo>
                  <a:lnTo>
                    <a:pt x="57" y="48"/>
                  </a:lnTo>
                  <a:lnTo>
                    <a:pt x="57" y="57"/>
                  </a:lnTo>
                  <a:lnTo>
                    <a:pt x="65" y="48"/>
                  </a:lnTo>
                  <a:lnTo>
                    <a:pt x="75" y="66"/>
                  </a:lnTo>
                  <a:lnTo>
                    <a:pt x="82" y="6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5" name="Freeform 193"/>
            <p:cNvSpPr>
              <a:spLocks/>
            </p:cNvSpPr>
            <p:nvPr/>
          </p:nvSpPr>
          <p:spPr bwMode="auto">
            <a:xfrm>
              <a:off x="2585" y="2522"/>
              <a:ext cx="31" cy="3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32" y="25"/>
                </a:cxn>
                <a:cxn ang="0">
                  <a:pos x="16" y="4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9"/>
                </a:cxn>
              </a:cxnLst>
              <a:rect l="0" t="0" r="r" b="b"/>
              <a:pathLst>
                <a:path w="33" h="41">
                  <a:moveTo>
                    <a:pt x="0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32" y="25"/>
                  </a:lnTo>
                  <a:lnTo>
                    <a:pt x="16" y="4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6" name="Freeform 194"/>
            <p:cNvSpPr>
              <a:spLocks/>
            </p:cNvSpPr>
            <p:nvPr/>
          </p:nvSpPr>
          <p:spPr bwMode="auto">
            <a:xfrm>
              <a:off x="2600" y="2535"/>
              <a:ext cx="56" cy="47"/>
            </a:xfrm>
            <a:custGeom>
              <a:avLst/>
              <a:gdLst/>
              <a:ahLst/>
              <a:cxnLst>
                <a:cxn ang="0">
                  <a:pos x="58" y="58"/>
                </a:cxn>
                <a:cxn ang="0">
                  <a:pos x="58" y="42"/>
                </a:cxn>
                <a:cxn ang="0">
                  <a:pos x="41" y="33"/>
                </a:cxn>
                <a:cxn ang="0">
                  <a:pos x="41" y="18"/>
                </a:cxn>
                <a:cxn ang="0">
                  <a:pos x="34" y="18"/>
                </a:cxn>
                <a:cxn ang="0">
                  <a:pos x="24" y="0"/>
                </a:cxn>
                <a:cxn ang="0">
                  <a:pos x="16" y="9"/>
                </a:cxn>
                <a:cxn ang="0">
                  <a:pos x="0" y="24"/>
                </a:cxn>
                <a:cxn ang="0">
                  <a:pos x="41" y="58"/>
                </a:cxn>
                <a:cxn ang="0">
                  <a:pos x="58" y="58"/>
                </a:cxn>
              </a:cxnLst>
              <a:rect l="0" t="0" r="r" b="b"/>
              <a:pathLst>
                <a:path w="59" h="59">
                  <a:moveTo>
                    <a:pt x="58" y="58"/>
                  </a:moveTo>
                  <a:lnTo>
                    <a:pt x="58" y="42"/>
                  </a:lnTo>
                  <a:lnTo>
                    <a:pt x="41" y="33"/>
                  </a:lnTo>
                  <a:lnTo>
                    <a:pt x="41" y="18"/>
                  </a:lnTo>
                  <a:lnTo>
                    <a:pt x="34" y="18"/>
                  </a:lnTo>
                  <a:lnTo>
                    <a:pt x="24" y="0"/>
                  </a:lnTo>
                  <a:lnTo>
                    <a:pt x="16" y="9"/>
                  </a:lnTo>
                  <a:lnTo>
                    <a:pt x="0" y="24"/>
                  </a:lnTo>
                  <a:lnTo>
                    <a:pt x="41" y="58"/>
                  </a:lnTo>
                  <a:lnTo>
                    <a:pt x="58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7" name="Freeform 195"/>
            <p:cNvSpPr>
              <a:spLocks/>
            </p:cNvSpPr>
            <p:nvPr/>
          </p:nvSpPr>
          <p:spPr bwMode="auto">
            <a:xfrm>
              <a:off x="2737" y="2510"/>
              <a:ext cx="25" cy="5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0"/>
                </a:cxn>
                <a:cxn ang="0">
                  <a:pos x="9" y="31"/>
                </a:cxn>
                <a:cxn ang="0">
                  <a:pos x="17" y="55"/>
                </a:cxn>
                <a:cxn ang="0">
                  <a:pos x="17" y="64"/>
                </a:cxn>
                <a:cxn ang="0">
                  <a:pos x="25" y="64"/>
                </a:cxn>
                <a:cxn ang="0">
                  <a:pos x="25" y="31"/>
                </a:cxn>
                <a:cxn ang="0">
                  <a:pos x="25" y="15"/>
                </a:cxn>
                <a:cxn ang="0">
                  <a:pos x="17" y="8"/>
                </a:cxn>
                <a:cxn ang="0">
                  <a:pos x="17" y="0"/>
                </a:cxn>
              </a:cxnLst>
              <a:rect l="0" t="0" r="r" b="b"/>
              <a:pathLst>
                <a:path w="26" h="65">
                  <a:moveTo>
                    <a:pt x="17" y="0"/>
                  </a:moveTo>
                  <a:lnTo>
                    <a:pt x="0" y="0"/>
                  </a:lnTo>
                  <a:lnTo>
                    <a:pt x="9" y="31"/>
                  </a:lnTo>
                  <a:lnTo>
                    <a:pt x="17" y="55"/>
                  </a:lnTo>
                  <a:lnTo>
                    <a:pt x="17" y="64"/>
                  </a:lnTo>
                  <a:lnTo>
                    <a:pt x="25" y="64"/>
                  </a:lnTo>
                  <a:lnTo>
                    <a:pt x="25" y="31"/>
                  </a:lnTo>
                  <a:lnTo>
                    <a:pt x="25" y="15"/>
                  </a:lnTo>
                  <a:lnTo>
                    <a:pt x="17" y="8"/>
                  </a:lnTo>
                  <a:lnTo>
                    <a:pt x="1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8" name="Freeform 196"/>
            <p:cNvSpPr>
              <a:spLocks/>
            </p:cNvSpPr>
            <p:nvPr/>
          </p:nvSpPr>
          <p:spPr bwMode="auto">
            <a:xfrm>
              <a:off x="2855" y="2601"/>
              <a:ext cx="21" cy="1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6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6" y="0"/>
                </a:cxn>
                <a:cxn ang="0">
                  <a:pos x="22" y="0"/>
                </a:cxn>
              </a:cxnLst>
              <a:rect l="0" t="0" r="r" b="b"/>
              <a:pathLst>
                <a:path w="23" h="17">
                  <a:moveTo>
                    <a:pt x="22" y="0"/>
                  </a:moveTo>
                  <a:lnTo>
                    <a:pt x="22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0"/>
                  </a:lnTo>
                  <a:lnTo>
                    <a:pt x="2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69" name="Freeform 197"/>
            <p:cNvSpPr>
              <a:spLocks/>
            </p:cNvSpPr>
            <p:nvPr/>
          </p:nvSpPr>
          <p:spPr bwMode="auto">
            <a:xfrm>
              <a:off x="2875" y="2587"/>
              <a:ext cx="93" cy="92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5" y="24"/>
                </a:cxn>
                <a:cxn ang="0">
                  <a:pos x="25" y="18"/>
                </a:cxn>
                <a:cxn ang="0">
                  <a:pos x="25" y="33"/>
                </a:cxn>
                <a:cxn ang="0">
                  <a:pos x="33" y="24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41" y="74"/>
                </a:cxn>
                <a:cxn ang="0">
                  <a:pos x="18" y="74"/>
                </a:cxn>
                <a:cxn ang="0">
                  <a:pos x="9" y="81"/>
                </a:cxn>
                <a:cxn ang="0">
                  <a:pos x="9" y="90"/>
                </a:cxn>
                <a:cxn ang="0">
                  <a:pos x="0" y="90"/>
                </a:cxn>
                <a:cxn ang="0">
                  <a:pos x="0" y="98"/>
                </a:cxn>
                <a:cxn ang="0">
                  <a:pos x="18" y="114"/>
                </a:cxn>
                <a:cxn ang="0">
                  <a:pos x="18" y="106"/>
                </a:cxn>
                <a:cxn ang="0">
                  <a:pos x="25" y="106"/>
                </a:cxn>
                <a:cxn ang="0">
                  <a:pos x="41" y="106"/>
                </a:cxn>
                <a:cxn ang="0">
                  <a:pos x="58" y="98"/>
                </a:cxn>
                <a:cxn ang="0">
                  <a:pos x="65" y="74"/>
                </a:cxn>
                <a:cxn ang="0">
                  <a:pos x="81" y="58"/>
                </a:cxn>
                <a:cxn ang="0">
                  <a:pos x="98" y="0"/>
                </a:cxn>
                <a:cxn ang="0">
                  <a:pos x="75" y="9"/>
                </a:cxn>
                <a:cxn ang="0">
                  <a:pos x="65" y="9"/>
                </a:cxn>
              </a:cxnLst>
              <a:rect l="0" t="0" r="r" b="b"/>
              <a:pathLst>
                <a:path w="99" h="115">
                  <a:moveTo>
                    <a:pt x="65" y="9"/>
                  </a:moveTo>
                  <a:lnTo>
                    <a:pt x="65" y="24"/>
                  </a:lnTo>
                  <a:lnTo>
                    <a:pt x="25" y="18"/>
                  </a:lnTo>
                  <a:lnTo>
                    <a:pt x="25" y="33"/>
                  </a:lnTo>
                  <a:lnTo>
                    <a:pt x="33" y="24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41" y="74"/>
                  </a:lnTo>
                  <a:lnTo>
                    <a:pt x="18" y="74"/>
                  </a:lnTo>
                  <a:lnTo>
                    <a:pt x="9" y="81"/>
                  </a:lnTo>
                  <a:lnTo>
                    <a:pt x="9" y="9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18" y="114"/>
                  </a:lnTo>
                  <a:lnTo>
                    <a:pt x="18" y="106"/>
                  </a:lnTo>
                  <a:lnTo>
                    <a:pt x="25" y="106"/>
                  </a:lnTo>
                  <a:lnTo>
                    <a:pt x="41" y="106"/>
                  </a:lnTo>
                  <a:lnTo>
                    <a:pt x="58" y="98"/>
                  </a:lnTo>
                  <a:lnTo>
                    <a:pt x="65" y="74"/>
                  </a:lnTo>
                  <a:lnTo>
                    <a:pt x="81" y="58"/>
                  </a:lnTo>
                  <a:lnTo>
                    <a:pt x="98" y="0"/>
                  </a:lnTo>
                  <a:lnTo>
                    <a:pt x="75" y="9"/>
                  </a:lnTo>
                  <a:lnTo>
                    <a:pt x="65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0" name="Freeform 198"/>
            <p:cNvSpPr>
              <a:spLocks/>
            </p:cNvSpPr>
            <p:nvPr/>
          </p:nvSpPr>
          <p:spPr bwMode="auto">
            <a:xfrm>
              <a:off x="3089" y="2633"/>
              <a:ext cx="25" cy="2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25" y="23"/>
                </a:cxn>
              </a:cxnLst>
              <a:rect l="0" t="0" r="r" b="b"/>
              <a:pathLst>
                <a:path w="26" h="24">
                  <a:moveTo>
                    <a:pt x="25" y="23"/>
                  </a:moveTo>
                  <a:lnTo>
                    <a:pt x="9" y="23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25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1" name="Freeform 199"/>
            <p:cNvSpPr>
              <a:spLocks/>
            </p:cNvSpPr>
            <p:nvPr/>
          </p:nvSpPr>
          <p:spPr bwMode="auto">
            <a:xfrm>
              <a:off x="3098" y="2651"/>
              <a:ext cx="16" cy="2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0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26">
                  <a:moveTo>
                    <a:pt x="16" y="0"/>
                  </a:moveTo>
                  <a:lnTo>
                    <a:pt x="16" y="9"/>
                  </a:lnTo>
                  <a:lnTo>
                    <a:pt x="0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2" name="Freeform 200"/>
            <p:cNvSpPr>
              <a:spLocks/>
            </p:cNvSpPr>
            <p:nvPr/>
          </p:nvSpPr>
          <p:spPr bwMode="auto">
            <a:xfrm>
              <a:off x="2884" y="2800"/>
              <a:ext cx="162" cy="130"/>
            </a:xfrm>
            <a:custGeom>
              <a:avLst/>
              <a:gdLst/>
              <a:ahLst/>
              <a:cxnLst>
                <a:cxn ang="0">
                  <a:pos x="56" y="162"/>
                </a:cxn>
                <a:cxn ang="0">
                  <a:pos x="49" y="146"/>
                </a:cxn>
                <a:cxn ang="0">
                  <a:pos x="32" y="99"/>
                </a:cxn>
                <a:cxn ang="0">
                  <a:pos x="32" y="7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81" y="9"/>
                </a:cxn>
                <a:cxn ang="0">
                  <a:pos x="97" y="9"/>
                </a:cxn>
                <a:cxn ang="0">
                  <a:pos x="130" y="16"/>
                </a:cxn>
                <a:cxn ang="0">
                  <a:pos x="146" y="9"/>
                </a:cxn>
                <a:cxn ang="0">
                  <a:pos x="153" y="0"/>
                </a:cxn>
                <a:cxn ang="0">
                  <a:pos x="171" y="9"/>
                </a:cxn>
                <a:cxn ang="0">
                  <a:pos x="153" y="25"/>
                </a:cxn>
                <a:cxn ang="0">
                  <a:pos x="146" y="16"/>
                </a:cxn>
                <a:cxn ang="0">
                  <a:pos x="121" y="16"/>
                </a:cxn>
                <a:cxn ang="0">
                  <a:pos x="112" y="65"/>
                </a:cxn>
                <a:cxn ang="0">
                  <a:pos x="106" y="75"/>
                </a:cxn>
                <a:cxn ang="0">
                  <a:pos x="106" y="106"/>
                </a:cxn>
                <a:cxn ang="0">
                  <a:pos x="106" y="155"/>
                </a:cxn>
                <a:cxn ang="0">
                  <a:pos x="89" y="162"/>
                </a:cxn>
                <a:cxn ang="0">
                  <a:pos x="72" y="162"/>
                </a:cxn>
                <a:cxn ang="0">
                  <a:pos x="66" y="155"/>
                </a:cxn>
                <a:cxn ang="0">
                  <a:pos x="56" y="162"/>
                </a:cxn>
              </a:cxnLst>
              <a:rect l="0" t="0" r="r" b="b"/>
              <a:pathLst>
                <a:path w="172" h="163">
                  <a:moveTo>
                    <a:pt x="56" y="162"/>
                  </a:moveTo>
                  <a:lnTo>
                    <a:pt x="49" y="146"/>
                  </a:lnTo>
                  <a:lnTo>
                    <a:pt x="32" y="99"/>
                  </a:lnTo>
                  <a:lnTo>
                    <a:pt x="32" y="7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81" y="9"/>
                  </a:lnTo>
                  <a:lnTo>
                    <a:pt x="97" y="9"/>
                  </a:lnTo>
                  <a:lnTo>
                    <a:pt x="130" y="16"/>
                  </a:lnTo>
                  <a:lnTo>
                    <a:pt x="146" y="9"/>
                  </a:lnTo>
                  <a:lnTo>
                    <a:pt x="153" y="0"/>
                  </a:lnTo>
                  <a:lnTo>
                    <a:pt x="171" y="9"/>
                  </a:lnTo>
                  <a:lnTo>
                    <a:pt x="153" y="25"/>
                  </a:lnTo>
                  <a:lnTo>
                    <a:pt x="146" y="16"/>
                  </a:lnTo>
                  <a:lnTo>
                    <a:pt x="121" y="16"/>
                  </a:lnTo>
                  <a:lnTo>
                    <a:pt x="112" y="65"/>
                  </a:lnTo>
                  <a:lnTo>
                    <a:pt x="106" y="75"/>
                  </a:lnTo>
                  <a:lnTo>
                    <a:pt x="106" y="106"/>
                  </a:lnTo>
                  <a:lnTo>
                    <a:pt x="106" y="155"/>
                  </a:lnTo>
                  <a:lnTo>
                    <a:pt x="89" y="162"/>
                  </a:lnTo>
                  <a:lnTo>
                    <a:pt x="72" y="162"/>
                  </a:lnTo>
                  <a:lnTo>
                    <a:pt x="66" y="155"/>
                  </a:lnTo>
                  <a:lnTo>
                    <a:pt x="56" y="16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3" name="Freeform 201"/>
            <p:cNvSpPr>
              <a:spLocks/>
            </p:cNvSpPr>
            <p:nvPr/>
          </p:nvSpPr>
          <p:spPr bwMode="auto">
            <a:xfrm>
              <a:off x="2884" y="2683"/>
              <a:ext cx="152" cy="13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6" y="146"/>
                </a:cxn>
                <a:cxn ang="0">
                  <a:pos x="32" y="146"/>
                </a:cxn>
                <a:cxn ang="0">
                  <a:pos x="81" y="155"/>
                </a:cxn>
                <a:cxn ang="0">
                  <a:pos x="97" y="155"/>
                </a:cxn>
                <a:cxn ang="0">
                  <a:pos x="130" y="162"/>
                </a:cxn>
                <a:cxn ang="0">
                  <a:pos x="146" y="155"/>
                </a:cxn>
                <a:cxn ang="0">
                  <a:pos x="130" y="139"/>
                </a:cxn>
                <a:cxn ang="0">
                  <a:pos x="130" y="99"/>
                </a:cxn>
                <a:cxn ang="0">
                  <a:pos x="161" y="90"/>
                </a:cxn>
                <a:cxn ang="0">
                  <a:pos x="153" y="65"/>
                </a:cxn>
                <a:cxn ang="0">
                  <a:pos x="130" y="74"/>
                </a:cxn>
                <a:cxn ang="0">
                  <a:pos x="130" y="65"/>
                </a:cxn>
                <a:cxn ang="0">
                  <a:pos x="137" y="59"/>
                </a:cxn>
                <a:cxn ang="0">
                  <a:pos x="130" y="50"/>
                </a:cxn>
                <a:cxn ang="0">
                  <a:pos x="130" y="25"/>
                </a:cxn>
                <a:cxn ang="0">
                  <a:pos x="112" y="17"/>
                </a:cxn>
                <a:cxn ang="0">
                  <a:pos x="97" y="17"/>
                </a:cxn>
                <a:cxn ang="0">
                  <a:pos x="97" y="25"/>
                </a:cxn>
                <a:cxn ang="0">
                  <a:pos x="81" y="34"/>
                </a:cxn>
                <a:cxn ang="0">
                  <a:pos x="66" y="17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9" y="9"/>
                </a:cxn>
                <a:cxn ang="0">
                  <a:pos x="16" y="34"/>
                </a:cxn>
                <a:cxn ang="0">
                  <a:pos x="16" y="40"/>
                </a:cxn>
                <a:cxn ang="0">
                  <a:pos x="24" y="74"/>
                </a:cxn>
                <a:cxn ang="0">
                  <a:pos x="24" y="90"/>
                </a:cxn>
                <a:cxn ang="0">
                  <a:pos x="9" y="99"/>
                </a:cxn>
                <a:cxn ang="0">
                  <a:pos x="0" y="131"/>
                </a:cxn>
                <a:cxn ang="0">
                  <a:pos x="0" y="146"/>
                </a:cxn>
              </a:cxnLst>
              <a:rect l="0" t="0" r="r" b="b"/>
              <a:pathLst>
                <a:path w="162" h="163">
                  <a:moveTo>
                    <a:pt x="0" y="146"/>
                  </a:moveTo>
                  <a:lnTo>
                    <a:pt x="16" y="146"/>
                  </a:lnTo>
                  <a:lnTo>
                    <a:pt x="32" y="146"/>
                  </a:lnTo>
                  <a:lnTo>
                    <a:pt x="81" y="155"/>
                  </a:lnTo>
                  <a:lnTo>
                    <a:pt x="97" y="155"/>
                  </a:lnTo>
                  <a:lnTo>
                    <a:pt x="130" y="162"/>
                  </a:lnTo>
                  <a:lnTo>
                    <a:pt x="146" y="155"/>
                  </a:lnTo>
                  <a:lnTo>
                    <a:pt x="130" y="139"/>
                  </a:lnTo>
                  <a:lnTo>
                    <a:pt x="130" y="99"/>
                  </a:lnTo>
                  <a:lnTo>
                    <a:pt x="161" y="90"/>
                  </a:lnTo>
                  <a:lnTo>
                    <a:pt x="153" y="65"/>
                  </a:lnTo>
                  <a:lnTo>
                    <a:pt x="130" y="74"/>
                  </a:lnTo>
                  <a:lnTo>
                    <a:pt x="130" y="65"/>
                  </a:lnTo>
                  <a:lnTo>
                    <a:pt x="137" y="59"/>
                  </a:lnTo>
                  <a:lnTo>
                    <a:pt x="130" y="50"/>
                  </a:lnTo>
                  <a:lnTo>
                    <a:pt x="130" y="25"/>
                  </a:lnTo>
                  <a:lnTo>
                    <a:pt x="112" y="17"/>
                  </a:lnTo>
                  <a:lnTo>
                    <a:pt x="97" y="17"/>
                  </a:lnTo>
                  <a:lnTo>
                    <a:pt x="97" y="25"/>
                  </a:lnTo>
                  <a:lnTo>
                    <a:pt x="81" y="34"/>
                  </a:lnTo>
                  <a:lnTo>
                    <a:pt x="66" y="17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9" y="9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24" y="74"/>
                  </a:lnTo>
                  <a:lnTo>
                    <a:pt x="24" y="90"/>
                  </a:lnTo>
                  <a:lnTo>
                    <a:pt x="9" y="99"/>
                  </a:lnTo>
                  <a:lnTo>
                    <a:pt x="0" y="131"/>
                  </a:lnTo>
                  <a:lnTo>
                    <a:pt x="0" y="14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4" name="Freeform 202"/>
            <p:cNvSpPr>
              <a:spLocks/>
            </p:cNvSpPr>
            <p:nvPr/>
          </p:nvSpPr>
          <p:spPr bwMode="auto">
            <a:xfrm>
              <a:off x="2893" y="2671"/>
              <a:ext cx="15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5" name="Freeform 203"/>
            <p:cNvSpPr>
              <a:spLocks/>
            </p:cNvSpPr>
            <p:nvPr/>
          </p:nvSpPr>
          <p:spPr bwMode="auto">
            <a:xfrm>
              <a:off x="2893" y="2671"/>
              <a:ext cx="15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6" name="Freeform 204"/>
            <p:cNvSpPr>
              <a:spLocks/>
            </p:cNvSpPr>
            <p:nvPr/>
          </p:nvSpPr>
          <p:spPr bwMode="auto">
            <a:xfrm>
              <a:off x="2937" y="2851"/>
              <a:ext cx="200" cy="150"/>
            </a:xfrm>
            <a:custGeom>
              <a:avLst/>
              <a:gdLst/>
              <a:ahLst/>
              <a:cxnLst>
                <a:cxn ang="0">
                  <a:pos x="196" y="10"/>
                </a:cxn>
                <a:cxn ang="0">
                  <a:pos x="202" y="57"/>
                </a:cxn>
                <a:cxn ang="0">
                  <a:pos x="196" y="57"/>
                </a:cxn>
                <a:cxn ang="0">
                  <a:pos x="187" y="65"/>
                </a:cxn>
                <a:cxn ang="0">
                  <a:pos x="196" y="74"/>
                </a:cxn>
                <a:cxn ang="0">
                  <a:pos x="202" y="65"/>
                </a:cxn>
                <a:cxn ang="0">
                  <a:pos x="212" y="65"/>
                </a:cxn>
                <a:cxn ang="0">
                  <a:pos x="212" y="74"/>
                </a:cxn>
                <a:cxn ang="0">
                  <a:pos x="212" y="97"/>
                </a:cxn>
                <a:cxn ang="0">
                  <a:pos x="196" y="105"/>
                </a:cxn>
                <a:cxn ang="0">
                  <a:pos x="180" y="130"/>
                </a:cxn>
                <a:cxn ang="0">
                  <a:pos x="155" y="153"/>
                </a:cxn>
                <a:cxn ang="0">
                  <a:pos x="139" y="171"/>
                </a:cxn>
                <a:cxn ang="0">
                  <a:pos x="115" y="178"/>
                </a:cxn>
                <a:cxn ang="0">
                  <a:pos x="97" y="178"/>
                </a:cxn>
                <a:cxn ang="0">
                  <a:pos x="74" y="178"/>
                </a:cxn>
                <a:cxn ang="0">
                  <a:pos x="50" y="187"/>
                </a:cxn>
                <a:cxn ang="0">
                  <a:pos x="41" y="187"/>
                </a:cxn>
                <a:cxn ang="0">
                  <a:pos x="33" y="178"/>
                </a:cxn>
                <a:cxn ang="0">
                  <a:pos x="25" y="153"/>
                </a:cxn>
                <a:cxn ang="0">
                  <a:pos x="25" y="147"/>
                </a:cxn>
                <a:cxn ang="0">
                  <a:pos x="10" y="97"/>
                </a:cxn>
                <a:cxn ang="0">
                  <a:pos x="0" y="97"/>
                </a:cxn>
                <a:cxn ang="0">
                  <a:pos x="10" y="90"/>
                </a:cxn>
                <a:cxn ang="0">
                  <a:pos x="16" y="97"/>
                </a:cxn>
                <a:cxn ang="0">
                  <a:pos x="33" y="97"/>
                </a:cxn>
                <a:cxn ang="0">
                  <a:pos x="50" y="90"/>
                </a:cxn>
                <a:cxn ang="0">
                  <a:pos x="50" y="41"/>
                </a:cxn>
                <a:cxn ang="0">
                  <a:pos x="56" y="50"/>
                </a:cxn>
                <a:cxn ang="0">
                  <a:pos x="56" y="65"/>
                </a:cxn>
                <a:cxn ang="0">
                  <a:pos x="74" y="65"/>
                </a:cxn>
                <a:cxn ang="0">
                  <a:pos x="97" y="50"/>
                </a:cxn>
                <a:cxn ang="0">
                  <a:pos x="105" y="57"/>
                </a:cxn>
                <a:cxn ang="0">
                  <a:pos x="115" y="50"/>
                </a:cxn>
                <a:cxn ang="0">
                  <a:pos x="147" y="16"/>
                </a:cxn>
                <a:cxn ang="0">
                  <a:pos x="171" y="0"/>
                </a:cxn>
                <a:cxn ang="0">
                  <a:pos x="187" y="10"/>
                </a:cxn>
                <a:cxn ang="0">
                  <a:pos x="196" y="10"/>
                </a:cxn>
              </a:cxnLst>
              <a:rect l="0" t="0" r="r" b="b"/>
              <a:pathLst>
                <a:path w="213" h="188">
                  <a:moveTo>
                    <a:pt x="196" y="10"/>
                  </a:moveTo>
                  <a:lnTo>
                    <a:pt x="202" y="57"/>
                  </a:lnTo>
                  <a:lnTo>
                    <a:pt x="196" y="57"/>
                  </a:lnTo>
                  <a:lnTo>
                    <a:pt x="187" y="65"/>
                  </a:lnTo>
                  <a:lnTo>
                    <a:pt x="196" y="74"/>
                  </a:lnTo>
                  <a:lnTo>
                    <a:pt x="202" y="65"/>
                  </a:lnTo>
                  <a:lnTo>
                    <a:pt x="212" y="65"/>
                  </a:lnTo>
                  <a:lnTo>
                    <a:pt x="212" y="74"/>
                  </a:lnTo>
                  <a:lnTo>
                    <a:pt x="212" y="97"/>
                  </a:lnTo>
                  <a:lnTo>
                    <a:pt x="196" y="105"/>
                  </a:lnTo>
                  <a:lnTo>
                    <a:pt x="180" y="130"/>
                  </a:lnTo>
                  <a:lnTo>
                    <a:pt x="155" y="153"/>
                  </a:lnTo>
                  <a:lnTo>
                    <a:pt x="139" y="171"/>
                  </a:lnTo>
                  <a:lnTo>
                    <a:pt x="115" y="178"/>
                  </a:lnTo>
                  <a:lnTo>
                    <a:pt x="97" y="178"/>
                  </a:lnTo>
                  <a:lnTo>
                    <a:pt x="74" y="178"/>
                  </a:lnTo>
                  <a:lnTo>
                    <a:pt x="50" y="187"/>
                  </a:lnTo>
                  <a:lnTo>
                    <a:pt x="41" y="187"/>
                  </a:lnTo>
                  <a:lnTo>
                    <a:pt x="33" y="178"/>
                  </a:lnTo>
                  <a:lnTo>
                    <a:pt x="25" y="153"/>
                  </a:lnTo>
                  <a:lnTo>
                    <a:pt x="25" y="147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10" y="90"/>
                  </a:lnTo>
                  <a:lnTo>
                    <a:pt x="16" y="97"/>
                  </a:lnTo>
                  <a:lnTo>
                    <a:pt x="33" y="97"/>
                  </a:lnTo>
                  <a:lnTo>
                    <a:pt x="50" y="90"/>
                  </a:lnTo>
                  <a:lnTo>
                    <a:pt x="50" y="41"/>
                  </a:lnTo>
                  <a:lnTo>
                    <a:pt x="56" y="50"/>
                  </a:lnTo>
                  <a:lnTo>
                    <a:pt x="56" y="65"/>
                  </a:lnTo>
                  <a:lnTo>
                    <a:pt x="74" y="65"/>
                  </a:lnTo>
                  <a:lnTo>
                    <a:pt x="97" y="50"/>
                  </a:lnTo>
                  <a:lnTo>
                    <a:pt x="105" y="57"/>
                  </a:lnTo>
                  <a:lnTo>
                    <a:pt x="115" y="50"/>
                  </a:lnTo>
                  <a:lnTo>
                    <a:pt x="147" y="16"/>
                  </a:lnTo>
                  <a:lnTo>
                    <a:pt x="171" y="0"/>
                  </a:lnTo>
                  <a:lnTo>
                    <a:pt x="187" y="10"/>
                  </a:lnTo>
                  <a:lnTo>
                    <a:pt x="196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7" name="Freeform 205"/>
            <p:cNvSpPr>
              <a:spLocks/>
            </p:cNvSpPr>
            <p:nvPr/>
          </p:nvSpPr>
          <p:spPr bwMode="auto">
            <a:xfrm>
              <a:off x="2983" y="2807"/>
              <a:ext cx="116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6" y="106"/>
                </a:cxn>
                <a:cxn ang="0">
                  <a:pos x="6" y="121"/>
                </a:cxn>
                <a:cxn ang="0">
                  <a:pos x="24" y="121"/>
                </a:cxn>
                <a:cxn ang="0">
                  <a:pos x="47" y="106"/>
                </a:cxn>
                <a:cxn ang="0">
                  <a:pos x="55" y="113"/>
                </a:cxn>
                <a:cxn ang="0">
                  <a:pos x="65" y="106"/>
                </a:cxn>
                <a:cxn ang="0">
                  <a:pos x="97" y="72"/>
                </a:cxn>
                <a:cxn ang="0">
                  <a:pos x="121" y="56"/>
                </a:cxn>
                <a:cxn ang="0">
                  <a:pos x="105" y="56"/>
                </a:cxn>
                <a:cxn ang="0">
                  <a:pos x="97" y="41"/>
                </a:cxn>
                <a:cxn ang="0">
                  <a:pos x="80" y="24"/>
                </a:cxn>
                <a:cxn ang="0">
                  <a:pos x="65" y="0"/>
                </a:cxn>
                <a:cxn ang="0">
                  <a:pos x="47" y="16"/>
                </a:cxn>
                <a:cxn ang="0">
                  <a:pos x="40" y="7"/>
                </a:cxn>
                <a:cxn ang="0">
                  <a:pos x="15" y="7"/>
                </a:cxn>
                <a:cxn ang="0">
                  <a:pos x="6" y="56"/>
                </a:cxn>
                <a:cxn ang="0">
                  <a:pos x="0" y="66"/>
                </a:cxn>
                <a:cxn ang="0">
                  <a:pos x="0" y="97"/>
                </a:cxn>
              </a:cxnLst>
              <a:rect l="0" t="0" r="r" b="b"/>
              <a:pathLst>
                <a:path w="122" h="122">
                  <a:moveTo>
                    <a:pt x="0" y="97"/>
                  </a:moveTo>
                  <a:lnTo>
                    <a:pt x="6" y="106"/>
                  </a:lnTo>
                  <a:lnTo>
                    <a:pt x="6" y="121"/>
                  </a:lnTo>
                  <a:lnTo>
                    <a:pt x="24" y="121"/>
                  </a:lnTo>
                  <a:lnTo>
                    <a:pt x="47" y="106"/>
                  </a:lnTo>
                  <a:lnTo>
                    <a:pt x="55" y="113"/>
                  </a:lnTo>
                  <a:lnTo>
                    <a:pt x="65" y="106"/>
                  </a:lnTo>
                  <a:lnTo>
                    <a:pt x="97" y="72"/>
                  </a:lnTo>
                  <a:lnTo>
                    <a:pt x="121" y="56"/>
                  </a:lnTo>
                  <a:lnTo>
                    <a:pt x="105" y="56"/>
                  </a:lnTo>
                  <a:lnTo>
                    <a:pt x="97" y="41"/>
                  </a:lnTo>
                  <a:lnTo>
                    <a:pt x="80" y="24"/>
                  </a:lnTo>
                  <a:lnTo>
                    <a:pt x="65" y="0"/>
                  </a:lnTo>
                  <a:lnTo>
                    <a:pt x="47" y="16"/>
                  </a:lnTo>
                  <a:lnTo>
                    <a:pt x="40" y="7"/>
                  </a:lnTo>
                  <a:lnTo>
                    <a:pt x="15" y="7"/>
                  </a:lnTo>
                  <a:lnTo>
                    <a:pt x="6" y="56"/>
                  </a:lnTo>
                  <a:lnTo>
                    <a:pt x="0" y="66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8" name="Freeform 206"/>
            <p:cNvSpPr>
              <a:spLocks/>
            </p:cNvSpPr>
            <p:nvPr/>
          </p:nvSpPr>
          <p:spPr bwMode="auto">
            <a:xfrm>
              <a:off x="3045" y="2788"/>
              <a:ext cx="100" cy="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15" y="48"/>
                </a:cxn>
                <a:cxn ang="0">
                  <a:pos x="32" y="65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72" y="90"/>
                </a:cxn>
                <a:cxn ang="0">
                  <a:pos x="81" y="90"/>
                </a:cxn>
                <a:cxn ang="0">
                  <a:pos x="97" y="56"/>
                </a:cxn>
                <a:cxn ang="0">
                  <a:pos x="105" y="24"/>
                </a:cxn>
                <a:cxn ang="0">
                  <a:pos x="97" y="8"/>
                </a:cxn>
                <a:cxn ang="0">
                  <a:pos x="81" y="0"/>
                </a:cxn>
                <a:cxn ang="0">
                  <a:pos x="65" y="0"/>
                </a:cxn>
              </a:cxnLst>
              <a:rect l="0" t="0" r="r" b="b"/>
              <a:pathLst>
                <a:path w="106" h="91">
                  <a:moveTo>
                    <a:pt x="65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5" y="48"/>
                  </a:lnTo>
                  <a:lnTo>
                    <a:pt x="32" y="65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90"/>
                  </a:lnTo>
                  <a:lnTo>
                    <a:pt x="81" y="90"/>
                  </a:lnTo>
                  <a:lnTo>
                    <a:pt x="97" y="56"/>
                  </a:lnTo>
                  <a:lnTo>
                    <a:pt x="105" y="24"/>
                  </a:lnTo>
                  <a:lnTo>
                    <a:pt x="97" y="8"/>
                  </a:lnTo>
                  <a:lnTo>
                    <a:pt x="81" y="0"/>
                  </a:lnTo>
                  <a:lnTo>
                    <a:pt x="65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79" name="Freeform 207"/>
            <p:cNvSpPr>
              <a:spLocks/>
            </p:cNvSpPr>
            <p:nvPr/>
          </p:nvSpPr>
          <p:spPr bwMode="auto">
            <a:xfrm>
              <a:off x="3106" y="2731"/>
              <a:ext cx="131" cy="173"/>
            </a:xfrm>
            <a:custGeom>
              <a:avLst/>
              <a:gdLst/>
              <a:ahLst/>
              <a:cxnLst>
                <a:cxn ang="0">
                  <a:pos x="32" y="217"/>
                </a:cxn>
                <a:cxn ang="0">
                  <a:pos x="32" y="209"/>
                </a:cxn>
                <a:cxn ang="0">
                  <a:pos x="32" y="202"/>
                </a:cxn>
                <a:cxn ang="0">
                  <a:pos x="64" y="193"/>
                </a:cxn>
                <a:cxn ang="0">
                  <a:pos x="72" y="186"/>
                </a:cxn>
                <a:cxn ang="0">
                  <a:pos x="72" y="162"/>
                </a:cxn>
                <a:cxn ang="0">
                  <a:pos x="56" y="128"/>
                </a:cxn>
                <a:cxn ang="0">
                  <a:pos x="87" y="96"/>
                </a:cxn>
                <a:cxn ang="0">
                  <a:pos x="112" y="87"/>
                </a:cxn>
                <a:cxn ang="0">
                  <a:pos x="137" y="63"/>
                </a:cxn>
                <a:cxn ang="0">
                  <a:pos x="129" y="0"/>
                </a:cxn>
                <a:cxn ang="0">
                  <a:pos x="112" y="15"/>
                </a:cxn>
                <a:cxn ang="0">
                  <a:pos x="81" y="15"/>
                </a:cxn>
                <a:cxn ang="0">
                  <a:pos x="64" y="15"/>
                </a:cxn>
                <a:cxn ang="0">
                  <a:pos x="56" y="23"/>
                </a:cxn>
                <a:cxn ang="0">
                  <a:pos x="64" y="40"/>
                </a:cxn>
                <a:cxn ang="0">
                  <a:pos x="72" y="55"/>
                </a:cxn>
                <a:cxn ang="0">
                  <a:pos x="72" y="72"/>
                </a:cxn>
                <a:cxn ang="0">
                  <a:pos x="64" y="87"/>
                </a:cxn>
                <a:cxn ang="0">
                  <a:pos x="56" y="72"/>
                </a:cxn>
                <a:cxn ang="0">
                  <a:pos x="56" y="55"/>
                </a:cxn>
                <a:cxn ang="0">
                  <a:pos x="47" y="55"/>
                </a:cxn>
                <a:cxn ang="0">
                  <a:pos x="40" y="47"/>
                </a:cxn>
                <a:cxn ang="0">
                  <a:pos x="0" y="63"/>
                </a:cxn>
                <a:cxn ang="0">
                  <a:pos x="0" y="72"/>
                </a:cxn>
                <a:cxn ang="0">
                  <a:pos x="16" y="72"/>
                </a:cxn>
                <a:cxn ang="0">
                  <a:pos x="32" y="80"/>
                </a:cxn>
                <a:cxn ang="0">
                  <a:pos x="40" y="96"/>
                </a:cxn>
                <a:cxn ang="0">
                  <a:pos x="32" y="128"/>
                </a:cxn>
                <a:cxn ang="0">
                  <a:pos x="16" y="162"/>
                </a:cxn>
                <a:cxn ang="0">
                  <a:pos x="22" y="209"/>
                </a:cxn>
                <a:cxn ang="0">
                  <a:pos x="22" y="217"/>
                </a:cxn>
                <a:cxn ang="0">
                  <a:pos x="32" y="217"/>
                </a:cxn>
              </a:cxnLst>
              <a:rect l="0" t="0" r="r" b="b"/>
              <a:pathLst>
                <a:path w="138" h="218">
                  <a:moveTo>
                    <a:pt x="32" y="217"/>
                  </a:moveTo>
                  <a:lnTo>
                    <a:pt x="32" y="209"/>
                  </a:lnTo>
                  <a:lnTo>
                    <a:pt x="32" y="202"/>
                  </a:lnTo>
                  <a:lnTo>
                    <a:pt x="64" y="193"/>
                  </a:lnTo>
                  <a:lnTo>
                    <a:pt x="72" y="186"/>
                  </a:lnTo>
                  <a:lnTo>
                    <a:pt x="72" y="162"/>
                  </a:lnTo>
                  <a:lnTo>
                    <a:pt x="56" y="128"/>
                  </a:lnTo>
                  <a:lnTo>
                    <a:pt x="87" y="96"/>
                  </a:lnTo>
                  <a:lnTo>
                    <a:pt x="112" y="87"/>
                  </a:lnTo>
                  <a:lnTo>
                    <a:pt x="137" y="63"/>
                  </a:lnTo>
                  <a:lnTo>
                    <a:pt x="129" y="0"/>
                  </a:lnTo>
                  <a:lnTo>
                    <a:pt x="112" y="15"/>
                  </a:lnTo>
                  <a:lnTo>
                    <a:pt x="81" y="15"/>
                  </a:lnTo>
                  <a:lnTo>
                    <a:pt x="64" y="15"/>
                  </a:lnTo>
                  <a:lnTo>
                    <a:pt x="56" y="23"/>
                  </a:lnTo>
                  <a:lnTo>
                    <a:pt x="64" y="40"/>
                  </a:lnTo>
                  <a:lnTo>
                    <a:pt x="72" y="55"/>
                  </a:lnTo>
                  <a:lnTo>
                    <a:pt x="72" y="72"/>
                  </a:lnTo>
                  <a:lnTo>
                    <a:pt x="64" y="87"/>
                  </a:lnTo>
                  <a:lnTo>
                    <a:pt x="56" y="72"/>
                  </a:lnTo>
                  <a:lnTo>
                    <a:pt x="56" y="55"/>
                  </a:lnTo>
                  <a:lnTo>
                    <a:pt x="47" y="55"/>
                  </a:lnTo>
                  <a:lnTo>
                    <a:pt x="40" y="47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96"/>
                  </a:lnTo>
                  <a:lnTo>
                    <a:pt x="32" y="128"/>
                  </a:lnTo>
                  <a:lnTo>
                    <a:pt x="16" y="162"/>
                  </a:lnTo>
                  <a:lnTo>
                    <a:pt x="22" y="209"/>
                  </a:lnTo>
                  <a:lnTo>
                    <a:pt x="22" y="217"/>
                  </a:lnTo>
                  <a:lnTo>
                    <a:pt x="32" y="2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0" name="Freeform 208"/>
            <p:cNvSpPr>
              <a:spLocks/>
            </p:cNvSpPr>
            <p:nvPr/>
          </p:nvSpPr>
          <p:spPr bwMode="auto">
            <a:xfrm>
              <a:off x="3113" y="2897"/>
              <a:ext cx="16" cy="1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17"/>
                </a:cxn>
                <a:cxn ang="0">
                  <a:pos x="16" y="8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6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1" name="Freeform 209"/>
            <p:cNvSpPr>
              <a:spLocks/>
            </p:cNvSpPr>
            <p:nvPr/>
          </p:nvSpPr>
          <p:spPr bwMode="auto">
            <a:xfrm>
              <a:off x="3113" y="2897"/>
              <a:ext cx="16" cy="1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17"/>
                </a:cxn>
                <a:cxn ang="0">
                  <a:pos x="16" y="8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6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2" name="Freeform 210"/>
            <p:cNvSpPr>
              <a:spLocks/>
            </p:cNvSpPr>
            <p:nvPr/>
          </p:nvSpPr>
          <p:spPr bwMode="auto">
            <a:xfrm>
              <a:off x="1843" y="3092"/>
              <a:ext cx="17" cy="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6" y="32"/>
                </a:cxn>
                <a:cxn ang="0">
                  <a:pos x="16" y="7"/>
                </a:cxn>
                <a:cxn ang="0">
                  <a:pos x="6" y="0"/>
                </a:cxn>
              </a:cxnLst>
              <a:rect l="0" t="0" r="r" b="b"/>
              <a:pathLst>
                <a:path w="17" h="33">
                  <a:moveTo>
                    <a:pt x="6" y="0"/>
                  </a:moveTo>
                  <a:lnTo>
                    <a:pt x="0" y="23"/>
                  </a:lnTo>
                  <a:lnTo>
                    <a:pt x="6" y="32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3" name="Freeform 211"/>
            <p:cNvSpPr>
              <a:spLocks/>
            </p:cNvSpPr>
            <p:nvPr/>
          </p:nvSpPr>
          <p:spPr bwMode="auto">
            <a:xfrm>
              <a:off x="1797" y="2433"/>
              <a:ext cx="24" cy="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16"/>
                </a:cxn>
                <a:cxn ang="0">
                  <a:pos x="25" y="7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26" h="17">
                  <a:moveTo>
                    <a:pt x="0" y="7"/>
                  </a:moveTo>
                  <a:lnTo>
                    <a:pt x="16" y="16"/>
                  </a:lnTo>
                  <a:lnTo>
                    <a:pt x="25" y="7"/>
                  </a:lnTo>
                  <a:lnTo>
                    <a:pt x="9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4" name="Freeform 212"/>
            <p:cNvSpPr>
              <a:spLocks/>
            </p:cNvSpPr>
            <p:nvPr/>
          </p:nvSpPr>
          <p:spPr bwMode="auto">
            <a:xfrm>
              <a:off x="1720" y="2381"/>
              <a:ext cx="124" cy="4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" y="24"/>
                </a:cxn>
                <a:cxn ang="0">
                  <a:pos x="25" y="8"/>
                </a:cxn>
                <a:cxn ang="0">
                  <a:pos x="41" y="15"/>
                </a:cxn>
                <a:cxn ang="0">
                  <a:pos x="34" y="15"/>
                </a:cxn>
                <a:cxn ang="0">
                  <a:pos x="41" y="15"/>
                </a:cxn>
                <a:cxn ang="0">
                  <a:pos x="74" y="24"/>
                </a:cxn>
                <a:cxn ang="0">
                  <a:pos x="81" y="40"/>
                </a:cxn>
                <a:cxn ang="0">
                  <a:pos x="97" y="40"/>
                </a:cxn>
                <a:cxn ang="0">
                  <a:pos x="90" y="49"/>
                </a:cxn>
                <a:cxn ang="0">
                  <a:pos x="131" y="49"/>
                </a:cxn>
                <a:cxn ang="0">
                  <a:pos x="122" y="40"/>
                </a:cxn>
                <a:cxn ang="0">
                  <a:pos x="114" y="40"/>
                </a:cxn>
                <a:cxn ang="0">
                  <a:pos x="114" y="31"/>
                </a:cxn>
                <a:cxn ang="0">
                  <a:pos x="81" y="15"/>
                </a:cxn>
                <a:cxn ang="0">
                  <a:pos x="41" y="0"/>
                </a:cxn>
                <a:cxn ang="0">
                  <a:pos x="16" y="8"/>
                </a:cxn>
                <a:cxn ang="0">
                  <a:pos x="0" y="24"/>
                </a:cxn>
              </a:cxnLst>
              <a:rect l="0" t="0" r="r" b="b"/>
              <a:pathLst>
                <a:path w="132" h="50">
                  <a:moveTo>
                    <a:pt x="0" y="24"/>
                  </a:moveTo>
                  <a:lnTo>
                    <a:pt x="9" y="24"/>
                  </a:lnTo>
                  <a:lnTo>
                    <a:pt x="25" y="8"/>
                  </a:lnTo>
                  <a:lnTo>
                    <a:pt x="41" y="15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74" y="24"/>
                  </a:lnTo>
                  <a:lnTo>
                    <a:pt x="81" y="40"/>
                  </a:lnTo>
                  <a:lnTo>
                    <a:pt x="97" y="40"/>
                  </a:lnTo>
                  <a:lnTo>
                    <a:pt x="90" y="49"/>
                  </a:lnTo>
                  <a:lnTo>
                    <a:pt x="131" y="49"/>
                  </a:lnTo>
                  <a:lnTo>
                    <a:pt x="122" y="40"/>
                  </a:lnTo>
                  <a:lnTo>
                    <a:pt x="114" y="40"/>
                  </a:lnTo>
                  <a:lnTo>
                    <a:pt x="114" y="31"/>
                  </a:lnTo>
                  <a:lnTo>
                    <a:pt x="81" y="15"/>
                  </a:lnTo>
                  <a:lnTo>
                    <a:pt x="41" y="0"/>
                  </a:lnTo>
                  <a:lnTo>
                    <a:pt x="16" y="8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5" name="Freeform 213"/>
            <p:cNvSpPr>
              <a:spLocks/>
            </p:cNvSpPr>
            <p:nvPr/>
          </p:nvSpPr>
          <p:spPr bwMode="auto">
            <a:xfrm>
              <a:off x="1797" y="2361"/>
              <a:ext cx="1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25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0" y="8"/>
                  </a:lnTo>
                  <a:lnTo>
                    <a:pt x="16" y="25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6" name="Freeform 214"/>
            <p:cNvSpPr>
              <a:spLocks/>
            </p:cNvSpPr>
            <p:nvPr/>
          </p:nvSpPr>
          <p:spPr bwMode="auto">
            <a:xfrm>
              <a:off x="1691" y="1722"/>
              <a:ext cx="83" cy="7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5" y="73"/>
                </a:cxn>
                <a:cxn ang="0">
                  <a:pos x="15" y="90"/>
                </a:cxn>
                <a:cxn ang="0">
                  <a:pos x="31" y="90"/>
                </a:cxn>
                <a:cxn ang="0">
                  <a:pos x="47" y="65"/>
                </a:cxn>
                <a:cxn ang="0">
                  <a:pos x="56" y="65"/>
                </a:cxn>
                <a:cxn ang="0">
                  <a:pos x="72" y="81"/>
                </a:cxn>
                <a:cxn ang="0">
                  <a:pos x="88" y="65"/>
                </a:cxn>
                <a:cxn ang="0">
                  <a:pos x="72" y="65"/>
                </a:cxn>
                <a:cxn ang="0">
                  <a:pos x="56" y="40"/>
                </a:cxn>
                <a:cxn ang="0">
                  <a:pos x="31" y="16"/>
                </a:cxn>
                <a:cxn ang="0">
                  <a:pos x="25" y="0"/>
                </a:cxn>
                <a:cxn ang="0">
                  <a:pos x="15" y="16"/>
                </a:cxn>
                <a:cxn ang="0">
                  <a:pos x="6" y="25"/>
                </a:cxn>
                <a:cxn ang="0">
                  <a:pos x="15" y="65"/>
                </a:cxn>
                <a:cxn ang="0">
                  <a:pos x="0" y="73"/>
                </a:cxn>
              </a:cxnLst>
              <a:rect l="0" t="0" r="r" b="b"/>
              <a:pathLst>
                <a:path w="89" h="91">
                  <a:moveTo>
                    <a:pt x="0" y="73"/>
                  </a:moveTo>
                  <a:lnTo>
                    <a:pt x="15" y="73"/>
                  </a:lnTo>
                  <a:lnTo>
                    <a:pt x="15" y="90"/>
                  </a:lnTo>
                  <a:lnTo>
                    <a:pt x="31" y="90"/>
                  </a:lnTo>
                  <a:lnTo>
                    <a:pt x="47" y="65"/>
                  </a:lnTo>
                  <a:lnTo>
                    <a:pt x="56" y="65"/>
                  </a:lnTo>
                  <a:lnTo>
                    <a:pt x="72" y="81"/>
                  </a:lnTo>
                  <a:lnTo>
                    <a:pt x="88" y="65"/>
                  </a:lnTo>
                  <a:lnTo>
                    <a:pt x="72" y="65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6" y="25"/>
                  </a:lnTo>
                  <a:lnTo>
                    <a:pt x="15" y="65"/>
                  </a:lnTo>
                  <a:lnTo>
                    <a:pt x="0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7" name="Freeform 215"/>
            <p:cNvSpPr>
              <a:spLocks/>
            </p:cNvSpPr>
            <p:nvPr/>
          </p:nvSpPr>
          <p:spPr bwMode="auto">
            <a:xfrm>
              <a:off x="1812" y="1664"/>
              <a:ext cx="24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40"/>
                </a:cxn>
                <a:cxn ang="0">
                  <a:pos x="17" y="31"/>
                </a:cxn>
                <a:cxn ang="0">
                  <a:pos x="25" y="25"/>
                </a:cxn>
                <a:cxn ang="0">
                  <a:pos x="25" y="16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26" h="41">
                  <a:moveTo>
                    <a:pt x="0" y="25"/>
                  </a:moveTo>
                  <a:lnTo>
                    <a:pt x="0" y="40"/>
                  </a:lnTo>
                  <a:lnTo>
                    <a:pt x="17" y="31"/>
                  </a:lnTo>
                  <a:lnTo>
                    <a:pt x="25" y="25"/>
                  </a:lnTo>
                  <a:lnTo>
                    <a:pt x="25" y="16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8" name="Freeform 216"/>
            <p:cNvSpPr>
              <a:spLocks/>
            </p:cNvSpPr>
            <p:nvPr/>
          </p:nvSpPr>
          <p:spPr bwMode="auto">
            <a:xfrm>
              <a:off x="1766" y="1488"/>
              <a:ext cx="5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0" y="42"/>
                </a:cxn>
                <a:cxn ang="0">
                  <a:pos x="25" y="42"/>
                </a:cxn>
                <a:cxn ang="0">
                  <a:pos x="32" y="42"/>
                </a:cxn>
                <a:cxn ang="0">
                  <a:pos x="57" y="42"/>
                </a:cxn>
                <a:cxn ang="0">
                  <a:pos x="57" y="34"/>
                </a:cxn>
                <a:cxn ang="0">
                  <a:pos x="48" y="9"/>
                </a:cxn>
                <a:cxn ang="0">
                  <a:pos x="41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8" h="43">
                  <a:moveTo>
                    <a:pt x="0" y="0"/>
                  </a:moveTo>
                  <a:lnTo>
                    <a:pt x="0" y="17"/>
                  </a:lnTo>
                  <a:lnTo>
                    <a:pt x="0" y="42"/>
                  </a:lnTo>
                  <a:lnTo>
                    <a:pt x="25" y="42"/>
                  </a:lnTo>
                  <a:lnTo>
                    <a:pt x="32" y="42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48" y="9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89" name="Freeform 217"/>
            <p:cNvSpPr>
              <a:spLocks/>
            </p:cNvSpPr>
            <p:nvPr/>
          </p:nvSpPr>
          <p:spPr bwMode="auto">
            <a:xfrm>
              <a:off x="1857" y="940"/>
              <a:ext cx="744" cy="925"/>
            </a:xfrm>
            <a:custGeom>
              <a:avLst/>
              <a:gdLst/>
              <a:ahLst/>
              <a:cxnLst>
                <a:cxn ang="0">
                  <a:pos x="40" y="470"/>
                </a:cxn>
                <a:cxn ang="0">
                  <a:pos x="25" y="528"/>
                </a:cxn>
                <a:cxn ang="0">
                  <a:pos x="57" y="575"/>
                </a:cxn>
                <a:cxn ang="0">
                  <a:pos x="147" y="575"/>
                </a:cxn>
                <a:cxn ang="0">
                  <a:pos x="211" y="657"/>
                </a:cxn>
                <a:cxn ang="0">
                  <a:pos x="221" y="746"/>
                </a:cxn>
                <a:cxn ang="0">
                  <a:pos x="227" y="794"/>
                </a:cxn>
                <a:cxn ang="0">
                  <a:pos x="261" y="802"/>
                </a:cxn>
                <a:cxn ang="0">
                  <a:pos x="244" y="818"/>
                </a:cxn>
                <a:cxn ang="0">
                  <a:pos x="252" y="874"/>
                </a:cxn>
                <a:cxn ang="0">
                  <a:pos x="293" y="874"/>
                </a:cxn>
                <a:cxn ang="0">
                  <a:pos x="252" y="914"/>
                </a:cxn>
                <a:cxn ang="0">
                  <a:pos x="276" y="1038"/>
                </a:cxn>
                <a:cxn ang="0">
                  <a:pos x="349" y="1135"/>
                </a:cxn>
                <a:cxn ang="0">
                  <a:pos x="398" y="1101"/>
                </a:cxn>
                <a:cxn ang="0">
                  <a:pos x="423" y="1029"/>
                </a:cxn>
                <a:cxn ang="0">
                  <a:pos x="430" y="996"/>
                </a:cxn>
                <a:cxn ang="0">
                  <a:pos x="537" y="914"/>
                </a:cxn>
                <a:cxn ang="0">
                  <a:pos x="641" y="859"/>
                </a:cxn>
                <a:cxn ang="0">
                  <a:pos x="600" y="843"/>
                </a:cxn>
                <a:cxn ang="0">
                  <a:pos x="609" y="802"/>
                </a:cxn>
                <a:cxn ang="0">
                  <a:pos x="641" y="836"/>
                </a:cxn>
                <a:cxn ang="0">
                  <a:pos x="625" y="746"/>
                </a:cxn>
                <a:cxn ang="0">
                  <a:pos x="641" y="722"/>
                </a:cxn>
                <a:cxn ang="0">
                  <a:pos x="674" y="688"/>
                </a:cxn>
                <a:cxn ang="0">
                  <a:pos x="699" y="649"/>
                </a:cxn>
                <a:cxn ang="0">
                  <a:pos x="682" y="575"/>
                </a:cxn>
                <a:cxn ang="0">
                  <a:pos x="674" y="535"/>
                </a:cxn>
                <a:cxn ang="0">
                  <a:pos x="690" y="470"/>
                </a:cxn>
                <a:cxn ang="0">
                  <a:pos x="739" y="301"/>
                </a:cxn>
                <a:cxn ang="0">
                  <a:pos x="731" y="187"/>
                </a:cxn>
                <a:cxn ang="0">
                  <a:pos x="650" y="252"/>
                </a:cxn>
                <a:cxn ang="0">
                  <a:pos x="666" y="187"/>
                </a:cxn>
                <a:cxn ang="0">
                  <a:pos x="634" y="196"/>
                </a:cxn>
                <a:cxn ang="0">
                  <a:pos x="553" y="162"/>
                </a:cxn>
                <a:cxn ang="0">
                  <a:pos x="659" y="137"/>
                </a:cxn>
                <a:cxn ang="0">
                  <a:pos x="634" y="74"/>
                </a:cxn>
                <a:cxn ang="0">
                  <a:pos x="479" y="0"/>
                </a:cxn>
                <a:cxn ang="0">
                  <a:pos x="333" y="130"/>
                </a:cxn>
                <a:cxn ang="0">
                  <a:pos x="244" y="137"/>
                </a:cxn>
                <a:cxn ang="0">
                  <a:pos x="155" y="221"/>
                </a:cxn>
                <a:cxn ang="0">
                  <a:pos x="82" y="292"/>
                </a:cxn>
                <a:cxn ang="0">
                  <a:pos x="115" y="358"/>
                </a:cxn>
                <a:cxn ang="0">
                  <a:pos x="9" y="429"/>
                </a:cxn>
              </a:cxnLst>
              <a:rect l="0" t="0" r="r" b="b"/>
              <a:pathLst>
                <a:path w="788" h="1160">
                  <a:moveTo>
                    <a:pt x="0" y="463"/>
                  </a:moveTo>
                  <a:lnTo>
                    <a:pt x="25" y="478"/>
                  </a:lnTo>
                  <a:lnTo>
                    <a:pt x="40" y="470"/>
                  </a:lnTo>
                  <a:lnTo>
                    <a:pt x="40" y="495"/>
                  </a:lnTo>
                  <a:lnTo>
                    <a:pt x="65" y="510"/>
                  </a:lnTo>
                  <a:lnTo>
                    <a:pt x="25" y="528"/>
                  </a:lnTo>
                  <a:lnTo>
                    <a:pt x="57" y="551"/>
                  </a:lnTo>
                  <a:lnTo>
                    <a:pt x="50" y="560"/>
                  </a:lnTo>
                  <a:lnTo>
                    <a:pt x="57" y="575"/>
                  </a:lnTo>
                  <a:lnTo>
                    <a:pt x="90" y="584"/>
                  </a:lnTo>
                  <a:lnTo>
                    <a:pt x="99" y="575"/>
                  </a:lnTo>
                  <a:lnTo>
                    <a:pt x="147" y="575"/>
                  </a:lnTo>
                  <a:lnTo>
                    <a:pt x="196" y="600"/>
                  </a:lnTo>
                  <a:lnTo>
                    <a:pt x="196" y="615"/>
                  </a:lnTo>
                  <a:lnTo>
                    <a:pt x="211" y="657"/>
                  </a:lnTo>
                  <a:lnTo>
                    <a:pt x="211" y="681"/>
                  </a:lnTo>
                  <a:lnTo>
                    <a:pt x="227" y="697"/>
                  </a:lnTo>
                  <a:lnTo>
                    <a:pt x="221" y="746"/>
                  </a:lnTo>
                  <a:lnTo>
                    <a:pt x="227" y="762"/>
                  </a:lnTo>
                  <a:lnTo>
                    <a:pt x="227" y="777"/>
                  </a:lnTo>
                  <a:lnTo>
                    <a:pt x="227" y="794"/>
                  </a:lnTo>
                  <a:lnTo>
                    <a:pt x="244" y="794"/>
                  </a:lnTo>
                  <a:lnTo>
                    <a:pt x="252" y="777"/>
                  </a:lnTo>
                  <a:lnTo>
                    <a:pt x="261" y="802"/>
                  </a:lnTo>
                  <a:lnTo>
                    <a:pt x="276" y="811"/>
                  </a:lnTo>
                  <a:lnTo>
                    <a:pt x="284" y="827"/>
                  </a:lnTo>
                  <a:lnTo>
                    <a:pt x="244" y="818"/>
                  </a:lnTo>
                  <a:lnTo>
                    <a:pt x="236" y="836"/>
                  </a:lnTo>
                  <a:lnTo>
                    <a:pt x="236" y="859"/>
                  </a:lnTo>
                  <a:lnTo>
                    <a:pt x="252" y="874"/>
                  </a:lnTo>
                  <a:lnTo>
                    <a:pt x="268" y="867"/>
                  </a:lnTo>
                  <a:lnTo>
                    <a:pt x="284" y="851"/>
                  </a:lnTo>
                  <a:lnTo>
                    <a:pt x="293" y="874"/>
                  </a:lnTo>
                  <a:lnTo>
                    <a:pt x="284" y="899"/>
                  </a:lnTo>
                  <a:lnTo>
                    <a:pt x="268" y="899"/>
                  </a:lnTo>
                  <a:lnTo>
                    <a:pt x="252" y="914"/>
                  </a:lnTo>
                  <a:lnTo>
                    <a:pt x="252" y="980"/>
                  </a:lnTo>
                  <a:lnTo>
                    <a:pt x="268" y="996"/>
                  </a:lnTo>
                  <a:lnTo>
                    <a:pt x="276" y="1038"/>
                  </a:lnTo>
                  <a:lnTo>
                    <a:pt x="308" y="1119"/>
                  </a:lnTo>
                  <a:lnTo>
                    <a:pt x="324" y="1135"/>
                  </a:lnTo>
                  <a:lnTo>
                    <a:pt x="349" y="1135"/>
                  </a:lnTo>
                  <a:lnTo>
                    <a:pt x="373" y="1159"/>
                  </a:lnTo>
                  <a:lnTo>
                    <a:pt x="383" y="1150"/>
                  </a:lnTo>
                  <a:lnTo>
                    <a:pt x="398" y="1101"/>
                  </a:lnTo>
                  <a:lnTo>
                    <a:pt x="398" y="1085"/>
                  </a:lnTo>
                  <a:lnTo>
                    <a:pt x="414" y="1061"/>
                  </a:lnTo>
                  <a:lnTo>
                    <a:pt x="423" y="1029"/>
                  </a:lnTo>
                  <a:lnTo>
                    <a:pt x="414" y="1013"/>
                  </a:lnTo>
                  <a:lnTo>
                    <a:pt x="423" y="1013"/>
                  </a:lnTo>
                  <a:lnTo>
                    <a:pt x="430" y="996"/>
                  </a:lnTo>
                  <a:lnTo>
                    <a:pt x="463" y="996"/>
                  </a:lnTo>
                  <a:lnTo>
                    <a:pt x="479" y="980"/>
                  </a:lnTo>
                  <a:lnTo>
                    <a:pt x="537" y="914"/>
                  </a:lnTo>
                  <a:lnTo>
                    <a:pt x="553" y="914"/>
                  </a:lnTo>
                  <a:lnTo>
                    <a:pt x="585" y="899"/>
                  </a:lnTo>
                  <a:lnTo>
                    <a:pt x="641" y="859"/>
                  </a:lnTo>
                  <a:lnTo>
                    <a:pt x="650" y="843"/>
                  </a:lnTo>
                  <a:lnTo>
                    <a:pt x="618" y="836"/>
                  </a:lnTo>
                  <a:lnTo>
                    <a:pt x="600" y="843"/>
                  </a:lnTo>
                  <a:lnTo>
                    <a:pt x="600" y="836"/>
                  </a:lnTo>
                  <a:lnTo>
                    <a:pt x="618" y="818"/>
                  </a:lnTo>
                  <a:lnTo>
                    <a:pt x="609" y="802"/>
                  </a:lnTo>
                  <a:lnTo>
                    <a:pt x="625" y="794"/>
                  </a:lnTo>
                  <a:lnTo>
                    <a:pt x="634" y="827"/>
                  </a:lnTo>
                  <a:lnTo>
                    <a:pt x="641" y="836"/>
                  </a:lnTo>
                  <a:lnTo>
                    <a:pt x="659" y="827"/>
                  </a:lnTo>
                  <a:lnTo>
                    <a:pt x="659" y="794"/>
                  </a:lnTo>
                  <a:lnTo>
                    <a:pt x="625" y="746"/>
                  </a:lnTo>
                  <a:lnTo>
                    <a:pt x="659" y="762"/>
                  </a:lnTo>
                  <a:lnTo>
                    <a:pt x="659" y="730"/>
                  </a:lnTo>
                  <a:lnTo>
                    <a:pt x="641" y="722"/>
                  </a:lnTo>
                  <a:lnTo>
                    <a:pt x="666" y="705"/>
                  </a:lnTo>
                  <a:lnTo>
                    <a:pt x="674" y="705"/>
                  </a:lnTo>
                  <a:lnTo>
                    <a:pt x="674" y="688"/>
                  </a:lnTo>
                  <a:lnTo>
                    <a:pt x="666" y="681"/>
                  </a:lnTo>
                  <a:lnTo>
                    <a:pt x="690" y="672"/>
                  </a:lnTo>
                  <a:lnTo>
                    <a:pt x="699" y="649"/>
                  </a:lnTo>
                  <a:lnTo>
                    <a:pt x="682" y="649"/>
                  </a:lnTo>
                  <a:lnTo>
                    <a:pt x="690" y="625"/>
                  </a:lnTo>
                  <a:lnTo>
                    <a:pt x="682" y="575"/>
                  </a:lnTo>
                  <a:lnTo>
                    <a:pt x="666" y="568"/>
                  </a:lnTo>
                  <a:lnTo>
                    <a:pt x="666" y="544"/>
                  </a:lnTo>
                  <a:lnTo>
                    <a:pt x="674" y="535"/>
                  </a:lnTo>
                  <a:lnTo>
                    <a:pt x="699" y="544"/>
                  </a:lnTo>
                  <a:lnTo>
                    <a:pt x="706" y="528"/>
                  </a:lnTo>
                  <a:lnTo>
                    <a:pt x="690" y="470"/>
                  </a:lnTo>
                  <a:lnTo>
                    <a:pt x="690" y="445"/>
                  </a:lnTo>
                  <a:lnTo>
                    <a:pt x="690" y="413"/>
                  </a:lnTo>
                  <a:lnTo>
                    <a:pt x="739" y="301"/>
                  </a:lnTo>
                  <a:lnTo>
                    <a:pt x="787" y="227"/>
                  </a:lnTo>
                  <a:lnTo>
                    <a:pt x="771" y="202"/>
                  </a:lnTo>
                  <a:lnTo>
                    <a:pt x="731" y="187"/>
                  </a:lnTo>
                  <a:lnTo>
                    <a:pt x="706" y="221"/>
                  </a:lnTo>
                  <a:lnTo>
                    <a:pt x="690" y="211"/>
                  </a:lnTo>
                  <a:lnTo>
                    <a:pt x="650" y="252"/>
                  </a:lnTo>
                  <a:lnTo>
                    <a:pt x="618" y="268"/>
                  </a:lnTo>
                  <a:lnTo>
                    <a:pt x="634" y="227"/>
                  </a:lnTo>
                  <a:lnTo>
                    <a:pt x="666" y="187"/>
                  </a:lnTo>
                  <a:lnTo>
                    <a:pt x="659" y="162"/>
                  </a:lnTo>
                  <a:lnTo>
                    <a:pt x="634" y="171"/>
                  </a:lnTo>
                  <a:lnTo>
                    <a:pt x="634" y="196"/>
                  </a:lnTo>
                  <a:lnTo>
                    <a:pt x="618" y="202"/>
                  </a:lnTo>
                  <a:lnTo>
                    <a:pt x="618" y="162"/>
                  </a:lnTo>
                  <a:lnTo>
                    <a:pt x="553" y="162"/>
                  </a:lnTo>
                  <a:lnTo>
                    <a:pt x="577" y="146"/>
                  </a:lnTo>
                  <a:lnTo>
                    <a:pt x="609" y="155"/>
                  </a:lnTo>
                  <a:lnTo>
                    <a:pt x="659" y="137"/>
                  </a:lnTo>
                  <a:lnTo>
                    <a:pt x="682" y="114"/>
                  </a:lnTo>
                  <a:lnTo>
                    <a:pt x="659" y="90"/>
                  </a:lnTo>
                  <a:lnTo>
                    <a:pt x="634" y="74"/>
                  </a:lnTo>
                  <a:lnTo>
                    <a:pt x="618" y="50"/>
                  </a:lnTo>
                  <a:lnTo>
                    <a:pt x="585" y="16"/>
                  </a:lnTo>
                  <a:lnTo>
                    <a:pt x="479" y="0"/>
                  </a:lnTo>
                  <a:lnTo>
                    <a:pt x="373" y="50"/>
                  </a:lnTo>
                  <a:lnTo>
                    <a:pt x="341" y="90"/>
                  </a:lnTo>
                  <a:lnTo>
                    <a:pt x="333" y="130"/>
                  </a:lnTo>
                  <a:lnTo>
                    <a:pt x="293" y="130"/>
                  </a:lnTo>
                  <a:lnTo>
                    <a:pt x="284" y="171"/>
                  </a:lnTo>
                  <a:lnTo>
                    <a:pt x="244" y="137"/>
                  </a:lnTo>
                  <a:lnTo>
                    <a:pt x="179" y="162"/>
                  </a:lnTo>
                  <a:lnTo>
                    <a:pt x="147" y="196"/>
                  </a:lnTo>
                  <a:lnTo>
                    <a:pt x="155" y="221"/>
                  </a:lnTo>
                  <a:lnTo>
                    <a:pt x="147" y="243"/>
                  </a:lnTo>
                  <a:lnTo>
                    <a:pt x="122" y="243"/>
                  </a:lnTo>
                  <a:lnTo>
                    <a:pt x="82" y="292"/>
                  </a:lnTo>
                  <a:lnTo>
                    <a:pt x="74" y="333"/>
                  </a:lnTo>
                  <a:lnTo>
                    <a:pt x="106" y="333"/>
                  </a:lnTo>
                  <a:lnTo>
                    <a:pt x="115" y="358"/>
                  </a:lnTo>
                  <a:lnTo>
                    <a:pt x="99" y="389"/>
                  </a:lnTo>
                  <a:lnTo>
                    <a:pt x="57" y="405"/>
                  </a:lnTo>
                  <a:lnTo>
                    <a:pt x="9" y="429"/>
                  </a:lnTo>
                  <a:lnTo>
                    <a:pt x="0" y="46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0" name="Freeform 218"/>
            <p:cNvSpPr>
              <a:spLocks/>
            </p:cNvSpPr>
            <p:nvPr/>
          </p:nvSpPr>
          <p:spPr bwMode="auto">
            <a:xfrm>
              <a:off x="3939" y="1238"/>
              <a:ext cx="71" cy="7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5" y="90"/>
                </a:cxn>
                <a:cxn ang="0">
                  <a:pos x="49" y="90"/>
                </a:cxn>
                <a:cxn ang="0">
                  <a:pos x="74" y="72"/>
                </a:cxn>
                <a:cxn ang="0">
                  <a:pos x="74" y="40"/>
                </a:cxn>
                <a:cxn ang="0">
                  <a:pos x="40" y="0"/>
                </a:cxn>
                <a:cxn ang="0">
                  <a:pos x="25" y="16"/>
                </a:cxn>
                <a:cxn ang="0">
                  <a:pos x="0" y="97"/>
                </a:cxn>
              </a:cxnLst>
              <a:rect l="0" t="0" r="r" b="b"/>
              <a:pathLst>
                <a:path w="75" h="98">
                  <a:moveTo>
                    <a:pt x="0" y="97"/>
                  </a:moveTo>
                  <a:lnTo>
                    <a:pt x="25" y="90"/>
                  </a:lnTo>
                  <a:lnTo>
                    <a:pt x="49" y="90"/>
                  </a:lnTo>
                  <a:lnTo>
                    <a:pt x="74" y="72"/>
                  </a:lnTo>
                  <a:lnTo>
                    <a:pt x="74" y="40"/>
                  </a:lnTo>
                  <a:lnTo>
                    <a:pt x="40" y="0"/>
                  </a:lnTo>
                  <a:lnTo>
                    <a:pt x="25" y="16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1" name="Freeform 219"/>
            <p:cNvSpPr>
              <a:spLocks/>
            </p:cNvSpPr>
            <p:nvPr/>
          </p:nvSpPr>
          <p:spPr bwMode="auto">
            <a:xfrm>
              <a:off x="3840" y="1128"/>
              <a:ext cx="116" cy="150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" y="122"/>
                </a:cxn>
                <a:cxn ang="0">
                  <a:pos x="40" y="137"/>
                </a:cxn>
                <a:cxn ang="0">
                  <a:pos x="49" y="162"/>
                </a:cxn>
                <a:cxn ang="0">
                  <a:pos x="98" y="187"/>
                </a:cxn>
                <a:cxn ang="0">
                  <a:pos x="114" y="177"/>
                </a:cxn>
                <a:cxn ang="0">
                  <a:pos x="114" y="153"/>
                </a:cxn>
                <a:cxn ang="0">
                  <a:pos x="121" y="122"/>
                </a:cxn>
                <a:cxn ang="0">
                  <a:pos x="105" y="97"/>
                </a:cxn>
                <a:cxn ang="0">
                  <a:pos x="80" y="88"/>
                </a:cxn>
                <a:cxn ang="0">
                  <a:pos x="80" y="65"/>
                </a:cxn>
                <a:cxn ang="0">
                  <a:pos x="80" y="40"/>
                </a:cxn>
                <a:cxn ang="0">
                  <a:pos x="56" y="0"/>
                </a:cxn>
                <a:cxn ang="0">
                  <a:pos x="33" y="32"/>
                </a:cxn>
                <a:cxn ang="0">
                  <a:pos x="25" y="65"/>
                </a:cxn>
                <a:cxn ang="0">
                  <a:pos x="0" y="97"/>
                </a:cxn>
              </a:cxnLst>
              <a:rect l="0" t="0" r="r" b="b"/>
              <a:pathLst>
                <a:path w="122" h="188">
                  <a:moveTo>
                    <a:pt x="0" y="97"/>
                  </a:moveTo>
                  <a:lnTo>
                    <a:pt x="8" y="122"/>
                  </a:lnTo>
                  <a:lnTo>
                    <a:pt x="40" y="137"/>
                  </a:lnTo>
                  <a:lnTo>
                    <a:pt x="49" y="162"/>
                  </a:lnTo>
                  <a:lnTo>
                    <a:pt x="98" y="187"/>
                  </a:lnTo>
                  <a:lnTo>
                    <a:pt x="114" y="177"/>
                  </a:lnTo>
                  <a:lnTo>
                    <a:pt x="114" y="153"/>
                  </a:lnTo>
                  <a:lnTo>
                    <a:pt x="121" y="122"/>
                  </a:lnTo>
                  <a:lnTo>
                    <a:pt x="105" y="97"/>
                  </a:lnTo>
                  <a:lnTo>
                    <a:pt x="80" y="88"/>
                  </a:lnTo>
                  <a:lnTo>
                    <a:pt x="80" y="65"/>
                  </a:lnTo>
                  <a:lnTo>
                    <a:pt x="80" y="40"/>
                  </a:lnTo>
                  <a:lnTo>
                    <a:pt x="56" y="0"/>
                  </a:lnTo>
                  <a:lnTo>
                    <a:pt x="33" y="32"/>
                  </a:lnTo>
                  <a:lnTo>
                    <a:pt x="25" y="65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2" name="Freeform 220"/>
            <p:cNvSpPr>
              <a:spLocks/>
            </p:cNvSpPr>
            <p:nvPr/>
          </p:nvSpPr>
          <p:spPr bwMode="auto">
            <a:xfrm>
              <a:off x="3420" y="1116"/>
              <a:ext cx="107" cy="84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5" y="103"/>
                </a:cxn>
                <a:cxn ang="0">
                  <a:pos x="41" y="80"/>
                </a:cxn>
                <a:cxn ang="0">
                  <a:pos x="73" y="87"/>
                </a:cxn>
                <a:cxn ang="0">
                  <a:pos x="81" y="80"/>
                </a:cxn>
                <a:cxn ang="0">
                  <a:pos x="81" y="47"/>
                </a:cxn>
                <a:cxn ang="0">
                  <a:pos x="97" y="47"/>
                </a:cxn>
                <a:cxn ang="0">
                  <a:pos x="113" y="40"/>
                </a:cxn>
                <a:cxn ang="0">
                  <a:pos x="106" y="0"/>
                </a:cxn>
                <a:cxn ang="0">
                  <a:pos x="88" y="22"/>
                </a:cxn>
                <a:cxn ang="0">
                  <a:pos x="81" y="47"/>
                </a:cxn>
                <a:cxn ang="0">
                  <a:pos x="48" y="55"/>
                </a:cxn>
                <a:cxn ang="0">
                  <a:pos x="41" y="80"/>
                </a:cxn>
                <a:cxn ang="0">
                  <a:pos x="16" y="80"/>
                </a:cxn>
                <a:cxn ang="0">
                  <a:pos x="0" y="103"/>
                </a:cxn>
              </a:cxnLst>
              <a:rect l="0" t="0" r="r" b="b"/>
              <a:pathLst>
                <a:path w="114" h="104">
                  <a:moveTo>
                    <a:pt x="0" y="103"/>
                  </a:moveTo>
                  <a:lnTo>
                    <a:pt x="25" y="103"/>
                  </a:lnTo>
                  <a:lnTo>
                    <a:pt x="41" y="80"/>
                  </a:lnTo>
                  <a:lnTo>
                    <a:pt x="73" y="87"/>
                  </a:lnTo>
                  <a:lnTo>
                    <a:pt x="81" y="80"/>
                  </a:lnTo>
                  <a:lnTo>
                    <a:pt x="81" y="47"/>
                  </a:lnTo>
                  <a:lnTo>
                    <a:pt x="97" y="47"/>
                  </a:lnTo>
                  <a:lnTo>
                    <a:pt x="113" y="40"/>
                  </a:lnTo>
                  <a:lnTo>
                    <a:pt x="106" y="0"/>
                  </a:lnTo>
                  <a:lnTo>
                    <a:pt x="88" y="22"/>
                  </a:lnTo>
                  <a:lnTo>
                    <a:pt x="81" y="47"/>
                  </a:lnTo>
                  <a:lnTo>
                    <a:pt x="48" y="55"/>
                  </a:lnTo>
                  <a:lnTo>
                    <a:pt x="41" y="80"/>
                  </a:lnTo>
                  <a:lnTo>
                    <a:pt x="16" y="80"/>
                  </a:lnTo>
                  <a:lnTo>
                    <a:pt x="0" y="10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3" name="Freeform 221"/>
            <p:cNvSpPr>
              <a:spLocks/>
            </p:cNvSpPr>
            <p:nvPr/>
          </p:nvSpPr>
          <p:spPr bwMode="auto">
            <a:xfrm>
              <a:off x="3397" y="1096"/>
              <a:ext cx="54" cy="71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4" y="88"/>
                </a:cxn>
                <a:cxn ang="0">
                  <a:pos x="56" y="80"/>
                </a:cxn>
                <a:cxn ang="0">
                  <a:pos x="49" y="65"/>
                </a:cxn>
                <a:cxn ang="0">
                  <a:pos x="56" y="31"/>
                </a:cxn>
                <a:cxn ang="0">
                  <a:pos x="56" y="0"/>
                </a:cxn>
                <a:cxn ang="0">
                  <a:pos x="32" y="25"/>
                </a:cxn>
                <a:cxn ang="0">
                  <a:pos x="32" y="56"/>
                </a:cxn>
                <a:cxn ang="0">
                  <a:pos x="7" y="56"/>
                </a:cxn>
                <a:cxn ang="0">
                  <a:pos x="0" y="80"/>
                </a:cxn>
              </a:cxnLst>
              <a:rect l="0" t="0" r="r" b="b"/>
              <a:pathLst>
                <a:path w="57" h="89">
                  <a:moveTo>
                    <a:pt x="0" y="80"/>
                  </a:moveTo>
                  <a:lnTo>
                    <a:pt x="24" y="88"/>
                  </a:lnTo>
                  <a:lnTo>
                    <a:pt x="56" y="80"/>
                  </a:lnTo>
                  <a:lnTo>
                    <a:pt x="49" y="65"/>
                  </a:lnTo>
                  <a:lnTo>
                    <a:pt x="56" y="31"/>
                  </a:lnTo>
                  <a:lnTo>
                    <a:pt x="56" y="0"/>
                  </a:lnTo>
                  <a:lnTo>
                    <a:pt x="32" y="25"/>
                  </a:lnTo>
                  <a:lnTo>
                    <a:pt x="32" y="56"/>
                  </a:lnTo>
                  <a:lnTo>
                    <a:pt x="7" y="56"/>
                  </a:lnTo>
                  <a:lnTo>
                    <a:pt x="0" y="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4" name="Freeform 222"/>
            <p:cNvSpPr>
              <a:spLocks/>
            </p:cNvSpPr>
            <p:nvPr/>
          </p:nvSpPr>
          <p:spPr bwMode="auto">
            <a:xfrm>
              <a:off x="3382" y="1180"/>
              <a:ext cx="23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4" h="17">
                  <a:moveTo>
                    <a:pt x="0" y="16"/>
                  </a:moveTo>
                  <a:lnTo>
                    <a:pt x="23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5" name="Freeform 223"/>
            <p:cNvSpPr>
              <a:spLocks/>
            </p:cNvSpPr>
            <p:nvPr/>
          </p:nvSpPr>
          <p:spPr bwMode="auto">
            <a:xfrm>
              <a:off x="3282" y="1153"/>
              <a:ext cx="78" cy="5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33"/>
                </a:cxn>
                <a:cxn ang="0">
                  <a:pos x="32" y="33"/>
                </a:cxn>
                <a:cxn ang="0">
                  <a:pos x="32" y="56"/>
                </a:cxn>
                <a:cxn ang="0">
                  <a:pos x="48" y="65"/>
                </a:cxn>
                <a:cxn ang="0">
                  <a:pos x="65" y="56"/>
                </a:cxn>
                <a:cxn ang="0">
                  <a:pos x="65" y="40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0" y="24"/>
                </a:cxn>
              </a:cxnLst>
              <a:rect l="0" t="0" r="r" b="b"/>
              <a:pathLst>
                <a:path w="83" h="66">
                  <a:moveTo>
                    <a:pt x="0" y="24"/>
                  </a:moveTo>
                  <a:lnTo>
                    <a:pt x="16" y="33"/>
                  </a:lnTo>
                  <a:lnTo>
                    <a:pt x="32" y="33"/>
                  </a:lnTo>
                  <a:lnTo>
                    <a:pt x="32" y="56"/>
                  </a:lnTo>
                  <a:lnTo>
                    <a:pt x="48" y="65"/>
                  </a:lnTo>
                  <a:lnTo>
                    <a:pt x="65" y="56"/>
                  </a:lnTo>
                  <a:lnTo>
                    <a:pt x="65" y="40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6" name="Freeform 224"/>
            <p:cNvSpPr>
              <a:spLocks/>
            </p:cNvSpPr>
            <p:nvPr/>
          </p:nvSpPr>
          <p:spPr bwMode="auto">
            <a:xfrm>
              <a:off x="2875" y="1180"/>
              <a:ext cx="194" cy="20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" y="122"/>
                </a:cxn>
                <a:cxn ang="0">
                  <a:pos x="25" y="153"/>
                </a:cxn>
                <a:cxn ang="0">
                  <a:pos x="50" y="153"/>
                </a:cxn>
                <a:cxn ang="0">
                  <a:pos x="33" y="169"/>
                </a:cxn>
                <a:cxn ang="0">
                  <a:pos x="41" y="202"/>
                </a:cxn>
                <a:cxn ang="0">
                  <a:pos x="75" y="259"/>
                </a:cxn>
                <a:cxn ang="0">
                  <a:pos x="106" y="144"/>
                </a:cxn>
                <a:cxn ang="0">
                  <a:pos x="115" y="128"/>
                </a:cxn>
                <a:cxn ang="0">
                  <a:pos x="121" y="153"/>
                </a:cxn>
                <a:cxn ang="0">
                  <a:pos x="139" y="169"/>
                </a:cxn>
                <a:cxn ang="0">
                  <a:pos x="121" y="202"/>
                </a:cxn>
                <a:cxn ang="0">
                  <a:pos x="146" y="209"/>
                </a:cxn>
                <a:cxn ang="0">
                  <a:pos x="180" y="186"/>
                </a:cxn>
                <a:cxn ang="0">
                  <a:pos x="155" y="162"/>
                </a:cxn>
                <a:cxn ang="0">
                  <a:pos x="130" y="112"/>
                </a:cxn>
                <a:cxn ang="0">
                  <a:pos x="106" y="97"/>
                </a:cxn>
                <a:cxn ang="0">
                  <a:pos x="98" y="57"/>
                </a:cxn>
                <a:cxn ang="0">
                  <a:pos x="130" y="81"/>
                </a:cxn>
                <a:cxn ang="0">
                  <a:pos x="162" y="97"/>
                </a:cxn>
                <a:cxn ang="0">
                  <a:pos x="187" y="72"/>
                </a:cxn>
                <a:cxn ang="0">
                  <a:pos x="204" y="40"/>
                </a:cxn>
                <a:cxn ang="0">
                  <a:pos x="204" y="23"/>
                </a:cxn>
                <a:cxn ang="0">
                  <a:pos x="155" y="0"/>
                </a:cxn>
                <a:cxn ang="0">
                  <a:pos x="130" y="23"/>
                </a:cxn>
                <a:cxn ang="0">
                  <a:pos x="115" y="0"/>
                </a:cxn>
                <a:cxn ang="0">
                  <a:pos x="90" y="15"/>
                </a:cxn>
                <a:cxn ang="0">
                  <a:pos x="90" y="40"/>
                </a:cxn>
                <a:cxn ang="0">
                  <a:pos x="65" y="32"/>
                </a:cxn>
                <a:cxn ang="0">
                  <a:pos x="58" y="57"/>
                </a:cxn>
                <a:cxn ang="0">
                  <a:pos x="33" y="48"/>
                </a:cxn>
                <a:cxn ang="0">
                  <a:pos x="0" y="57"/>
                </a:cxn>
              </a:cxnLst>
              <a:rect l="0" t="0" r="r" b="b"/>
              <a:pathLst>
                <a:path w="205" h="260">
                  <a:moveTo>
                    <a:pt x="0" y="57"/>
                  </a:moveTo>
                  <a:lnTo>
                    <a:pt x="9" y="122"/>
                  </a:lnTo>
                  <a:lnTo>
                    <a:pt x="25" y="153"/>
                  </a:lnTo>
                  <a:lnTo>
                    <a:pt x="50" y="153"/>
                  </a:lnTo>
                  <a:lnTo>
                    <a:pt x="33" y="169"/>
                  </a:lnTo>
                  <a:lnTo>
                    <a:pt x="41" y="202"/>
                  </a:lnTo>
                  <a:lnTo>
                    <a:pt x="75" y="259"/>
                  </a:lnTo>
                  <a:lnTo>
                    <a:pt x="106" y="144"/>
                  </a:lnTo>
                  <a:lnTo>
                    <a:pt x="115" y="128"/>
                  </a:lnTo>
                  <a:lnTo>
                    <a:pt x="121" y="153"/>
                  </a:lnTo>
                  <a:lnTo>
                    <a:pt x="139" y="169"/>
                  </a:lnTo>
                  <a:lnTo>
                    <a:pt x="121" y="202"/>
                  </a:lnTo>
                  <a:lnTo>
                    <a:pt x="146" y="209"/>
                  </a:lnTo>
                  <a:lnTo>
                    <a:pt x="180" y="186"/>
                  </a:lnTo>
                  <a:lnTo>
                    <a:pt x="155" y="162"/>
                  </a:lnTo>
                  <a:lnTo>
                    <a:pt x="130" y="112"/>
                  </a:lnTo>
                  <a:lnTo>
                    <a:pt x="106" y="97"/>
                  </a:lnTo>
                  <a:lnTo>
                    <a:pt x="98" y="57"/>
                  </a:lnTo>
                  <a:lnTo>
                    <a:pt x="130" y="81"/>
                  </a:lnTo>
                  <a:lnTo>
                    <a:pt x="162" y="97"/>
                  </a:lnTo>
                  <a:lnTo>
                    <a:pt x="187" y="72"/>
                  </a:lnTo>
                  <a:lnTo>
                    <a:pt x="204" y="40"/>
                  </a:lnTo>
                  <a:lnTo>
                    <a:pt x="204" y="23"/>
                  </a:lnTo>
                  <a:lnTo>
                    <a:pt x="155" y="0"/>
                  </a:lnTo>
                  <a:lnTo>
                    <a:pt x="130" y="23"/>
                  </a:lnTo>
                  <a:lnTo>
                    <a:pt x="115" y="0"/>
                  </a:lnTo>
                  <a:lnTo>
                    <a:pt x="90" y="15"/>
                  </a:lnTo>
                  <a:lnTo>
                    <a:pt x="90" y="40"/>
                  </a:lnTo>
                  <a:lnTo>
                    <a:pt x="65" y="32"/>
                  </a:lnTo>
                  <a:lnTo>
                    <a:pt x="58" y="57"/>
                  </a:lnTo>
                  <a:lnTo>
                    <a:pt x="33" y="48"/>
                  </a:lnTo>
                  <a:lnTo>
                    <a:pt x="0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7" name="Freeform 225"/>
            <p:cNvSpPr>
              <a:spLocks/>
            </p:cNvSpPr>
            <p:nvPr/>
          </p:nvSpPr>
          <p:spPr bwMode="auto">
            <a:xfrm>
              <a:off x="1576" y="1426"/>
              <a:ext cx="38" cy="3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0" y="40"/>
                </a:cxn>
                <a:cxn ang="0">
                  <a:pos x="40" y="16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0" y="23"/>
                </a:cxn>
              </a:cxnLst>
              <a:rect l="0" t="0" r="r" b="b"/>
              <a:pathLst>
                <a:path w="41" h="41">
                  <a:moveTo>
                    <a:pt x="0" y="23"/>
                  </a:moveTo>
                  <a:lnTo>
                    <a:pt x="40" y="40"/>
                  </a:lnTo>
                  <a:lnTo>
                    <a:pt x="40" y="16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8" name="Freeform 226"/>
            <p:cNvSpPr>
              <a:spLocks/>
            </p:cNvSpPr>
            <p:nvPr/>
          </p:nvSpPr>
          <p:spPr bwMode="auto">
            <a:xfrm>
              <a:off x="1583" y="1361"/>
              <a:ext cx="20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32" y="40"/>
                </a:cxn>
                <a:cxn ang="0">
                  <a:pos x="49" y="47"/>
                </a:cxn>
                <a:cxn ang="0">
                  <a:pos x="49" y="121"/>
                </a:cxn>
                <a:cxn ang="0">
                  <a:pos x="120" y="137"/>
                </a:cxn>
                <a:cxn ang="0">
                  <a:pos x="145" y="137"/>
                </a:cxn>
                <a:cxn ang="0">
                  <a:pos x="161" y="121"/>
                </a:cxn>
                <a:cxn ang="0">
                  <a:pos x="179" y="129"/>
                </a:cxn>
                <a:cxn ang="0">
                  <a:pos x="202" y="121"/>
                </a:cxn>
                <a:cxn ang="0">
                  <a:pos x="211" y="81"/>
                </a:cxn>
                <a:cxn ang="0">
                  <a:pos x="186" y="72"/>
                </a:cxn>
                <a:cxn ang="0">
                  <a:pos x="145" y="63"/>
                </a:cxn>
                <a:cxn ang="0">
                  <a:pos x="120" y="81"/>
                </a:cxn>
                <a:cxn ang="0">
                  <a:pos x="96" y="72"/>
                </a:cxn>
                <a:cxn ang="0">
                  <a:pos x="73" y="56"/>
                </a:cxn>
                <a:cxn ang="0">
                  <a:pos x="80" y="47"/>
                </a:cxn>
                <a:cxn ang="0">
                  <a:pos x="64" y="23"/>
                </a:cxn>
                <a:cxn ang="0">
                  <a:pos x="40" y="23"/>
                </a:cxn>
                <a:cxn ang="0">
                  <a:pos x="24" y="7"/>
                </a:cxn>
                <a:cxn ang="0">
                  <a:pos x="0" y="0"/>
                </a:cxn>
              </a:cxnLst>
              <a:rect l="0" t="0" r="r" b="b"/>
              <a:pathLst>
                <a:path w="212" h="138">
                  <a:moveTo>
                    <a:pt x="0" y="0"/>
                  </a:moveTo>
                  <a:lnTo>
                    <a:pt x="0" y="16"/>
                  </a:lnTo>
                  <a:lnTo>
                    <a:pt x="15" y="40"/>
                  </a:lnTo>
                  <a:lnTo>
                    <a:pt x="32" y="40"/>
                  </a:lnTo>
                  <a:lnTo>
                    <a:pt x="49" y="47"/>
                  </a:lnTo>
                  <a:lnTo>
                    <a:pt x="49" y="121"/>
                  </a:lnTo>
                  <a:lnTo>
                    <a:pt x="120" y="137"/>
                  </a:lnTo>
                  <a:lnTo>
                    <a:pt x="145" y="137"/>
                  </a:lnTo>
                  <a:lnTo>
                    <a:pt x="161" y="121"/>
                  </a:lnTo>
                  <a:lnTo>
                    <a:pt x="179" y="129"/>
                  </a:lnTo>
                  <a:lnTo>
                    <a:pt x="202" y="121"/>
                  </a:lnTo>
                  <a:lnTo>
                    <a:pt x="211" y="81"/>
                  </a:lnTo>
                  <a:lnTo>
                    <a:pt x="186" y="72"/>
                  </a:lnTo>
                  <a:lnTo>
                    <a:pt x="145" y="63"/>
                  </a:lnTo>
                  <a:lnTo>
                    <a:pt x="120" y="81"/>
                  </a:lnTo>
                  <a:lnTo>
                    <a:pt x="96" y="72"/>
                  </a:lnTo>
                  <a:lnTo>
                    <a:pt x="73" y="56"/>
                  </a:lnTo>
                  <a:lnTo>
                    <a:pt x="80" y="47"/>
                  </a:lnTo>
                  <a:lnTo>
                    <a:pt x="64" y="23"/>
                  </a:lnTo>
                  <a:lnTo>
                    <a:pt x="40" y="23"/>
                  </a:lnTo>
                  <a:lnTo>
                    <a:pt x="24" y="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899" name="Freeform 227"/>
            <p:cNvSpPr>
              <a:spLocks/>
            </p:cNvSpPr>
            <p:nvPr/>
          </p:nvSpPr>
          <p:spPr bwMode="auto">
            <a:xfrm>
              <a:off x="1597" y="1128"/>
              <a:ext cx="109" cy="182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5" y="146"/>
                </a:cxn>
                <a:cxn ang="0">
                  <a:pos x="17" y="169"/>
                </a:cxn>
                <a:cxn ang="0">
                  <a:pos x="17" y="202"/>
                </a:cxn>
                <a:cxn ang="0">
                  <a:pos x="34" y="227"/>
                </a:cxn>
                <a:cxn ang="0">
                  <a:pos x="74" y="227"/>
                </a:cxn>
                <a:cxn ang="0">
                  <a:pos x="99" y="169"/>
                </a:cxn>
                <a:cxn ang="0">
                  <a:pos x="114" y="153"/>
                </a:cxn>
                <a:cxn ang="0">
                  <a:pos x="114" y="128"/>
                </a:cxn>
                <a:cxn ang="0">
                  <a:pos x="90" y="122"/>
                </a:cxn>
                <a:cxn ang="0">
                  <a:pos x="99" y="88"/>
                </a:cxn>
                <a:cxn ang="0">
                  <a:pos x="90" y="65"/>
                </a:cxn>
                <a:cxn ang="0">
                  <a:pos x="58" y="65"/>
                </a:cxn>
                <a:cxn ang="0">
                  <a:pos x="40" y="40"/>
                </a:cxn>
                <a:cxn ang="0">
                  <a:pos x="34" y="0"/>
                </a:cxn>
                <a:cxn ang="0">
                  <a:pos x="17" y="0"/>
                </a:cxn>
                <a:cxn ang="0">
                  <a:pos x="17" y="40"/>
                </a:cxn>
                <a:cxn ang="0">
                  <a:pos x="0" y="65"/>
                </a:cxn>
                <a:cxn ang="0">
                  <a:pos x="0" y="97"/>
                </a:cxn>
              </a:cxnLst>
              <a:rect l="0" t="0" r="r" b="b"/>
              <a:pathLst>
                <a:path w="115" h="228">
                  <a:moveTo>
                    <a:pt x="0" y="97"/>
                  </a:moveTo>
                  <a:lnTo>
                    <a:pt x="25" y="146"/>
                  </a:lnTo>
                  <a:lnTo>
                    <a:pt x="17" y="169"/>
                  </a:lnTo>
                  <a:lnTo>
                    <a:pt x="17" y="202"/>
                  </a:lnTo>
                  <a:lnTo>
                    <a:pt x="34" y="227"/>
                  </a:lnTo>
                  <a:lnTo>
                    <a:pt x="74" y="227"/>
                  </a:lnTo>
                  <a:lnTo>
                    <a:pt x="99" y="169"/>
                  </a:lnTo>
                  <a:lnTo>
                    <a:pt x="114" y="153"/>
                  </a:lnTo>
                  <a:lnTo>
                    <a:pt x="114" y="128"/>
                  </a:lnTo>
                  <a:lnTo>
                    <a:pt x="90" y="122"/>
                  </a:lnTo>
                  <a:lnTo>
                    <a:pt x="99" y="88"/>
                  </a:lnTo>
                  <a:lnTo>
                    <a:pt x="90" y="65"/>
                  </a:lnTo>
                  <a:lnTo>
                    <a:pt x="58" y="65"/>
                  </a:lnTo>
                  <a:lnTo>
                    <a:pt x="40" y="4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40"/>
                  </a:lnTo>
                  <a:lnTo>
                    <a:pt x="0" y="65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0" name="Freeform 228"/>
            <p:cNvSpPr>
              <a:spLocks/>
            </p:cNvSpPr>
            <p:nvPr/>
          </p:nvSpPr>
          <p:spPr bwMode="auto">
            <a:xfrm>
              <a:off x="1652" y="992"/>
              <a:ext cx="353" cy="408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7" y="196"/>
                </a:cxn>
                <a:cxn ang="0">
                  <a:pos x="23" y="219"/>
                </a:cxn>
                <a:cxn ang="0">
                  <a:pos x="66" y="219"/>
                </a:cxn>
                <a:cxn ang="0">
                  <a:pos x="88" y="211"/>
                </a:cxn>
                <a:cxn ang="0">
                  <a:pos x="162" y="203"/>
                </a:cxn>
                <a:cxn ang="0">
                  <a:pos x="138" y="219"/>
                </a:cxn>
                <a:cxn ang="0">
                  <a:pos x="97" y="236"/>
                </a:cxn>
                <a:cxn ang="0">
                  <a:pos x="88" y="251"/>
                </a:cxn>
                <a:cxn ang="0">
                  <a:pos x="56" y="236"/>
                </a:cxn>
                <a:cxn ang="0">
                  <a:pos x="47" y="276"/>
                </a:cxn>
                <a:cxn ang="0">
                  <a:pos x="66" y="293"/>
                </a:cxn>
                <a:cxn ang="0">
                  <a:pos x="72" y="348"/>
                </a:cxn>
                <a:cxn ang="0">
                  <a:pos x="56" y="358"/>
                </a:cxn>
                <a:cxn ang="0">
                  <a:pos x="32" y="398"/>
                </a:cxn>
                <a:cxn ang="0">
                  <a:pos x="66" y="405"/>
                </a:cxn>
                <a:cxn ang="0">
                  <a:pos x="32" y="413"/>
                </a:cxn>
                <a:cxn ang="0">
                  <a:pos x="32" y="438"/>
                </a:cxn>
                <a:cxn ang="0">
                  <a:pos x="41" y="445"/>
                </a:cxn>
                <a:cxn ang="0">
                  <a:pos x="7" y="470"/>
                </a:cxn>
                <a:cxn ang="0">
                  <a:pos x="7" y="495"/>
                </a:cxn>
                <a:cxn ang="0">
                  <a:pos x="66" y="503"/>
                </a:cxn>
                <a:cxn ang="0">
                  <a:pos x="81" y="495"/>
                </a:cxn>
                <a:cxn ang="0">
                  <a:pos x="97" y="503"/>
                </a:cxn>
                <a:cxn ang="0">
                  <a:pos x="113" y="495"/>
                </a:cxn>
                <a:cxn ang="0">
                  <a:pos x="121" y="510"/>
                </a:cxn>
                <a:cxn ang="0">
                  <a:pos x="146" y="495"/>
                </a:cxn>
                <a:cxn ang="0">
                  <a:pos x="162" y="470"/>
                </a:cxn>
                <a:cxn ang="0">
                  <a:pos x="146" y="445"/>
                </a:cxn>
                <a:cxn ang="0">
                  <a:pos x="162" y="430"/>
                </a:cxn>
                <a:cxn ang="0">
                  <a:pos x="162" y="405"/>
                </a:cxn>
                <a:cxn ang="0">
                  <a:pos x="186" y="405"/>
                </a:cxn>
                <a:cxn ang="0">
                  <a:pos x="209" y="308"/>
                </a:cxn>
                <a:cxn ang="0">
                  <a:pos x="243" y="293"/>
                </a:cxn>
                <a:cxn ang="0">
                  <a:pos x="275" y="227"/>
                </a:cxn>
                <a:cxn ang="0">
                  <a:pos x="333" y="156"/>
                </a:cxn>
                <a:cxn ang="0">
                  <a:pos x="333" y="137"/>
                </a:cxn>
                <a:cxn ang="0">
                  <a:pos x="373" y="90"/>
                </a:cxn>
                <a:cxn ang="0">
                  <a:pos x="373" y="65"/>
                </a:cxn>
                <a:cxn ang="0">
                  <a:pos x="349" y="57"/>
                </a:cxn>
                <a:cxn ang="0">
                  <a:pos x="333" y="25"/>
                </a:cxn>
                <a:cxn ang="0">
                  <a:pos x="268" y="0"/>
                </a:cxn>
                <a:cxn ang="0">
                  <a:pos x="227" y="0"/>
                </a:cxn>
                <a:cxn ang="0">
                  <a:pos x="203" y="9"/>
                </a:cxn>
                <a:cxn ang="0">
                  <a:pos x="169" y="0"/>
                </a:cxn>
                <a:cxn ang="0">
                  <a:pos x="121" y="17"/>
                </a:cxn>
                <a:cxn ang="0">
                  <a:pos x="97" y="49"/>
                </a:cxn>
                <a:cxn ang="0">
                  <a:pos x="47" y="90"/>
                </a:cxn>
                <a:cxn ang="0">
                  <a:pos x="47" y="113"/>
                </a:cxn>
                <a:cxn ang="0">
                  <a:pos x="16" y="113"/>
                </a:cxn>
                <a:cxn ang="0">
                  <a:pos x="0" y="156"/>
                </a:cxn>
              </a:cxnLst>
              <a:rect l="0" t="0" r="r" b="b"/>
              <a:pathLst>
                <a:path w="374" h="511">
                  <a:moveTo>
                    <a:pt x="0" y="156"/>
                  </a:moveTo>
                  <a:lnTo>
                    <a:pt x="7" y="196"/>
                  </a:lnTo>
                  <a:lnTo>
                    <a:pt x="23" y="219"/>
                  </a:lnTo>
                  <a:lnTo>
                    <a:pt x="66" y="219"/>
                  </a:lnTo>
                  <a:lnTo>
                    <a:pt x="88" y="211"/>
                  </a:lnTo>
                  <a:lnTo>
                    <a:pt x="162" y="203"/>
                  </a:lnTo>
                  <a:lnTo>
                    <a:pt x="138" y="219"/>
                  </a:lnTo>
                  <a:lnTo>
                    <a:pt x="97" y="236"/>
                  </a:lnTo>
                  <a:lnTo>
                    <a:pt x="88" y="251"/>
                  </a:lnTo>
                  <a:lnTo>
                    <a:pt x="56" y="236"/>
                  </a:lnTo>
                  <a:lnTo>
                    <a:pt x="47" y="276"/>
                  </a:lnTo>
                  <a:lnTo>
                    <a:pt x="66" y="293"/>
                  </a:lnTo>
                  <a:lnTo>
                    <a:pt x="72" y="348"/>
                  </a:lnTo>
                  <a:lnTo>
                    <a:pt x="56" y="358"/>
                  </a:lnTo>
                  <a:lnTo>
                    <a:pt x="32" y="398"/>
                  </a:lnTo>
                  <a:lnTo>
                    <a:pt x="66" y="405"/>
                  </a:lnTo>
                  <a:lnTo>
                    <a:pt x="32" y="413"/>
                  </a:lnTo>
                  <a:lnTo>
                    <a:pt x="32" y="438"/>
                  </a:lnTo>
                  <a:lnTo>
                    <a:pt x="41" y="445"/>
                  </a:lnTo>
                  <a:lnTo>
                    <a:pt x="7" y="470"/>
                  </a:lnTo>
                  <a:lnTo>
                    <a:pt x="7" y="495"/>
                  </a:lnTo>
                  <a:lnTo>
                    <a:pt x="66" y="503"/>
                  </a:lnTo>
                  <a:lnTo>
                    <a:pt x="81" y="495"/>
                  </a:lnTo>
                  <a:lnTo>
                    <a:pt x="97" y="503"/>
                  </a:lnTo>
                  <a:lnTo>
                    <a:pt x="113" y="495"/>
                  </a:lnTo>
                  <a:lnTo>
                    <a:pt x="121" y="510"/>
                  </a:lnTo>
                  <a:lnTo>
                    <a:pt x="146" y="495"/>
                  </a:lnTo>
                  <a:lnTo>
                    <a:pt x="162" y="470"/>
                  </a:lnTo>
                  <a:lnTo>
                    <a:pt x="146" y="445"/>
                  </a:lnTo>
                  <a:lnTo>
                    <a:pt x="162" y="430"/>
                  </a:lnTo>
                  <a:lnTo>
                    <a:pt x="162" y="405"/>
                  </a:lnTo>
                  <a:lnTo>
                    <a:pt x="186" y="405"/>
                  </a:lnTo>
                  <a:lnTo>
                    <a:pt x="209" y="308"/>
                  </a:lnTo>
                  <a:lnTo>
                    <a:pt x="243" y="293"/>
                  </a:lnTo>
                  <a:lnTo>
                    <a:pt x="275" y="227"/>
                  </a:lnTo>
                  <a:lnTo>
                    <a:pt x="333" y="156"/>
                  </a:lnTo>
                  <a:lnTo>
                    <a:pt x="333" y="137"/>
                  </a:lnTo>
                  <a:lnTo>
                    <a:pt x="373" y="90"/>
                  </a:lnTo>
                  <a:lnTo>
                    <a:pt x="373" y="65"/>
                  </a:lnTo>
                  <a:lnTo>
                    <a:pt x="349" y="57"/>
                  </a:lnTo>
                  <a:lnTo>
                    <a:pt x="333" y="25"/>
                  </a:lnTo>
                  <a:lnTo>
                    <a:pt x="268" y="0"/>
                  </a:lnTo>
                  <a:lnTo>
                    <a:pt x="227" y="0"/>
                  </a:lnTo>
                  <a:lnTo>
                    <a:pt x="203" y="9"/>
                  </a:lnTo>
                  <a:lnTo>
                    <a:pt x="169" y="0"/>
                  </a:lnTo>
                  <a:lnTo>
                    <a:pt x="121" y="17"/>
                  </a:lnTo>
                  <a:lnTo>
                    <a:pt x="97" y="49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16" y="113"/>
                  </a:lnTo>
                  <a:lnTo>
                    <a:pt x="0" y="1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1" name="Freeform 229"/>
            <p:cNvSpPr>
              <a:spLocks/>
            </p:cNvSpPr>
            <p:nvPr/>
          </p:nvSpPr>
          <p:spPr bwMode="auto">
            <a:xfrm>
              <a:off x="1460" y="1245"/>
              <a:ext cx="131" cy="8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3"/>
                </a:cxn>
                <a:cxn ang="0">
                  <a:pos x="24" y="31"/>
                </a:cxn>
                <a:cxn ang="0">
                  <a:pos x="18" y="56"/>
                </a:cxn>
                <a:cxn ang="0">
                  <a:pos x="24" y="72"/>
                </a:cxn>
                <a:cxn ang="0">
                  <a:pos x="65" y="81"/>
                </a:cxn>
                <a:cxn ang="0">
                  <a:pos x="83" y="105"/>
                </a:cxn>
                <a:cxn ang="0">
                  <a:pos x="98" y="88"/>
                </a:cxn>
                <a:cxn ang="0">
                  <a:pos x="131" y="88"/>
                </a:cxn>
                <a:cxn ang="0">
                  <a:pos x="139" y="72"/>
                </a:cxn>
                <a:cxn ang="0">
                  <a:pos x="131" y="56"/>
                </a:cxn>
                <a:cxn ang="0">
                  <a:pos x="106" y="31"/>
                </a:cxn>
                <a:cxn ang="0">
                  <a:pos x="98" y="81"/>
                </a:cxn>
                <a:cxn ang="0">
                  <a:pos x="83" y="81"/>
                </a:cxn>
                <a:cxn ang="0">
                  <a:pos x="83" y="31"/>
                </a:cxn>
                <a:cxn ang="0">
                  <a:pos x="65" y="7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140" h="106">
                  <a:moveTo>
                    <a:pt x="0" y="7"/>
                  </a:moveTo>
                  <a:lnTo>
                    <a:pt x="0" y="23"/>
                  </a:lnTo>
                  <a:lnTo>
                    <a:pt x="24" y="31"/>
                  </a:lnTo>
                  <a:lnTo>
                    <a:pt x="18" y="56"/>
                  </a:lnTo>
                  <a:lnTo>
                    <a:pt x="24" y="72"/>
                  </a:lnTo>
                  <a:lnTo>
                    <a:pt x="65" y="81"/>
                  </a:lnTo>
                  <a:lnTo>
                    <a:pt x="83" y="105"/>
                  </a:lnTo>
                  <a:lnTo>
                    <a:pt x="98" y="88"/>
                  </a:lnTo>
                  <a:lnTo>
                    <a:pt x="131" y="88"/>
                  </a:lnTo>
                  <a:lnTo>
                    <a:pt x="139" y="72"/>
                  </a:lnTo>
                  <a:lnTo>
                    <a:pt x="131" y="56"/>
                  </a:lnTo>
                  <a:lnTo>
                    <a:pt x="106" y="31"/>
                  </a:lnTo>
                  <a:lnTo>
                    <a:pt x="98" y="81"/>
                  </a:lnTo>
                  <a:lnTo>
                    <a:pt x="83" y="81"/>
                  </a:lnTo>
                  <a:lnTo>
                    <a:pt x="83" y="31"/>
                  </a:lnTo>
                  <a:lnTo>
                    <a:pt x="65" y="7"/>
                  </a:lnTo>
                  <a:lnTo>
                    <a:pt x="9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2" name="Freeform 230"/>
            <p:cNvSpPr>
              <a:spLocks/>
            </p:cNvSpPr>
            <p:nvPr/>
          </p:nvSpPr>
          <p:spPr bwMode="auto">
            <a:xfrm>
              <a:off x="1576" y="1321"/>
              <a:ext cx="54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8" y="32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23" y="0"/>
                </a:cxn>
                <a:cxn ang="0">
                  <a:pos x="0" y="9"/>
                </a:cxn>
              </a:cxnLst>
              <a:rect l="0" t="0" r="r" b="b"/>
              <a:pathLst>
                <a:path w="58" h="33">
                  <a:moveTo>
                    <a:pt x="0" y="9"/>
                  </a:moveTo>
                  <a:lnTo>
                    <a:pt x="48" y="32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23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3" name="Freeform 231"/>
            <p:cNvSpPr>
              <a:spLocks/>
            </p:cNvSpPr>
            <p:nvPr/>
          </p:nvSpPr>
          <p:spPr bwMode="auto">
            <a:xfrm>
              <a:off x="1468" y="1328"/>
              <a:ext cx="25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5" y="4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33"/>
                  </a:lnTo>
                  <a:lnTo>
                    <a:pt x="25" y="4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4" name="Freeform 232"/>
            <p:cNvSpPr>
              <a:spLocks/>
            </p:cNvSpPr>
            <p:nvPr/>
          </p:nvSpPr>
          <p:spPr bwMode="auto">
            <a:xfrm>
              <a:off x="1476" y="1374"/>
              <a:ext cx="85" cy="7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" y="71"/>
                </a:cxn>
                <a:cxn ang="0">
                  <a:pos x="40" y="56"/>
                </a:cxn>
                <a:cxn ang="0">
                  <a:pos x="56" y="88"/>
                </a:cxn>
                <a:cxn ang="0">
                  <a:pos x="80" y="88"/>
                </a:cxn>
                <a:cxn ang="0">
                  <a:pos x="88" y="65"/>
                </a:cxn>
                <a:cxn ang="0">
                  <a:pos x="88" y="16"/>
                </a:cxn>
                <a:cxn ang="0">
                  <a:pos x="71" y="0"/>
                </a:cxn>
                <a:cxn ang="0">
                  <a:pos x="47" y="0"/>
                </a:cxn>
                <a:cxn ang="0">
                  <a:pos x="40" y="40"/>
                </a:cxn>
                <a:cxn ang="0">
                  <a:pos x="16" y="7"/>
                </a:cxn>
                <a:cxn ang="0">
                  <a:pos x="0" y="7"/>
                </a:cxn>
              </a:cxnLst>
              <a:rect l="0" t="0" r="r" b="b"/>
              <a:pathLst>
                <a:path w="89" h="89">
                  <a:moveTo>
                    <a:pt x="0" y="7"/>
                  </a:moveTo>
                  <a:lnTo>
                    <a:pt x="24" y="71"/>
                  </a:lnTo>
                  <a:lnTo>
                    <a:pt x="40" y="56"/>
                  </a:lnTo>
                  <a:lnTo>
                    <a:pt x="56" y="88"/>
                  </a:lnTo>
                  <a:lnTo>
                    <a:pt x="80" y="88"/>
                  </a:lnTo>
                  <a:lnTo>
                    <a:pt x="88" y="65"/>
                  </a:lnTo>
                  <a:lnTo>
                    <a:pt x="88" y="16"/>
                  </a:lnTo>
                  <a:lnTo>
                    <a:pt x="71" y="0"/>
                  </a:lnTo>
                  <a:lnTo>
                    <a:pt x="47" y="0"/>
                  </a:lnTo>
                  <a:lnTo>
                    <a:pt x="40" y="40"/>
                  </a:lnTo>
                  <a:lnTo>
                    <a:pt x="16" y="7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5" name="Freeform 233"/>
            <p:cNvSpPr>
              <a:spLocks/>
            </p:cNvSpPr>
            <p:nvPr/>
          </p:nvSpPr>
          <p:spPr bwMode="auto">
            <a:xfrm>
              <a:off x="1368" y="1282"/>
              <a:ext cx="63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6" y="25"/>
                </a:cxn>
                <a:cxn ang="0">
                  <a:pos x="66" y="16"/>
                </a:cxn>
                <a:cxn ang="0">
                  <a:pos x="41" y="0"/>
                </a:cxn>
                <a:cxn ang="0">
                  <a:pos x="9" y="9"/>
                </a:cxn>
                <a:cxn ang="0">
                  <a:pos x="0" y="25"/>
                </a:cxn>
              </a:cxnLst>
              <a:rect l="0" t="0" r="r" b="b"/>
              <a:pathLst>
                <a:path w="67" h="26">
                  <a:moveTo>
                    <a:pt x="0" y="25"/>
                  </a:moveTo>
                  <a:lnTo>
                    <a:pt x="56" y="25"/>
                  </a:lnTo>
                  <a:lnTo>
                    <a:pt x="66" y="16"/>
                  </a:lnTo>
                  <a:lnTo>
                    <a:pt x="41" y="0"/>
                  </a:lnTo>
                  <a:lnTo>
                    <a:pt x="9" y="9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6" name="Freeform 234"/>
            <p:cNvSpPr>
              <a:spLocks/>
            </p:cNvSpPr>
            <p:nvPr/>
          </p:nvSpPr>
          <p:spPr bwMode="auto">
            <a:xfrm>
              <a:off x="1345" y="1309"/>
              <a:ext cx="24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16" y="0"/>
                </a:cxn>
                <a:cxn ang="0">
                  <a:pos x="0" y="7"/>
                </a:cxn>
              </a:cxnLst>
              <a:rect l="0" t="0" r="r" b="b"/>
              <a:pathLst>
                <a:path w="25" h="25">
                  <a:moveTo>
                    <a:pt x="0" y="7"/>
                  </a:moveTo>
                  <a:lnTo>
                    <a:pt x="8" y="24"/>
                  </a:lnTo>
                  <a:lnTo>
                    <a:pt x="24" y="24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7" name="Freeform 235"/>
            <p:cNvSpPr>
              <a:spLocks/>
            </p:cNvSpPr>
            <p:nvPr/>
          </p:nvSpPr>
          <p:spPr bwMode="auto">
            <a:xfrm>
              <a:off x="1368" y="1315"/>
              <a:ext cx="47" cy="3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33"/>
                </a:cxn>
                <a:cxn ang="0">
                  <a:pos x="24" y="40"/>
                </a:cxn>
                <a:cxn ang="0">
                  <a:pos x="49" y="25"/>
                </a:cxn>
                <a:cxn ang="0">
                  <a:pos x="49" y="0"/>
                </a:cxn>
                <a:cxn ang="0">
                  <a:pos x="0" y="17"/>
                </a:cxn>
              </a:cxnLst>
              <a:rect l="0" t="0" r="r" b="b"/>
              <a:pathLst>
                <a:path w="50" h="41">
                  <a:moveTo>
                    <a:pt x="0" y="17"/>
                  </a:moveTo>
                  <a:lnTo>
                    <a:pt x="9" y="33"/>
                  </a:lnTo>
                  <a:lnTo>
                    <a:pt x="24" y="40"/>
                  </a:lnTo>
                  <a:lnTo>
                    <a:pt x="49" y="25"/>
                  </a:lnTo>
                  <a:lnTo>
                    <a:pt x="49" y="0"/>
                  </a:lnTo>
                  <a:lnTo>
                    <a:pt x="0" y="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8" name="Freeform 236"/>
            <p:cNvSpPr>
              <a:spLocks/>
            </p:cNvSpPr>
            <p:nvPr/>
          </p:nvSpPr>
          <p:spPr bwMode="auto">
            <a:xfrm>
              <a:off x="1245" y="1335"/>
              <a:ext cx="101" cy="7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9" y="96"/>
                </a:cxn>
                <a:cxn ang="0">
                  <a:pos x="40" y="96"/>
                </a:cxn>
                <a:cxn ang="0">
                  <a:pos x="65" y="65"/>
                </a:cxn>
                <a:cxn ang="0">
                  <a:pos x="81" y="73"/>
                </a:cxn>
                <a:cxn ang="0">
                  <a:pos x="99" y="49"/>
                </a:cxn>
                <a:cxn ang="0">
                  <a:pos x="99" y="33"/>
                </a:cxn>
                <a:cxn ang="0">
                  <a:pos x="106" y="15"/>
                </a:cxn>
                <a:cxn ang="0">
                  <a:pos x="90" y="0"/>
                </a:cxn>
                <a:cxn ang="0">
                  <a:pos x="81" y="15"/>
                </a:cxn>
                <a:cxn ang="0">
                  <a:pos x="58" y="15"/>
                </a:cxn>
                <a:cxn ang="0">
                  <a:pos x="0" y="73"/>
                </a:cxn>
              </a:cxnLst>
              <a:rect l="0" t="0" r="r" b="b"/>
              <a:pathLst>
                <a:path w="107" h="97">
                  <a:moveTo>
                    <a:pt x="0" y="73"/>
                  </a:moveTo>
                  <a:lnTo>
                    <a:pt x="9" y="96"/>
                  </a:lnTo>
                  <a:lnTo>
                    <a:pt x="40" y="96"/>
                  </a:lnTo>
                  <a:lnTo>
                    <a:pt x="65" y="65"/>
                  </a:lnTo>
                  <a:lnTo>
                    <a:pt x="81" y="73"/>
                  </a:lnTo>
                  <a:lnTo>
                    <a:pt x="99" y="49"/>
                  </a:lnTo>
                  <a:lnTo>
                    <a:pt x="99" y="33"/>
                  </a:lnTo>
                  <a:lnTo>
                    <a:pt x="106" y="15"/>
                  </a:lnTo>
                  <a:lnTo>
                    <a:pt x="90" y="0"/>
                  </a:lnTo>
                  <a:lnTo>
                    <a:pt x="81" y="15"/>
                  </a:lnTo>
                  <a:lnTo>
                    <a:pt x="58" y="15"/>
                  </a:lnTo>
                  <a:lnTo>
                    <a:pt x="0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09" name="Freeform 237"/>
            <p:cNvSpPr>
              <a:spLocks/>
            </p:cNvSpPr>
            <p:nvPr/>
          </p:nvSpPr>
          <p:spPr bwMode="auto">
            <a:xfrm>
              <a:off x="1321" y="1374"/>
              <a:ext cx="148" cy="9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3" y="88"/>
                </a:cxn>
                <a:cxn ang="0">
                  <a:pos x="41" y="81"/>
                </a:cxn>
                <a:cxn ang="0">
                  <a:pos x="58" y="96"/>
                </a:cxn>
                <a:cxn ang="0">
                  <a:pos x="41" y="105"/>
                </a:cxn>
                <a:cxn ang="0">
                  <a:pos x="49" y="113"/>
                </a:cxn>
                <a:cxn ang="0">
                  <a:pos x="65" y="121"/>
                </a:cxn>
                <a:cxn ang="0">
                  <a:pos x="105" y="88"/>
                </a:cxn>
                <a:cxn ang="0">
                  <a:pos x="146" y="88"/>
                </a:cxn>
                <a:cxn ang="0">
                  <a:pos x="155" y="47"/>
                </a:cxn>
                <a:cxn ang="0">
                  <a:pos x="115" y="24"/>
                </a:cxn>
                <a:cxn ang="0">
                  <a:pos x="105" y="0"/>
                </a:cxn>
                <a:cxn ang="0">
                  <a:pos x="90" y="24"/>
                </a:cxn>
                <a:cxn ang="0">
                  <a:pos x="98" y="31"/>
                </a:cxn>
                <a:cxn ang="0">
                  <a:pos x="98" y="47"/>
                </a:cxn>
                <a:cxn ang="0">
                  <a:pos x="105" y="65"/>
                </a:cxn>
                <a:cxn ang="0">
                  <a:pos x="81" y="65"/>
                </a:cxn>
                <a:cxn ang="0">
                  <a:pos x="65" y="31"/>
                </a:cxn>
                <a:cxn ang="0">
                  <a:pos x="25" y="16"/>
                </a:cxn>
                <a:cxn ang="0">
                  <a:pos x="0" y="81"/>
                </a:cxn>
              </a:cxnLst>
              <a:rect l="0" t="0" r="r" b="b"/>
              <a:pathLst>
                <a:path w="156" h="122">
                  <a:moveTo>
                    <a:pt x="0" y="81"/>
                  </a:moveTo>
                  <a:lnTo>
                    <a:pt x="33" y="88"/>
                  </a:lnTo>
                  <a:lnTo>
                    <a:pt x="41" y="81"/>
                  </a:lnTo>
                  <a:lnTo>
                    <a:pt x="58" y="96"/>
                  </a:lnTo>
                  <a:lnTo>
                    <a:pt x="41" y="105"/>
                  </a:lnTo>
                  <a:lnTo>
                    <a:pt x="49" y="113"/>
                  </a:lnTo>
                  <a:lnTo>
                    <a:pt x="65" y="121"/>
                  </a:lnTo>
                  <a:lnTo>
                    <a:pt x="105" y="88"/>
                  </a:lnTo>
                  <a:lnTo>
                    <a:pt x="146" y="88"/>
                  </a:lnTo>
                  <a:lnTo>
                    <a:pt x="155" y="47"/>
                  </a:lnTo>
                  <a:lnTo>
                    <a:pt x="115" y="24"/>
                  </a:lnTo>
                  <a:lnTo>
                    <a:pt x="105" y="0"/>
                  </a:lnTo>
                  <a:lnTo>
                    <a:pt x="90" y="24"/>
                  </a:lnTo>
                  <a:lnTo>
                    <a:pt x="98" y="31"/>
                  </a:lnTo>
                  <a:lnTo>
                    <a:pt x="98" y="47"/>
                  </a:lnTo>
                  <a:lnTo>
                    <a:pt x="105" y="65"/>
                  </a:lnTo>
                  <a:lnTo>
                    <a:pt x="81" y="65"/>
                  </a:lnTo>
                  <a:lnTo>
                    <a:pt x="65" y="31"/>
                  </a:lnTo>
                  <a:lnTo>
                    <a:pt x="25" y="16"/>
                  </a:lnTo>
                  <a:lnTo>
                    <a:pt x="0" y="8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0" name="Freeform 238"/>
            <p:cNvSpPr>
              <a:spLocks/>
            </p:cNvSpPr>
            <p:nvPr/>
          </p:nvSpPr>
          <p:spPr bwMode="auto">
            <a:xfrm>
              <a:off x="1499" y="1476"/>
              <a:ext cx="85" cy="9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6" y="90"/>
                </a:cxn>
                <a:cxn ang="0">
                  <a:pos x="23" y="90"/>
                </a:cxn>
                <a:cxn ang="0">
                  <a:pos x="47" y="122"/>
                </a:cxn>
                <a:cxn ang="0">
                  <a:pos x="64" y="114"/>
                </a:cxn>
                <a:cxn ang="0">
                  <a:pos x="81" y="105"/>
                </a:cxn>
                <a:cxn ang="0">
                  <a:pos x="89" y="81"/>
                </a:cxn>
                <a:cxn ang="0">
                  <a:pos x="81" y="58"/>
                </a:cxn>
                <a:cxn ang="0">
                  <a:pos x="64" y="50"/>
                </a:cxn>
                <a:cxn ang="0">
                  <a:pos x="72" y="25"/>
                </a:cxn>
                <a:cxn ang="0">
                  <a:pos x="64" y="0"/>
                </a:cxn>
                <a:cxn ang="0">
                  <a:pos x="56" y="16"/>
                </a:cxn>
                <a:cxn ang="0">
                  <a:pos x="32" y="9"/>
                </a:cxn>
                <a:cxn ang="0">
                  <a:pos x="23" y="16"/>
                </a:cxn>
                <a:cxn ang="0">
                  <a:pos x="16" y="33"/>
                </a:cxn>
                <a:cxn ang="0">
                  <a:pos x="32" y="50"/>
                </a:cxn>
                <a:cxn ang="0">
                  <a:pos x="16" y="50"/>
                </a:cxn>
                <a:cxn ang="0">
                  <a:pos x="0" y="58"/>
                </a:cxn>
              </a:cxnLst>
              <a:rect l="0" t="0" r="r" b="b"/>
              <a:pathLst>
                <a:path w="90" h="123">
                  <a:moveTo>
                    <a:pt x="0" y="58"/>
                  </a:moveTo>
                  <a:lnTo>
                    <a:pt x="16" y="90"/>
                  </a:lnTo>
                  <a:lnTo>
                    <a:pt x="23" y="90"/>
                  </a:lnTo>
                  <a:lnTo>
                    <a:pt x="47" y="122"/>
                  </a:lnTo>
                  <a:lnTo>
                    <a:pt x="64" y="114"/>
                  </a:lnTo>
                  <a:lnTo>
                    <a:pt x="81" y="105"/>
                  </a:lnTo>
                  <a:lnTo>
                    <a:pt x="89" y="81"/>
                  </a:lnTo>
                  <a:lnTo>
                    <a:pt x="81" y="58"/>
                  </a:lnTo>
                  <a:lnTo>
                    <a:pt x="64" y="50"/>
                  </a:lnTo>
                  <a:lnTo>
                    <a:pt x="72" y="25"/>
                  </a:lnTo>
                  <a:lnTo>
                    <a:pt x="64" y="0"/>
                  </a:lnTo>
                  <a:lnTo>
                    <a:pt x="56" y="16"/>
                  </a:lnTo>
                  <a:lnTo>
                    <a:pt x="32" y="9"/>
                  </a:lnTo>
                  <a:lnTo>
                    <a:pt x="23" y="16"/>
                  </a:lnTo>
                  <a:lnTo>
                    <a:pt x="16" y="33"/>
                  </a:lnTo>
                  <a:lnTo>
                    <a:pt x="32" y="50"/>
                  </a:lnTo>
                  <a:lnTo>
                    <a:pt x="16" y="50"/>
                  </a:lnTo>
                  <a:lnTo>
                    <a:pt x="0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1" name="Freeform 239"/>
            <p:cNvSpPr>
              <a:spLocks/>
            </p:cNvSpPr>
            <p:nvPr/>
          </p:nvSpPr>
          <p:spPr bwMode="auto">
            <a:xfrm>
              <a:off x="1230" y="1464"/>
              <a:ext cx="124" cy="11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129"/>
                </a:cxn>
                <a:cxn ang="0">
                  <a:pos x="25" y="145"/>
                </a:cxn>
                <a:cxn ang="0">
                  <a:pos x="56" y="137"/>
                </a:cxn>
                <a:cxn ang="0">
                  <a:pos x="74" y="114"/>
                </a:cxn>
                <a:cxn ang="0">
                  <a:pos x="74" y="89"/>
                </a:cxn>
                <a:cxn ang="0">
                  <a:pos x="130" y="48"/>
                </a:cxn>
                <a:cxn ang="0">
                  <a:pos x="115" y="31"/>
                </a:cxn>
                <a:cxn ang="0">
                  <a:pos x="97" y="15"/>
                </a:cxn>
                <a:cxn ang="0">
                  <a:pos x="74" y="15"/>
                </a:cxn>
                <a:cxn ang="0">
                  <a:pos x="50" y="0"/>
                </a:cxn>
                <a:cxn ang="0">
                  <a:pos x="9" y="24"/>
                </a:cxn>
                <a:cxn ang="0">
                  <a:pos x="16" y="48"/>
                </a:cxn>
                <a:cxn ang="0">
                  <a:pos x="16" y="73"/>
                </a:cxn>
                <a:cxn ang="0">
                  <a:pos x="0" y="105"/>
                </a:cxn>
              </a:cxnLst>
              <a:rect l="0" t="0" r="r" b="b"/>
              <a:pathLst>
                <a:path w="131" h="146">
                  <a:moveTo>
                    <a:pt x="0" y="105"/>
                  </a:moveTo>
                  <a:lnTo>
                    <a:pt x="16" y="129"/>
                  </a:lnTo>
                  <a:lnTo>
                    <a:pt x="25" y="145"/>
                  </a:lnTo>
                  <a:lnTo>
                    <a:pt x="56" y="137"/>
                  </a:lnTo>
                  <a:lnTo>
                    <a:pt x="74" y="114"/>
                  </a:lnTo>
                  <a:lnTo>
                    <a:pt x="74" y="89"/>
                  </a:lnTo>
                  <a:lnTo>
                    <a:pt x="130" y="48"/>
                  </a:lnTo>
                  <a:lnTo>
                    <a:pt x="115" y="31"/>
                  </a:lnTo>
                  <a:lnTo>
                    <a:pt x="97" y="15"/>
                  </a:lnTo>
                  <a:lnTo>
                    <a:pt x="74" y="15"/>
                  </a:lnTo>
                  <a:lnTo>
                    <a:pt x="50" y="0"/>
                  </a:lnTo>
                  <a:lnTo>
                    <a:pt x="9" y="24"/>
                  </a:lnTo>
                  <a:lnTo>
                    <a:pt x="16" y="48"/>
                  </a:lnTo>
                  <a:lnTo>
                    <a:pt x="16" y="73"/>
                  </a:lnTo>
                  <a:lnTo>
                    <a:pt x="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2" name="Freeform 240"/>
            <p:cNvSpPr>
              <a:spLocks/>
            </p:cNvSpPr>
            <p:nvPr/>
          </p:nvSpPr>
          <p:spPr bwMode="auto">
            <a:xfrm>
              <a:off x="5019" y="1780"/>
              <a:ext cx="2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25" y="8"/>
                </a:cxn>
                <a:cxn ang="0">
                  <a:pos x="25" y="17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lnTo>
                    <a:pt x="9" y="0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3" name="Freeform 241"/>
            <p:cNvSpPr>
              <a:spLocks/>
            </p:cNvSpPr>
            <p:nvPr/>
          </p:nvSpPr>
          <p:spPr bwMode="auto">
            <a:xfrm>
              <a:off x="717" y="1851"/>
              <a:ext cx="24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26" h="18">
                  <a:moveTo>
                    <a:pt x="0" y="8"/>
                  </a:moveTo>
                  <a:lnTo>
                    <a:pt x="18" y="17"/>
                  </a:lnTo>
                  <a:lnTo>
                    <a:pt x="25" y="8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4" name="Freeform 242"/>
            <p:cNvSpPr>
              <a:spLocks/>
            </p:cNvSpPr>
            <p:nvPr/>
          </p:nvSpPr>
          <p:spPr bwMode="auto">
            <a:xfrm>
              <a:off x="717" y="1851"/>
              <a:ext cx="24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26" h="18">
                  <a:moveTo>
                    <a:pt x="0" y="8"/>
                  </a:moveTo>
                  <a:lnTo>
                    <a:pt x="18" y="17"/>
                  </a:lnTo>
                  <a:lnTo>
                    <a:pt x="25" y="8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5" name="Freeform 243"/>
            <p:cNvSpPr>
              <a:spLocks/>
            </p:cNvSpPr>
            <p:nvPr/>
          </p:nvSpPr>
          <p:spPr bwMode="auto">
            <a:xfrm>
              <a:off x="870" y="1889"/>
              <a:ext cx="39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42"/>
                </a:cxn>
                <a:cxn ang="0">
                  <a:pos x="25" y="25"/>
                </a:cxn>
                <a:cxn ang="0">
                  <a:pos x="34" y="25"/>
                </a:cxn>
                <a:cxn ang="0">
                  <a:pos x="34" y="17"/>
                </a:cxn>
                <a:cxn ang="0">
                  <a:pos x="25" y="17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41" h="43">
                  <a:moveTo>
                    <a:pt x="0" y="33"/>
                  </a:moveTo>
                  <a:lnTo>
                    <a:pt x="9" y="42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6" name="Freeform 244"/>
            <p:cNvSpPr>
              <a:spLocks/>
            </p:cNvSpPr>
            <p:nvPr/>
          </p:nvSpPr>
          <p:spPr bwMode="auto">
            <a:xfrm>
              <a:off x="870" y="1889"/>
              <a:ext cx="39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42"/>
                </a:cxn>
                <a:cxn ang="0">
                  <a:pos x="25" y="25"/>
                </a:cxn>
                <a:cxn ang="0">
                  <a:pos x="34" y="25"/>
                </a:cxn>
                <a:cxn ang="0">
                  <a:pos x="34" y="17"/>
                </a:cxn>
                <a:cxn ang="0">
                  <a:pos x="25" y="17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41" h="43">
                  <a:moveTo>
                    <a:pt x="0" y="33"/>
                  </a:moveTo>
                  <a:lnTo>
                    <a:pt x="9" y="42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7" name="Freeform 245"/>
            <p:cNvSpPr>
              <a:spLocks/>
            </p:cNvSpPr>
            <p:nvPr/>
          </p:nvSpPr>
          <p:spPr bwMode="auto">
            <a:xfrm>
              <a:off x="1138" y="1967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" y="41"/>
                </a:cxn>
                <a:cxn ang="0">
                  <a:pos x="25" y="50"/>
                </a:cxn>
                <a:cxn ang="0">
                  <a:pos x="8" y="34"/>
                </a:cxn>
                <a:cxn ang="0">
                  <a:pos x="16" y="25"/>
                </a:cxn>
                <a:cxn ang="0">
                  <a:pos x="8" y="1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0" y="18"/>
                  </a:lnTo>
                  <a:lnTo>
                    <a:pt x="8" y="41"/>
                  </a:lnTo>
                  <a:lnTo>
                    <a:pt x="25" y="50"/>
                  </a:lnTo>
                  <a:lnTo>
                    <a:pt x="8" y="34"/>
                  </a:lnTo>
                  <a:lnTo>
                    <a:pt x="16" y="25"/>
                  </a:lnTo>
                  <a:lnTo>
                    <a:pt x="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8" name="Freeform 246"/>
            <p:cNvSpPr>
              <a:spLocks/>
            </p:cNvSpPr>
            <p:nvPr/>
          </p:nvSpPr>
          <p:spPr bwMode="auto">
            <a:xfrm>
              <a:off x="1138" y="1967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" y="41"/>
                </a:cxn>
                <a:cxn ang="0">
                  <a:pos x="25" y="50"/>
                </a:cxn>
                <a:cxn ang="0">
                  <a:pos x="8" y="34"/>
                </a:cxn>
                <a:cxn ang="0">
                  <a:pos x="16" y="25"/>
                </a:cxn>
                <a:cxn ang="0">
                  <a:pos x="8" y="1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0" y="18"/>
                  </a:lnTo>
                  <a:lnTo>
                    <a:pt x="8" y="41"/>
                  </a:lnTo>
                  <a:lnTo>
                    <a:pt x="25" y="50"/>
                  </a:lnTo>
                  <a:lnTo>
                    <a:pt x="8" y="34"/>
                  </a:lnTo>
                  <a:lnTo>
                    <a:pt x="16" y="25"/>
                  </a:lnTo>
                  <a:lnTo>
                    <a:pt x="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19" name="Freeform 247"/>
            <p:cNvSpPr>
              <a:spLocks/>
            </p:cNvSpPr>
            <p:nvPr/>
          </p:nvSpPr>
          <p:spPr bwMode="auto">
            <a:xfrm>
              <a:off x="1191" y="2025"/>
              <a:ext cx="6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5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57" y="48"/>
                </a:cxn>
                <a:cxn ang="0">
                  <a:pos x="66" y="48"/>
                </a:cxn>
                <a:cxn ang="0">
                  <a:pos x="34" y="8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49">
                  <a:moveTo>
                    <a:pt x="0" y="0"/>
                  </a:moveTo>
                  <a:lnTo>
                    <a:pt x="9" y="16"/>
                  </a:lnTo>
                  <a:lnTo>
                    <a:pt x="25" y="25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34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0" name="Freeform 248"/>
            <p:cNvSpPr>
              <a:spLocks/>
            </p:cNvSpPr>
            <p:nvPr/>
          </p:nvSpPr>
          <p:spPr bwMode="auto">
            <a:xfrm>
              <a:off x="1191" y="2025"/>
              <a:ext cx="6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5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57" y="48"/>
                </a:cxn>
                <a:cxn ang="0">
                  <a:pos x="66" y="48"/>
                </a:cxn>
                <a:cxn ang="0">
                  <a:pos x="34" y="8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49">
                  <a:moveTo>
                    <a:pt x="0" y="0"/>
                  </a:moveTo>
                  <a:lnTo>
                    <a:pt x="9" y="16"/>
                  </a:lnTo>
                  <a:lnTo>
                    <a:pt x="25" y="25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34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1" name="Freeform 249"/>
            <p:cNvSpPr>
              <a:spLocks/>
            </p:cNvSpPr>
            <p:nvPr/>
          </p:nvSpPr>
          <p:spPr bwMode="auto">
            <a:xfrm>
              <a:off x="2447" y="1709"/>
              <a:ext cx="130" cy="7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" y="41"/>
                </a:cxn>
                <a:cxn ang="0">
                  <a:pos x="25" y="32"/>
                </a:cxn>
                <a:cxn ang="0">
                  <a:pos x="34" y="41"/>
                </a:cxn>
                <a:cxn ang="0">
                  <a:pos x="9" y="56"/>
                </a:cxn>
                <a:cxn ang="0">
                  <a:pos x="25" y="56"/>
                </a:cxn>
                <a:cxn ang="0">
                  <a:pos x="34" y="74"/>
                </a:cxn>
                <a:cxn ang="0">
                  <a:pos x="25" y="81"/>
                </a:cxn>
                <a:cxn ang="0">
                  <a:pos x="41" y="81"/>
                </a:cxn>
                <a:cxn ang="0">
                  <a:pos x="74" y="97"/>
                </a:cxn>
                <a:cxn ang="0">
                  <a:pos x="131" y="65"/>
                </a:cxn>
                <a:cxn ang="0">
                  <a:pos x="137" y="56"/>
                </a:cxn>
                <a:cxn ang="0">
                  <a:pos x="137" y="32"/>
                </a:cxn>
                <a:cxn ang="0">
                  <a:pos x="121" y="24"/>
                </a:cxn>
                <a:cxn ang="0">
                  <a:pos x="121" y="9"/>
                </a:cxn>
                <a:cxn ang="0">
                  <a:pos x="114" y="9"/>
                </a:cxn>
                <a:cxn ang="0">
                  <a:pos x="106" y="0"/>
                </a:cxn>
                <a:cxn ang="0">
                  <a:pos x="89" y="16"/>
                </a:cxn>
                <a:cxn ang="0">
                  <a:pos x="81" y="16"/>
                </a:cxn>
                <a:cxn ang="0">
                  <a:pos x="65" y="16"/>
                </a:cxn>
                <a:cxn ang="0">
                  <a:pos x="57" y="24"/>
                </a:cxn>
                <a:cxn ang="0">
                  <a:pos x="57" y="16"/>
                </a:cxn>
                <a:cxn ang="0">
                  <a:pos x="49" y="32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6" y="16"/>
                </a:cxn>
                <a:cxn ang="0">
                  <a:pos x="9" y="16"/>
                </a:cxn>
                <a:cxn ang="0">
                  <a:pos x="9" y="24"/>
                </a:cxn>
                <a:cxn ang="0">
                  <a:pos x="0" y="32"/>
                </a:cxn>
              </a:cxnLst>
              <a:rect l="0" t="0" r="r" b="b"/>
              <a:pathLst>
                <a:path w="138" h="98">
                  <a:moveTo>
                    <a:pt x="0" y="32"/>
                  </a:moveTo>
                  <a:lnTo>
                    <a:pt x="9" y="41"/>
                  </a:lnTo>
                  <a:lnTo>
                    <a:pt x="25" y="32"/>
                  </a:lnTo>
                  <a:lnTo>
                    <a:pt x="34" y="41"/>
                  </a:lnTo>
                  <a:lnTo>
                    <a:pt x="9" y="56"/>
                  </a:lnTo>
                  <a:lnTo>
                    <a:pt x="25" y="56"/>
                  </a:lnTo>
                  <a:lnTo>
                    <a:pt x="34" y="74"/>
                  </a:lnTo>
                  <a:lnTo>
                    <a:pt x="25" y="81"/>
                  </a:lnTo>
                  <a:lnTo>
                    <a:pt x="41" y="81"/>
                  </a:lnTo>
                  <a:lnTo>
                    <a:pt x="74" y="97"/>
                  </a:lnTo>
                  <a:lnTo>
                    <a:pt x="131" y="65"/>
                  </a:lnTo>
                  <a:lnTo>
                    <a:pt x="137" y="56"/>
                  </a:lnTo>
                  <a:lnTo>
                    <a:pt x="137" y="32"/>
                  </a:lnTo>
                  <a:lnTo>
                    <a:pt x="121" y="24"/>
                  </a:lnTo>
                  <a:lnTo>
                    <a:pt x="121" y="9"/>
                  </a:lnTo>
                  <a:lnTo>
                    <a:pt x="114" y="9"/>
                  </a:lnTo>
                  <a:lnTo>
                    <a:pt x="106" y="0"/>
                  </a:lnTo>
                  <a:lnTo>
                    <a:pt x="89" y="16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41" y="16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9" y="24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2" name="Freeform 250"/>
            <p:cNvSpPr>
              <a:spLocks/>
            </p:cNvSpPr>
            <p:nvPr/>
          </p:nvSpPr>
          <p:spPr bwMode="auto">
            <a:xfrm>
              <a:off x="2517" y="1430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0" y="0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3" name="Freeform 251"/>
            <p:cNvSpPr>
              <a:spLocks/>
            </p:cNvSpPr>
            <p:nvPr/>
          </p:nvSpPr>
          <p:spPr bwMode="auto">
            <a:xfrm>
              <a:off x="2517" y="1430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0" y="0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4" name="Freeform 252"/>
            <p:cNvSpPr>
              <a:spLocks/>
            </p:cNvSpPr>
            <p:nvPr/>
          </p:nvSpPr>
          <p:spPr bwMode="auto">
            <a:xfrm>
              <a:off x="3266" y="2749"/>
              <a:ext cx="84" cy="143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" y="163"/>
                </a:cxn>
                <a:cxn ang="0">
                  <a:pos x="17" y="179"/>
                </a:cxn>
                <a:cxn ang="0">
                  <a:pos x="40" y="179"/>
                </a:cxn>
                <a:cxn ang="0">
                  <a:pos x="49" y="170"/>
                </a:cxn>
                <a:cxn ang="0">
                  <a:pos x="74" y="80"/>
                </a:cxn>
                <a:cxn ang="0">
                  <a:pos x="82" y="40"/>
                </a:cxn>
                <a:cxn ang="0">
                  <a:pos x="89" y="49"/>
                </a:cxn>
                <a:cxn ang="0">
                  <a:pos x="89" y="40"/>
                </a:cxn>
                <a:cxn ang="0">
                  <a:pos x="82" y="8"/>
                </a:cxn>
                <a:cxn ang="0">
                  <a:pos x="74" y="0"/>
                </a:cxn>
                <a:cxn ang="0">
                  <a:pos x="65" y="17"/>
                </a:cxn>
                <a:cxn ang="0">
                  <a:pos x="57" y="17"/>
                </a:cxn>
                <a:cxn ang="0">
                  <a:pos x="57" y="32"/>
                </a:cxn>
                <a:cxn ang="0">
                  <a:pos x="17" y="57"/>
                </a:cxn>
                <a:cxn ang="0">
                  <a:pos x="9" y="73"/>
                </a:cxn>
                <a:cxn ang="0">
                  <a:pos x="17" y="105"/>
                </a:cxn>
                <a:cxn ang="0">
                  <a:pos x="0" y="129"/>
                </a:cxn>
              </a:cxnLst>
              <a:rect l="0" t="0" r="r" b="b"/>
              <a:pathLst>
                <a:path w="90" h="180">
                  <a:moveTo>
                    <a:pt x="0" y="129"/>
                  </a:moveTo>
                  <a:lnTo>
                    <a:pt x="9" y="163"/>
                  </a:lnTo>
                  <a:lnTo>
                    <a:pt x="17" y="179"/>
                  </a:lnTo>
                  <a:lnTo>
                    <a:pt x="40" y="179"/>
                  </a:lnTo>
                  <a:lnTo>
                    <a:pt x="49" y="170"/>
                  </a:lnTo>
                  <a:lnTo>
                    <a:pt x="74" y="80"/>
                  </a:lnTo>
                  <a:lnTo>
                    <a:pt x="82" y="40"/>
                  </a:lnTo>
                  <a:lnTo>
                    <a:pt x="89" y="49"/>
                  </a:lnTo>
                  <a:lnTo>
                    <a:pt x="89" y="40"/>
                  </a:lnTo>
                  <a:lnTo>
                    <a:pt x="82" y="8"/>
                  </a:lnTo>
                  <a:lnTo>
                    <a:pt x="74" y="0"/>
                  </a:lnTo>
                  <a:lnTo>
                    <a:pt x="65" y="17"/>
                  </a:lnTo>
                  <a:lnTo>
                    <a:pt x="57" y="17"/>
                  </a:lnTo>
                  <a:lnTo>
                    <a:pt x="57" y="32"/>
                  </a:lnTo>
                  <a:lnTo>
                    <a:pt x="17" y="57"/>
                  </a:lnTo>
                  <a:lnTo>
                    <a:pt x="9" y="73"/>
                  </a:lnTo>
                  <a:lnTo>
                    <a:pt x="17" y="105"/>
                  </a:lnTo>
                  <a:lnTo>
                    <a:pt x="0" y="12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5" name="Freeform 253"/>
            <p:cNvSpPr>
              <a:spLocks/>
            </p:cNvSpPr>
            <p:nvPr/>
          </p:nvSpPr>
          <p:spPr bwMode="auto">
            <a:xfrm>
              <a:off x="3916" y="2606"/>
              <a:ext cx="16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16" y="17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6" name="Freeform 254"/>
            <p:cNvSpPr>
              <a:spLocks/>
            </p:cNvSpPr>
            <p:nvPr/>
          </p:nvSpPr>
          <p:spPr bwMode="auto">
            <a:xfrm>
              <a:off x="3916" y="2606"/>
              <a:ext cx="16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16" y="17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7" name="Freeform 255"/>
            <p:cNvSpPr>
              <a:spLocks/>
            </p:cNvSpPr>
            <p:nvPr/>
          </p:nvSpPr>
          <p:spPr bwMode="auto">
            <a:xfrm>
              <a:off x="3933" y="2633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8" name="Freeform 256"/>
            <p:cNvSpPr>
              <a:spLocks/>
            </p:cNvSpPr>
            <p:nvPr/>
          </p:nvSpPr>
          <p:spPr bwMode="auto">
            <a:xfrm>
              <a:off x="3933" y="2633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29" name="Freeform 257"/>
            <p:cNvSpPr>
              <a:spLocks/>
            </p:cNvSpPr>
            <p:nvPr/>
          </p:nvSpPr>
          <p:spPr bwMode="auto">
            <a:xfrm>
              <a:off x="3702" y="2522"/>
              <a:ext cx="33" cy="4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9" y="49"/>
                </a:cxn>
                <a:cxn ang="0">
                  <a:pos x="24" y="49"/>
                </a:cxn>
                <a:cxn ang="0">
                  <a:pos x="33" y="34"/>
                </a:cxn>
                <a:cxn ang="0">
                  <a:pos x="15" y="9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34" h="50">
                  <a:moveTo>
                    <a:pt x="0" y="25"/>
                  </a:moveTo>
                  <a:lnTo>
                    <a:pt x="9" y="49"/>
                  </a:lnTo>
                  <a:lnTo>
                    <a:pt x="24" y="49"/>
                  </a:lnTo>
                  <a:lnTo>
                    <a:pt x="33" y="34"/>
                  </a:lnTo>
                  <a:lnTo>
                    <a:pt x="15" y="9"/>
                  </a:lnTo>
                  <a:lnTo>
                    <a:pt x="9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0" name="Freeform 258"/>
            <p:cNvSpPr>
              <a:spLocks/>
            </p:cNvSpPr>
            <p:nvPr/>
          </p:nvSpPr>
          <p:spPr bwMode="auto">
            <a:xfrm>
              <a:off x="4054" y="2420"/>
              <a:ext cx="33" cy="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6"/>
                </a:cxn>
                <a:cxn ang="0">
                  <a:pos x="17" y="23"/>
                </a:cxn>
                <a:cxn ang="0">
                  <a:pos x="24" y="16"/>
                </a:cxn>
                <a:cxn ang="0">
                  <a:pos x="34" y="0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35" h="24">
                  <a:moveTo>
                    <a:pt x="0" y="6"/>
                  </a:moveTo>
                  <a:lnTo>
                    <a:pt x="0" y="16"/>
                  </a:lnTo>
                  <a:lnTo>
                    <a:pt x="17" y="23"/>
                  </a:lnTo>
                  <a:lnTo>
                    <a:pt x="24" y="16"/>
                  </a:lnTo>
                  <a:lnTo>
                    <a:pt x="34" y="0"/>
                  </a:lnTo>
                  <a:lnTo>
                    <a:pt x="9" y="0"/>
                  </a:lnTo>
                  <a:lnTo>
                    <a:pt x="0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1" name="Freeform 259"/>
            <p:cNvSpPr>
              <a:spLocks/>
            </p:cNvSpPr>
            <p:nvPr/>
          </p:nvSpPr>
          <p:spPr bwMode="auto">
            <a:xfrm>
              <a:off x="4192" y="2361"/>
              <a:ext cx="25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33"/>
                </a:cxn>
                <a:cxn ang="0">
                  <a:pos x="8" y="40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0" y="25"/>
                </a:cxn>
              </a:cxnLst>
              <a:rect l="0" t="0" r="r" b="b"/>
              <a:pathLst>
                <a:path w="26" h="41">
                  <a:moveTo>
                    <a:pt x="0" y="25"/>
                  </a:moveTo>
                  <a:lnTo>
                    <a:pt x="0" y="33"/>
                  </a:lnTo>
                  <a:lnTo>
                    <a:pt x="8" y="4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2" name="Freeform 260"/>
            <p:cNvSpPr>
              <a:spLocks/>
            </p:cNvSpPr>
            <p:nvPr/>
          </p:nvSpPr>
          <p:spPr bwMode="auto">
            <a:xfrm>
              <a:off x="4308" y="2258"/>
              <a:ext cx="31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7" y="41"/>
                </a:cxn>
                <a:cxn ang="0">
                  <a:pos x="16" y="48"/>
                </a:cxn>
                <a:cxn ang="0">
                  <a:pos x="22" y="41"/>
                </a:cxn>
                <a:cxn ang="0">
                  <a:pos x="32" y="17"/>
                </a:cxn>
                <a:cxn ang="0">
                  <a:pos x="22" y="7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33" h="49">
                  <a:moveTo>
                    <a:pt x="0" y="7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7" y="41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32" y="17"/>
                  </a:lnTo>
                  <a:lnTo>
                    <a:pt x="22" y="7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3" name="Freeform 261"/>
            <p:cNvSpPr>
              <a:spLocks/>
            </p:cNvSpPr>
            <p:nvPr/>
          </p:nvSpPr>
          <p:spPr bwMode="auto">
            <a:xfrm>
              <a:off x="4338" y="2258"/>
              <a:ext cx="32" cy="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9" y="17"/>
                </a:cxn>
                <a:cxn ang="0">
                  <a:pos x="15" y="7"/>
                </a:cxn>
                <a:cxn ang="0">
                  <a:pos x="24" y="7"/>
                </a:cxn>
                <a:cxn ang="0">
                  <a:pos x="32" y="0"/>
                </a:cxn>
                <a:cxn ang="0">
                  <a:pos x="15" y="0"/>
                </a:cxn>
                <a:cxn ang="0">
                  <a:pos x="0" y="7"/>
                </a:cxn>
              </a:cxnLst>
              <a:rect l="0" t="0" r="r" b="b"/>
              <a:pathLst>
                <a:path w="33" h="18">
                  <a:moveTo>
                    <a:pt x="0" y="7"/>
                  </a:moveTo>
                  <a:lnTo>
                    <a:pt x="0" y="17"/>
                  </a:lnTo>
                  <a:lnTo>
                    <a:pt x="9" y="17"/>
                  </a:lnTo>
                  <a:lnTo>
                    <a:pt x="15" y="7"/>
                  </a:lnTo>
                  <a:lnTo>
                    <a:pt x="24" y="7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4" name="Freeform 262"/>
            <p:cNvSpPr>
              <a:spLocks/>
            </p:cNvSpPr>
            <p:nvPr/>
          </p:nvSpPr>
          <p:spPr bwMode="auto">
            <a:xfrm>
              <a:off x="4323" y="2161"/>
              <a:ext cx="131" cy="10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22"/>
                </a:cxn>
                <a:cxn ang="0">
                  <a:pos x="16" y="122"/>
                </a:cxn>
                <a:cxn ang="0">
                  <a:pos x="48" y="105"/>
                </a:cxn>
                <a:cxn ang="0">
                  <a:pos x="56" y="114"/>
                </a:cxn>
                <a:cxn ang="0">
                  <a:pos x="56" y="122"/>
                </a:cxn>
                <a:cxn ang="0">
                  <a:pos x="65" y="129"/>
                </a:cxn>
                <a:cxn ang="0">
                  <a:pos x="72" y="114"/>
                </a:cxn>
                <a:cxn ang="0">
                  <a:pos x="72" y="105"/>
                </a:cxn>
                <a:cxn ang="0">
                  <a:pos x="80" y="114"/>
                </a:cxn>
                <a:cxn ang="0">
                  <a:pos x="88" y="114"/>
                </a:cxn>
                <a:cxn ang="0">
                  <a:pos x="97" y="105"/>
                </a:cxn>
                <a:cxn ang="0">
                  <a:pos x="105" y="114"/>
                </a:cxn>
                <a:cxn ang="0">
                  <a:pos x="105" y="105"/>
                </a:cxn>
                <a:cxn ang="0">
                  <a:pos x="112" y="97"/>
                </a:cxn>
                <a:cxn ang="0">
                  <a:pos x="112" y="105"/>
                </a:cxn>
                <a:cxn ang="0">
                  <a:pos x="121" y="105"/>
                </a:cxn>
                <a:cxn ang="0">
                  <a:pos x="130" y="97"/>
                </a:cxn>
                <a:cxn ang="0">
                  <a:pos x="130" y="57"/>
                </a:cxn>
                <a:cxn ang="0">
                  <a:pos x="137" y="57"/>
                </a:cxn>
                <a:cxn ang="0">
                  <a:pos x="137" y="8"/>
                </a:cxn>
                <a:cxn ang="0">
                  <a:pos x="130" y="0"/>
                </a:cxn>
                <a:cxn ang="0">
                  <a:pos x="130" y="8"/>
                </a:cxn>
                <a:cxn ang="0">
                  <a:pos x="121" y="8"/>
                </a:cxn>
                <a:cxn ang="0">
                  <a:pos x="112" y="40"/>
                </a:cxn>
                <a:cxn ang="0">
                  <a:pos x="97" y="65"/>
                </a:cxn>
                <a:cxn ang="0">
                  <a:pos x="80" y="82"/>
                </a:cxn>
                <a:cxn ang="0">
                  <a:pos x="80" y="65"/>
                </a:cxn>
                <a:cxn ang="0">
                  <a:pos x="72" y="73"/>
                </a:cxn>
                <a:cxn ang="0">
                  <a:pos x="65" y="97"/>
                </a:cxn>
                <a:cxn ang="0">
                  <a:pos x="56" y="97"/>
                </a:cxn>
                <a:cxn ang="0">
                  <a:pos x="25" y="97"/>
                </a:cxn>
                <a:cxn ang="0">
                  <a:pos x="0" y="114"/>
                </a:cxn>
              </a:cxnLst>
              <a:rect l="0" t="0" r="r" b="b"/>
              <a:pathLst>
                <a:path w="138" h="130">
                  <a:moveTo>
                    <a:pt x="0" y="114"/>
                  </a:moveTo>
                  <a:lnTo>
                    <a:pt x="0" y="122"/>
                  </a:lnTo>
                  <a:lnTo>
                    <a:pt x="16" y="122"/>
                  </a:lnTo>
                  <a:lnTo>
                    <a:pt x="48" y="105"/>
                  </a:lnTo>
                  <a:lnTo>
                    <a:pt x="56" y="114"/>
                  </a:lnTo>
                  <a:lnTo>
                    <a:pt x="56" y="122"/>
                  </a:lnTo>
                  <a:lnTo>
                    <a:pt x="65" y="129"/>
                  </a:lnTo>
                  <a:lnTo>
                    <a:pt x="72" y="114"/>
                  </a:lnTo>
                  <a:lnTo>
                    <a:pt x="72" y="105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7" y="105"/>
                  </a:lnTo>
                  <a:lnTo>
                    <a:pt x="105" y="114"/>
                  </a:lnTo>
                  <a:lnTo>
                    <a:pt x="105" y="105"/>
                  </a:lnTo>
                  <a:lnTo>
                    <a:pt x="112" y="97"/>
                  </a:lnTo>
                  <a:lnTo>
                    <a:pt x="112" y="105"/>
                  </a:lnTo>
                  <a:lnTo>
                    <a:pt x="121" y="105"/>
                  </a:lnTo>
                  <a:lnTo>
                    <a:pt x="130" y="97"/>
                  </a:lnTo>
                  <a:lnTo>
                    <a:pt x="130" y="57"/>
                  </a:lnTo>
                  <a:lnTo>
                    <a:pt x="137" y="57"/>
                  </a:lnTo>
                  <a:lnTo>
                    <a:pt x="137" y="8"/>
                  </a:lnTo>
                  <a:lnTo>
                    <a:pt x="130" y="0"/>
                  </a:lnTo>
                  <a:lnTo>
                    <a:pt x="130" y="8"/>
                  </a:lnTo>
                  <a:lnTo>
                    <a:pt x="121" y="8"/>
                  </a:lnTo>
                  <a:lnTo>
                    <a:pt x="112" y="40"/>
                  </a:lnTo>
                  <a:lnTo>
                    <a:pt x="97" y="65"/>
                  </a:lnTo>
                  <a:lnTo>
                    <a:pt x="80" y="82"/>
                  </a:lnTo>
                  <a:lnTo>
                    <a:pt x="80" y="65"/>
                  </a:lnTo>
                  <a:lnTo>
                    <a:pt x="72" y="73"/>
                  </a:lnTo>
                  <a:lnTo>
                    <a:pt x="65" y="97"/>
                  </a:lnTo>
                  <a:lnTo>
                    <a:pt x="56" y="97"/>
                  </a:lnTo>
                  <a:lnTo>
                    <a:pt x="25" y="97"/>
                  </a:lnTo>
                  <a:lnTo>
                    <a:pt x="0" y="11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5" name="Freeform 263"/>
            <p:cNvSpPr>
              <a:spLocks/>
            </p:cNvSpPr>
            <p:nvPr/>
          </p:nvSpPr>
          <p:spPr bwMode="auto">
            <a:xfrm>
              <a:off x="4429" y="2103"/>
              <a:ext cx="77" cy="5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73"/>
                </a:cxn>
                <a:cxn ang="0">
                  <a:pos x="18" y="65"/>
                </a:cxn>
                <a:cxn ang="0">
                  <a:pos x="9" y="65"/>
                </a:cxn>
                <a:cxn ang="0">
                  <a:pos x="9" y="56"/>
                </a:cxn>
                <a:cxn ang="0">
                  <a:pos x="25" y="56"/>
                </a:cxn>
                <a:cxn ang="0">
                  <a:pos x="50" y="65"/>
                </a:cxn>
                <a:cxn ang="0">
                  <a:pos x="58" y="50"/>
                </a:cxn>
                <a:cxn ang="0">
                  <a:pos x="65" y="50"/>
                </a:cxn>
                <a:cxn ang="0">
                  <a:pos x="81" y="41"/>
                </a:cxn>
                <a:cxn ang="0">
                  <a:pos x="75" y="41"/>
                </a:cxn>
                <a:cxn ang="0">
                  <a:pos x="65" y="31"/>
                </a:cxn>
                <a:cxn ang="0">
                  <a:pos x="75" y="25"/>
                </a:cxn>
                <a:cxn ang="0">
                  <a:pos x="65" y="31"/>
                </a:cxn>
                <a:cxn ang="0">
                  <a:pos x="50" y="25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8" y="50"/>
                </a:cxn>
                <a:cxn ang="0">
                  <a:pos x="9" y="41"/>
                </a:cxn>
                <a:cxn ang="0">
                  <a:pos x="9" y="50"/>
                </a:cxn>
                <a:cxn ang="0">
                  <a:pos x="0" y="56"/>
                </a:cxn>
              </a:cxnLst>
              <a:rect l="0" t="0" r="r" b="b"/>
              <a:pathLst>
                <a:path w="82" h="74">
                  <a:moveTo>
                    <a:pt x="0" y="56"/>
                  </a:moveTo>
                  <a:lnTo>
                    <a:pt x="0" y="73"/>
                  </a:lnTo>
                  <a:lnTo>
                    <a:pt x="18" y="65"/>
                  </a:lnTo>
                  <a:lnTo>
                    <a:pt x="9" y="65"/>
                  </a:lnTo>
                  <a:lnTo>
                    <a:pt x="9" y="56"/>
                  </a:lnTo>
                  <a:lnTo>
                    <a:pt x="25" y="56"/>
                  </a:lnTo>
                  <a:lnTo>
                    <a:pt x="50" y="65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81" y="41"/>
                  </a:lnTo>
                  <a:lnTo>
                    <a:pt x="75" y="41"/>
                  </a:lnTo>
                  <a:lnTo>
                    <a:pt x="65" y="31"/>
                  </a:lnTo>
                  <a:lnTo>
                    <a:pt x="75" y="25"/>
                  </a:lnTo>
                  <a:lnTo>
                    <a:pt x="65" y="31"/>
                  </a:lnTo>
                  <a:lnTo>
                    <a:pt x="50" y="25"/>
                  </a:lnTo>
                  <a:lnTo>
                    <a:pt x="25" y="0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8" y="50"/>
                  </a:lnTo>
                  <a:lnTo>
                    <a:pt x="9" y="41"/>
                  </a:lnTo>
                  <a:lnTo>
                    <a:pt x="9" y="50"/>
                  </a:lnTo>
                  <a:lnTo>
                    <a:pt x="0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6" name="Freeform 264"/>
            <p:cNvSpPr>
              <a:spLocks/>
            </p:cNvSpPr>
            <p:nvPr/>
          </p:nvSpPr>
          <p:spPr bwMode="auto">
            <a:xfrm>
              <a:off x="4613" y="2025"/>
              <a:ext cx="1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7" name="Freeform 265"/>
            <p:cNvSpPr>
              <a:spLocks/>
            </p:cNvSpPr>
            <p:nvPr/>
          </p:nvSpPr>
          <p:spPr bwMode="auto">
            <a:xfrm>
              <a:off x="4613" y="2025"/>
              <a:ext cx="1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8" name="Freeform 266"/>
            <p:cNvSpPr>
              <a:spLocks/>
            </p:cNvSpPr>
            <p:nvPr/>
          </p:nvSpPr>
          <p:spPr bwMode="auto">
            <a:xfrm>
              <a:off x="4713" y="1877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39" name="Freeform 267"/>
            <p:cNvSpPr>
              <a:spLocks/>
            </p:cNvSpPr>
            <p:nvPr/>
          </p:nvSpPr>
          <p:spPr bwMode="auto">
            <a:xfrm>
              <a:off x="4713" y="1877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0" name="Freeform 268"/>
            <p:cNvSpPr>
              <a:spLocks/>
            </p:cNvSpPr>
            <p:nvPr/>
          </p:nvSpPr>
          <p:spPr bwMode="auto">
            <a:xfrm>
              <a:off x="4453" y="1967"/>
              <a:ext cx="31" cy="13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59"/>
                </a:cxn>
                <a:cxn ang="0">
                  <a:pos x="8" y="65"/>
                </a:cxn>
                <a:cxn ang="0">
                  <a:pos x="0" y="115"/>
                </a:cxn>
                <a:cxn ang="0">
                  <a:pos x="8" y="131"/>
                </a:cxn>
                <a:cxn ang="0">
                  <a:pos x="0" y="155"/>
                </a:cxn>
                <a:cxn ang="0">
                  <a:pos x="8" y="171"/>
                </a:cxn>
                <a:cxn ang="0">
                  <a:pos x="8" y="155"/>
                </a:cxn>
                <a:cxn ang="0">
                  <a:pos x="25" y="162"/>
                </a:cxn>
                <a:cxn ang="0">
                  <a:pos x="25" y="155"/>
                </a:cxn>
                <a:cxn ang="0">
                  <a:pos x="8" y="131"/>
                </a:cxn>
                <a:cxn ang="0">
                  <a:pos x="16" y="107"/>
                </a:cxn>
                <a:cxn ang="0">
                  <a:pos x="25" y="107"/>
                </a:cxn>
                <a:cxn ang="0">
                  <a:pos x="33" y="107"/>
                </a:cxn>
                <a:cxn ang="0">
                  <a:pos x="16" y="5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0"/>
                </a:cxn>
                <a:cxn ang="0">
                  <a:pos x="0" y="18"/>
                </a:cxn>
              </a:cxnLst>
              <a:rect l="0" t="0" r="r" b="b"/>
              <a:pathLst>
                <a:path w="34" h="172">
                  <a:moveTo>
                    <a:pt x="0" y="18"/>
                  </a:moveTo>
                  <a:lnTo>
                    <a:pt x="0" y="59"/>
                  </a:lnTo>
                  <a:lnTo>
                    <a:pt x="8" y="65"/>
                  </a:lnTo>
                  <a:lnTo>
                    <a:pt x="0" y="115"/>
                  </a:lnTo>
                  <a:lnTo>
                    <a:pt x="8" y="131"/>
                  </a:lnTo>
                  <a:lnTo>
                    <a:pt x="0" y="155"/>
                  </a:lnTo>
                  <a:lnTo>
                    <a:pt x="8" y="171"/>
                  </a:lnTo>
                  <a:lnTo>
                    <a:pt x="8" y="15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8" y="131"/>
                  </a:lnTo>
                  <a:lnTo>
                    <a:pt x="16" y="107"/>
                  </a:lnTo>
                  <a:lnTo>
                    <a:pt x="25" y="107"/>
                  </a:lnTo>
                  <a:lnTo>
                    <a:pt x="33" y="107"/>
                  </a:lnTo>
                  <a:lnTo>
                    <a:pt x="16" y="5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1" name="Freeform 269"/>
            <p:cNvSpPr>
              <a:spLocks/>
            </p:cNvSpPr>
            <p:nvPr/>
          </p:nvSpPr>
          <p:spPr bwMode="auto">
            <a:xfrm>
              <a:off x="4896" y="1567"/>
              <a:ext cx="55" cy="26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33" y="25"/>
                </a:cxn>
                <a:cxn ang="0">
                  <a:pos x="58" y="16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0" y="16"/>
                </a:cxn>
                <a:cxn ang="0">
                  <a:pos x="8" y="32"/>
                </a:cxn>
                <a:cxn ang="0">
                  <a:pos x="18" y="25"/>
                </a:cxn>
              </a:cxnLst>
              <a:rect l="0" t="0" r="r" b="b"/>
              <a:pathLst>
                <a:path w="59" h="33">
                  <a:moveTo>
                    <a:pt x="18" y="25"/>
                  </a:moveTo>
                  <a:lnTo>
                    <a:pt x="33" y="25"/>
                  </a:lnTo>
                  <a:lnTo>
                    <a:pt x="58" y="16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1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2" name="Freeform 270"/>
            <p:cNvSpPr>
              <a:spLocks/>
            </p:cNvSpPr>
            <p:nvPr/>
          </p:nvSpPr>
          <p:spPr bwMode="auto">
            <a:xfrm>
              <a:off x="4438" y="1488"/>
              <a:ext cx="39" cy="2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24"/>
                </a:cxn>
                <a:cxn ang="0">
                  <a:pos x="41" y="34"/>
                </a:cxn>
                <a:cxn ang="0">
                  <a:pos x="41" y="17"/>
                </a:cxn>
                <a:cxn ang="0">
                  <a:pos x="24" y="0"/>
                </a:cxn>
                <a:cxn ang="0">
                  <a:pos x="9" y="0"/>
                </a:cxn>
                <a:cxn ang="0">
                  <a:pos x="0" y="17"/>
                </a:cxn>
              </a:cxnLst>
              <a:rect l="0" t="0" r="r" b="b"/>
              <a:pathLst>
                <a:path w="42" h="35">
                  <a:moveTo>
                    <a:pt x="0" y="17"/>
                  </a:moveTo>
                  <a:lnTo>
                    <a:pt x="16" y="24"/>
                  </a:lnTo>
                  <a:lnTo>
                    <a:pt x="41" y="34"/>
                  </a:lnTo>
                  <a:lnTo>
                    <a:pt x="41" y="1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0" y="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3" name="Freeform 271"/>
            <p:cNvSpPr>
              <a:spLocks/>
            </p:cNvSpPr>
            <p:nvPr/>
          </p:nvSpPr>
          <p:spPr bwMode="auto">
            <a:xfrm>
              <a:off x="4438" y="1476"/>
              <a:ext cx="1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9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4" name="Freeform 272"/>
            <p:cNvSpPr>
              <a:spLocks/>
            </p:cNvSpPr>
            <p:nvPr/>
          </p:nvSpPr>
          <p:spPr bwMode="auto">
            <a:xfrm>
              <a:off x="4513" y="1426"/>
              <a:ext cx="5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32" y="40"/>
                </a:cxn>
                <a:cxn ang="0">
                  <a:pos x="50" y="40"/>
                </a:cxn>
                <a:cxn ang="0">
                  <a:pos x="57" y="16"/>
                </a:cxn>
                <a:cxn ang="0">
                  <a:pos x="9" y="6"/>
                </a:cxn>
                <a:cxn ang="0">
                  <a:pos x="0" y="0"/>
                </a:cxn>
              </a:cxnLst>
              <a:rect l="0" t="0" r="r" b="b"/>
              <a:pathLst>
                <a:path w="58" h="41">
                  <a:moveTo>
                    <a:pt x="0" y="0"/>
                  </a:moveTo>
                  <a:lnTo>
                    <a:pt x="9" y="23"/>
                  </a:lnTo>
                  <a:lnTo>
                    <a:pt x="32" y="40"/>
                  </a:lnTo>
                  <a:lnTo>
                    <a:pt x="50" y="40"/>
                  </a:lnTo>
                  <a:lnTo>
                    <a:pt x="57" y="16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5" name="Freeform 273"/>
            <p:cNvSpPr>
              <a:spLocks/>
            </p:cNvSpPr>
            <p:nvPr/>
          </p:nvSpPr>
          <p:spPr bwMode="auto">
            <a:xfrm>
              <a:off x="4399" y="1398"/>
              <a:ext cx="92" cy="6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" y="74"/>
                </a:cxn>
                <a:cxn ang="0">
                  <a:pos x="25" y="74"/>
                </a:cxn>
                <a:cxn ang="0">
                  <a:pos x="65" y="57"/>
                </a:cxn>
                <a:cxn ang="0">
                  <a:pos x="73" y="65"/>
                </a:cxn>
                <a:cxn ang="0">
                  <a:pos x="97" y="40"/>
                </a:cxn>
                <a:cxn ang="0">
                  <a:pos x="97" y="25"/>
                </a:cxn>
                <a:cxn ang="0">
                  <a:pos x="90" y="16"/>
                </a:cxn>
                <a:cxn ang="0">
                  <a:pos x="82" y="16"/>
                </a:cxn>
                <a:cxn ang="0">
                  <a:pos x="65" y="0"/>
                </a:cxn>
                <a:cxn ang="0">
                  <a:pos x="50" y="16"/>
                </a:cxn>
                <a:cxn ang="0">
                  <a:pos x="25" y="0"/>
                </a:cxn>
                <a:cxn ang="0">
                  <a:pos x="0" y="9"/>
                </a:cxn>
                <a:cxn ang="0">
                  <a:pos x="0" y="50"/>
                </a:cxn>
              </a:cxnLst>
              <a:rect l="0" t="0" r="r" b="b"/>
              <a:pathLst>
                <a:path w="98" h="75">
                  <a:moveTo>
                    <a:pt x="0" y="50"/>
                  </a:moveTo>
                  <a:lnTo>
                    <a:pt x="8" y="74"/>
                  </a:lnTo>
                  <a:lnTo>
                    <a:pt x="25" y="74"/>
                  </a:lnTo>
                  <a:lnTo>
                    <a:pt x="65" y="57"/>
                  </a:lnTo>
                  <a:lnTo>
                    <a:pt x="73" y="65"/>
                  </a:lnTo>
                  <a:lnTo>
                    <a:pt x="97" y="40"/>
                  </a:lnTo>
                  <a:lnTo>
                    <a:pt x="97" y="25"/>
                  </a:lnTo>
                  <a:lnTo>
                    <a:pt x="90" y="16"/>
                  </a:lnTo>
                  <a:lnTo>
                    <a:pt x="82" y="16"/>
                  </a:lnTo>
                  <a:lnTo>
                    <a:pt x="65" y="0"/>
                  </a:lnTo>
                  <a:lnTo>
                    <a:pt x="50" y="16"/>
                  </a:lnTo>
                  <a:lnTo>
                    <a:pt x="25" y="0"/>
                  </a:lnTo>
                  <a:lnTo>
                    <a:pt x="0" y="9"/>
                  </a:lnTo>
                  <a:lnTo>
                    <a:pt x="0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6" name="Freeform 274"/>
            <p:cNvSpPr>
              <a:spLocks/>
            </p:cNvSpPr>
            <p:nvPr/>
          </p:nvSpPr>
          <p:spPr bwMode="auto">
            <a:xfrm>
              <a:off x="3365" y="1361"/>
              <a:ext cx="209" cy="239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25" y="290"/>
                </a:cxn>
                <a:cxn ang="0">
                  <a:pos x="66" y="299"/>
                </a:cxn>
                <a:cxn ang="0">
                  <a:pos x="74" y="290"/>
                </a:cxn>
                <a:cxn ang="0">
                  <a:pos x="58" y="274"/>
                </a:cxn>
                <a:cxn ang="0">
                  <a:pos x="49" y="258"/>
                </a:cxn>
                <a:cxn ang="0">
                  <a:pos x="49" y="218"/>
                </a:cxn>
                <a:cxn ang="0">
                  <a:pos x="58" y="202"/>
                </a:cxn>
                <a:cxn ang="0">
                  <a:pos x="114" y="104"/>
                </a:cxn>
                <a:cxn ang="0">
                  <a:pos x="155" y="72"/>
                </a:cxn>
                <a:cxn ang="0">
                  <a:pos x="220" y="40"/>
                </a:cxn>
                <a:cxn ang="0">
                  <a:pos x="220" y="7"/>
                </a:cxn>
                <a:cxn ang="0">
                  <a:pos x="205" y="0"/>
                </a:cxn>
                <a:cxn ang="0">
                  <a:pos x="188" y="16"/>
                </a:cxn>
                <a:cxn ang="0">
                  <a:pos x="171" y="32"/>
                </a:cxn>
                <a:cxn ang="0">
                  <a:pos x="146" y="40"/>
                </a:cxn>
                <a:cxn ang="0">
                  <a:pos x="123" y="40"/>
                </a:cxn>
                <a:cxn ang="0">
                  <a:pos x="99" y="56"/>
                </a:cxn>
                <a:cxn ang="0">
                  <a:pos x="74" y="87"/>
                </a:cxn>
                <a:cxn ang="0">
                  <a:pos x="49" y="104"/>
                </a:cxn>
                <a:cxn ang="0">
                  <a:pos x="49" y="121"/>
                </a:cxn>
                <a:cxn ang="0">
                  <a:pos x="41" y="144"/>
                </a:cxn>
                <a:cxn ang="0">
                  <a:pos x="25" y="160"/>
                </a:cxn>
                <a:cxn ang="0">
                  <a:pos x="34" y="177"/>
                </a:cxn>
                <a:cxn ang="0">
                  <a:pos x="25" y="194"/>
                </a:cxn>
                <a:cxn ang="0">
                  <a:pos x="9" y="209"/>
                </a:cxn>
                <a:cxn ang="0">
                  <a:pos x="18" y="225"/>
                </a:cxn>
                <a:cxn ang="0">
                  <a:pos x="0" y="234"/>
                </a:cxn>
                <a:cxn ang="0">
                  <a:pos x="0" y="258"/>
                </a:cxn>
              </a:cxnLst>
              <a:rect l="0" t="0" r="r" b="b"/>
              <a:pathLst>
                <a:path w="221" h="300">
                  <a:moveTo>
                    <a:pt x="0" y="258"/>
                  </a:moveTo>
                  <a:lnTo>
                    <a:pt x="25" y="290"/>
                  </a:lnTo>
                  <a:lnTo>
                    <a:pt x="66" y="299"/>
                  </a:lnTo>
                  <a:lnTo>
                    <a:pt x="74" y="290"/>
                  </a:lnTo>
                  <a:lnTo>
                    <a:pt x="58" y="274"/>
                  </a:lnTo>
                  <a:lnTo>
                    <a:pt x="49" y="258"/>
                  </a:lnTo>
                  <a:lnTo>
                    <a:pt x="49" y="218"/>
                  </a:lnTo>
                  <a:lnTo>
                    <a:pt x="58" y="202"/>
                  </a:lnTo>
                  <a:lnTo>
                    <a:pt x="114" y="104"/>
                  </a:lnTo>
                  <a:lnTo>
                    <a:pt x="155" y="72"/>
                  </a:lnTo>
                  <a:lnTo>
                    <a:pt x="220" y="40"/>
                  </a:lnTo>
                  <a:lnTo>
                    <a:pt x="220" y="7"/>
                  </a:lnTo>
                  <a:lnTo>
                    <a:pt x="205" y="0"/>
                  </a:lnTo>
                  <a:lnTo>
                    <a:pt x="188" y="16"/>
                  </a:lnTo>
                  <a:lnTo>
                    <a:pt x="171" y="32"/>
                  </a:lnTo>
                  <a:lnTo>
                    <a:pt x="146" y="40"/>
                  </a:lnTo>
                  <a:lnTo>
                    <a:pt x="123" y="40"/>
                  </a:lnTo>
                  <a:lnTo>
                    <a:pt x="99" y="56"/>
                  </a:lnTo>
                  <a:lnTo>
                    <a:pt x="74" y="87"/>
                  </a:lnTo>
                  <a:lnTo>
                    <a:pt x="49" y="104"/>
                  </a:lnTo>
                  <a:lnTo>
                    <a:pt x="49" y="121"/>
                  </a:lnTo>
                  <a:lnTo>
                    <a:pt x="41" y="144"/>
                  </a:lnTo>
                  <a:lnTo>
                    <a:pt x="25" y="160"/>
                  </a:lnTo>
                  <a:lnTo>
                    <a:pt x="34" y="177"/>
                  </a:lnTo>
                  <a:lnTo>
                    <a:pt x="25" y="194"/>
                  </a:lnTo>
                  <a:lnTo>
                    <a:pt x="9" y="209"/>
                  </a:lnTo>
                  <a:lnTo>
                    <a:pt x="18" y="225"/>
                  </a:lnTo>
                  <a:lnTo>
                    <a:pt x="0" y="234"/>
                  </a:lnTo>
                  <a:lnTo>
                    <a:pt x="0" y="2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7" name="Freeform 275"/>
            <p:cNvSpPr>
              <a:spLocks/>
            </p:cNvSpPr>
            <p:nvPr/>
          </p:nvSpPr>
          <p:spPr bwMode="auto">
            <a:xfrm>
              <a:off x="3327" y="1625"/>
              <a:ext cx="23" cy="2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7" y="24"/>
                </a:cxn>
                <a:cxn ang="0">
                  <a:pos x="24" y="15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33"/>
                </a:cxn>
              </a:cxnLst>
              <a:rect l="0" t="0" r="r" b="b"/>
              <a:pathLst>
                <a:path w="25" h="34">
                  <a:moveTo>
                    <a:pt x="0" y="33"/>
                  </a:moveTo>
                  <a:lnTo>
                    <a:pt x="17" y="24"/>
                  </a:lnTo>
                  <a:lnTo>
                    <a:pt x="24" y="15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8" name="Freeform 276"/>
            <p:cNvSpPr>
              <a:spLocks/>
            </p:cNvSpPr>
            <p:nvPr/>
          </p:nvSpPr>
          <p:spPr bwMode="auto">
            <a:xfrm>
              <a:off x="2654" y="1889"/>
              <a:ext cx="17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0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0" y="25"/>
                </a:cxn>
              </a:cxnLst>
              <a:rect l="0" t="0" r="r" b="b"/>
              <a:pathLst>
                <a:path w="17" h="26">
                  <a:moveTo>
                    <a:pt x="0" y="25"/>
                  </a:moveTo>
                  <a:lnTo>
                    <a:pt x="7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49" name="Freeform 277"/>
            <p:cNvSpPr>
              <a:spLocks/>
            </p:cNvSpPr>
            <p:nvPr/>
          </p:nvSpPr>
          <p:spPr bwMode="auto">
            <a:xfrm>
              <a:off x="2654" y="1889"/>
              <a:ext cx="17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0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0" y="25"/>
                </a:cxn>
              </a:cxnLst>
              <a:rect l="0" t="0" r="r" b="b"/>
              <a:pathLst>
                <a:path w="17" h="26">
                  <a:moveTo>
                    <a:pt x="0" y="25"/>
                  </a:moveTo>
                  <a:lnTo>
                    <a:pt x="7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0" name="Freeform 278"/>
            <p:cNvSpPr>
              <a:spLocks/>
            </p:cNvSpPr>
            <p:nvPr/>
          </p:nvSpPr>
          <p:spPr bwMode="auto">
            <a:xfrm>
              <a:off x="2860" y="1941"/>
              <a:ext cx="16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9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1" name="Freeform 279"/>
            <p:cNvSpPr>
              <a:spLocks/>
            </p:cNvSpPr>
            <p:nvPr/>
          </p:nvSpPr>
          <p:spPr bwMode="auto">
            <a:xfrm>
              <a:off x="2875" y="1935"/>
              <a:ext cx="18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2" name="Freeform 280"/>
            <p:cNvSpPr>
              <a:spLocks/>
            </p:cNvSpPr>
            <p:nvPr/>
          </p:nvSpPr>
          <p:spPr bwMode="auto">
            <a:xfrm>
              <a:off x="2875" y="1955"/>
              <a:ext cx="1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3" name="Freeform 281"/>
            <p:cNvSpPr>
              <a:spLocks/>
            </p:cNvSpPr>
            <p:nvPr/>
          </p:nvSpPr>
          <p:spPr bwMode="auto">
            <a:xfrm>
              <a:off x="2661" y="1889"/>
              <a:ext cx="101" cy="150"/>
            </a:xfrm>
            <a:custGeom>
              <a:avLst/>
              <a:gdLst/>
              <a:ahLst/>
              <a:cxnLst>
                <a:cxn ang="0">
                  <a:pos x="18" y="187"/>
                </a:cxn>
                <a:cxn ang="0">
                  <a:pos x="24" y="179"/>
                </a:cxn>
                <a:cxn ang="0">
                  <a:pos x="41" y="187"/>
                </a:cxn>
                <a:cxn ang="0">
                  <a:pos x="41" y="179"/>
                </a:cxn>
                <a:cxn ang="0">
                  <a:pos x="49" y="171"/>
                </a:cxn>
                <a:cxn ang="0">
                  <a:pos x="58" y="179"/>
                </a:cxn>
                <a:cxn ang="0">
                  <a:pos x="66" y="171"/>
                </a:cxn>
                <a:cxn ang="0">
                  <a:pos x="98" y="171"/>
                </a:cxn>
                <a:cxn ang="0">
                  <a:pos x="106" y="162"/>
                </a:cxn>
                <a:cxn ang="0">
                  <a:pos x="90" y="162"/>
                </a:cxn>
                <a:cxn ang="0">
                  <a:pos x="106" y="138"/>
                </a:cxn>
                <a:cxn ang="0">
                  <a:pos x="98" y="131"/>
                </a:cxn>
                <a:cxn ang="0">
                  <a:pos x="90" y="131"/>
                </a:cxn>
                <a:cxn ang="0">
                  <a:pos x="81" y="131"/>
                </a:cxn>
                <a:cxn ang="0">
                  <a:pos x="90" y="122"/>
                </a:cxn>
                <a:cxn ang="0">
                  <a:pos x="90" y="115"/>
                </a:cxn>
                <a:cxn ang="0">
                  <a:pos x="81" y="97"/>
                </a:cxn>
                <a:cxn ang="0">
                  <a:pos x="74" y="91"/>
                </a:cxn>
                <a:cxn ang="0">
                  <a:pos x="58" y="66"/>
                </a:cxn>
                <a:cxn ang="0">
                  <a:pos x="41" y="57"/>
                </a:cxn>
                <a:cxn ang="0">
                  <a:pos x="66" y="25"/>
                </a:cxn>
                <a:cxn ang="0">
                  <a:pos x="58" y="17"/>
                </a:cxn>
                <a:cxn ang="0">
                  <a:pos x="33" y="25"/>
                </a:cxn>
                <a:cxn ang="0">
                  <a:pos x="33" y="1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24" y="0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9" y="33"/>
                </a:cxn>
                <a:cxn ang="0">
                  <a:pos x="18" y="33"/>
                </a:cxn>
                <a:cxn ang="0">
                  <a:pos x="9" y="50"/>
                </a:cxn>
                <a:cxn ang="0">
                  <a:pos x="18" y="50"/>
                </a:cxn>
                <a:cxn ang="0">
                  <a:pos x="18" y="57"/>
                </a:cxn>
                <a:cxn ang="0">
                  <a:pos x="9" y="66"/>
                </a:cxn>
                <a:cxn ang="0">
                  <a:pos x="18" y="66"/>
                </a:cxn>
                <a:cxn ang="0">
                  <a:pos x="24" y="75"/>
                </a:cxn>
                <a:cxn ang="0">
                  <a:pos x="18" y="82"/>
                </a:cxn>
                <a:cxn ang="0">
                  <a:pos x="24" y="91"/>
                </a:cxn>
                <a:cxn ang="0">
                  <a:pos x="41" y="82"/>
                </a:cxn>
                <a:cxn ang="0">
                  <a:pos x="41" y="91"/>
                </a:cxn>
                <a:cxn ang="0">
                  <a:pos x="41" y="97"/>
                </a:cxn>
                <a:cxn ang="0">
                  <a:pos x="49" y="97"/>
                </a:cxn>
                <a:cxn ang="0">
                  <a:pos x="49" y="115"/>
                </a:cxn>
                <a:cxn ang="0">
                  <a:pos x="24" y="115"/>
                </a:cxn>
                <a:cxn ang="0">
                  <a:pos x="33" y="122"/>
                </a:cxn>
                <a:cxn ang="0">
                  <a:pos x="24" y="131"/>
                </a:cxn>
                <a:cxn ang="0">
                  <a:pos x="33" y="131"/>
                </a:cxn>
                <a:cxn ang="0">
                  <a:pos x="33" y="138"/>
                </a:cxn>
                <a:cxn ang="0">
                  <a:pos x="18" y="147"/>
                </a:cxn>
                <a:cxn ang="0">
                  <a:pos x="24" y="156"/>
                </a:cxn>
                <a:cxn ang="0">
                  <a:pos x="33" y="156"/>
                </a:cxn>
                <a:cxn ang="0">
                  <a:pos x="41" y="162"/>
                </a:cxn>
                <a:cxn ang="0">
                  <a:pos x="49" y="156"/>
                </a:cxn>
                <a:cxn ang="0">
                  <a:pos x="49" y="162"/>
                </a:cxn>
                <a:cxn ang="0">
                  <a:pos x="33" y="162"/>
                </a:cxn>
                <a:cxn ang="0">
                  <a:pos x="18" y="187"/>
                </a:cxn>
              </a:cxnLst>
              <a:rect l="0" t="0" r="r" b="b"/>
              <a:pathLst>
                <a:path w="107" h="188">
                  <a:moveTo>
                    <a:pt x="18" y="187"/>
                  </a:moveTo>
                  <a:lnTo>
                    <a:pt x="24" y="179"/>
                  </a:lnTo>
                  <a:lnTo>
                    <a:pt x="41" y="187"/>
                  </a:lnTo>
                  <a:lnTo>
                    <a:pt x="41" y="179"/>
                  </a:lnTo>
                  <a:lnTo>
                    <a:pt x="49" y="171"/>
                  </a:lnTo>
                  <a:lnTo>
                    <a:pt x="58" y="179"/>
                  </a:lnTo>
                  <a:lnTo>
                    <a:pt x="66" y="171"/>
                  </a:lnTo>
                  <a:lnTo>
                    <a:pt x="98" y="171"/>
                  </a:lnTo>
                  <a:lnTo>
                    <a:pt x="106" y="162"/>
                  </a:lnTo>
                  <a:lnTo>
                    <a:pt x="90" y="162"/>
                  </a:lnTo>
                  <a:lnTo>
                    <a:pt x="106" y="138"/>
                  </a:lnTo>
                  <a:lnTo>
                    <a:pt x="98" y="131"/>
                  </a:lnTo>
                  <a:lnTo>
                    <a:pt x="90" y="131"/>
                  </a:lnTo>
                  <a:lnTo>
                    <a:pt x="81" y="131"/>
                  </a:lnTo>
                  <a:lnTo>
                    <a:pt x="90" y="122"/>
                  </a:lnTo>
                  <a:lnTo>
                    <a:pt x="90" y="115"/>
                  </a:lnTo>
                  <a:lnTo>
                    <a:pt x="81" y="97"/>
                  </a:lnTo>
                  <a:lnTo>
                    <a:pt x="74" y="91"/>
                  </a:lnTo>
                  <a:lnTo>
                    <a:pt x="58" y="66"/>
                  </a:lnTo>
                  <a:lnTo>
                    <a:pt x="41" y="57"/>
                  </a:lnTo>
                  <a:lnTo>
                    <a:pt x="66" y="25"/>
                  </a:lnTo>
                  <a:lnTo>
                    <a:pt x="58" y="17"/>
                  </a:lnTo>
                  <a:lnTo>
                    <a:pt x="33" y="25"/>
                  </a:lnTo>
                  <a:lnTo>
                    <a:pt x="33" y="1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0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18" y="33"/>
                  </a:lnTo>
                  <a:lnTo>
                    <a:pt x="9" y="50"/>
                  </a:lnTo>
                  <a:lnTo>
                    <a:pt x="18" y="50"/>
                  </a:lnTo>
                  <a:lnTo>
                    <a:pt x="18" y="57"/>
                  </a:lnTo>
                  <a:lnTo>
                    <a:pt x="9" y="66"/>
                  </a:lnTo>
                  <a:lnTo>
                    <a:pt x="18" y="66"/>
                  </a:lnTo>
                  <a:lnTo>
                    <a:pt x="24" y="75"/>
                  </a:lnTo>
                  <a:lnTo>
                    <a:pt x="18" y="82"/>
                  </a:lnTo>
                  <a:lnTo>
                    <a:pt x="24" y="91"/>
                  </a:lnTo>
                  <a:lnTo>
                    <a:pt x="41" y="82"/>
                  </a:lnTo>
                  <a:lnTo>
                    <a:pt x="41" y="91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49" y="115"/>
                  </a:lnTo>
                  <a:lnTo>
                    <a:pt x="24" y="115"/>
                  </a:lnTo>
                  <a:lnTo>
                    <a:pt x="33" y="122"/>
                  </a:lnTo>
                  <a:lnTo>
                    <a:pt x="24" y="131"/>
                  </a:lnTo>
                  <a:lnTo>
                    <a:pt x="33" y="131"/>
                  </a:lnTo>
                  <a:lnTo>
                    <a:pt x="33" y="138"/>
                  </a:lnTo>
                  <a:lnTo>
                    <a:pt x="18" y="147"/>
                  </a:lnTo>
                  <a:lnTo>
                    <a:pt x="24" y="156"/>
                  </a:lnTo>
                  <a:lnTo>
                    <a:pt x="33" y="156"/>
                  </a:lnTo>
                  <a:lnTo>
                    <a:pt x="41" y="162"/>
                  </a:lnTo>
                  <a:lnTo>
                    <a:pt x="49" y="156"/>
                  </a:lnTo>
                  <a:lnTo>
                    <a:pt x="49" y="162"/>
                  </a:lnTo>
                  <a:lnTo>
                    <a:pt x="33" y="162"/>
                  </a:lnTo>
                  <a:lnTo>
                    <a:pt x="18" y="18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4" name="Freeform 282"/>
            <p:cNvSpPr>
              <a:spLocks/>
            </p:cNvSpPr>
            <p:nvPr/>
          </p:nvSpPr>
          <p:spPr bwMode="auto">
            <a:xfrm>
              <a:off x="2845" y="2143"/>
              <a:ext cx="16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3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0" y="6"/>
                </a:cxn>
              </a:cxnLst>
              <a:rect l="0" t="0" r="r" b="b"/>
              <a:pathLst>
                <a:path w="17" h="32">
                  <a:moveTo>
                    <a:pt x="0" y="6"/>
                  </a:moveTo>
                  <a:lnTo>
                    <a:pt x="0" y="23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5" name="Freeform 283"/>
            <p:cNvSpPr>
              <a:spLocks/>
            </p:cNvSpPr>
            <p:nvPr/>
          </p:nvSpPr>
          <p:spPr bwMode="auto">
            <a:xfrm>
              <a:off x="2837" y="2168"/>
              <a:ext cx="2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2"/>
                </a:cxn>
                <a:cxn ang="0">
                  <a:pos x="9" y="41"/>
                </a:cxn>
                <a:cxn ang="0">
                  <a:pos x="19" y="32"/>
                </a:cxn>
                <a:cxn ang="0">
                  <a:pos x="25" y="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9" y="32"/>
                  </a:lnTo>
                  <a:lnTo>
                    <a:pt x="9" y="41"/>
                  </a:lnTo>
                  <a:lnTo>
                    <a:pt x="19" y="32"/>
                  </a:lnTo>
                  <a:lnTo>
                    <a:pt x="25" y="9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6" name="Freeform 284"/>
            <p:cNvSpPr>
              <a:spLocks/>
            </p:cNvSpPr>
            <p:nvPr/>
          </p:nvSpPr>
          <p:spPr bwMode="auto">
            <a:xfrm>
              <a:off x="2893" y="2206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32" y="25"/>
                </a:cxn>
                <a:cxn ang="0">
                  <a:pos x="40" y="0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41" h="26">
                  <a:moveTo>
                    <a:pt x="0" y="0"/>
                  </a:moveTo>
                  <a:lnTo>
                    <a:pt x="0" y="8"/>
                  </a:lnTo>
                  <a:lnTo>
                    <a:pt x="32" y="25"/>
                  </a:lnTo>
                  <a:lnTo>
                    <a:pt x="40" y="0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7" name="Freeform 285"/>
            <p:cNvSpPr>
              <a:spLocks/>
            </p:cNvSpPr>
            <p:nvPr/>
          </p:nvSpPr>
          <p:spPr bwMode="auto">
            <a:xfrm>
              <a:off x="2998" y="2206"/>
              <a:ext cx="25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9" y="25"/>
                </a:cxn>
                <a:cxn ang="0">
                  <a:pos x="16" y="25"/>
                </a:cxn>
                <a:cxn ang="0">
                  <a:pos x="25" y="25"/>
                </a:cxn>
                <a:cxn ang="0">
                  <a:pos x="16" y="8"/>
                </a:cxn>
                <a:cxn ang="0">
                  <a:pos x="25" y="16"/>
                </a:cxn>
                <a:cxn ang="0">
                  <a:pos x="25" y="8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r" b="b"/>
              <a:pathLst>
                <a:path w="26" h="26">
                  <a:moveTo>
                    <a:pt x="0" y="8"/>
                  </a:moveTo>
                  <a:lnTo>
                    <a:pt x="9" y="8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25" y="25"/>
                  </a:lnTo>
                  <a:lnTo>
                    <a:pt x="16" y="8"/>
                  </a:lnTo>
                  <a:lnTo>
                    <a:pt x="25" y="16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8" name="Freeform 286"/>
            <p:cNvSpPr>
              <a:spLocks/>
            </p:cNvSpPr>
            <p:nvPr/>
          </p:nvSpPr>
          <p:spPr bwMode="auto">
            <a:xfrm>
              <a:off x="3127" y="2238"/>
              <a:ext cx="33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17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18">
                  <a:moveTo>
                    <a:pt x="0" y="8"/>
                  </a:moveTo>
                  <a:lnTo>
                    <a:pt x="10" y="17"/>
                  </a:lnTo>
                  <a:lnTo>
                    <a:pt x="18" y="17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59" name="Freeform 287"/>
            <p:cNvSpPr>
              <a:spLocks/>
            </p:cNvSpPr>
            <p:nvPr/>
          </p:nvSpPr>
          <p:spPr bwMode="auto">
            <a:xfrm>
              <a:off x="2770" y="2180"/>
              <a:ext cx="15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6"/>
                </a:cxn>
                <a:cxn ang="0">
                  <a:pos x="16" y="9"/>
                </a:cxn>
                <a:cxn ang="0">
                  <a:pos x="6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6" y="16"/>
                  </a:lnTo>
                  <a:lnTo>
                    <a:pt x="16" y="9"/>
                  </a:lnTo>
                  <a:lnTo>
                    <a:pt x="6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0" name="Freeform 288"/>
            <p:cNvSpPr>
              <a:spLocks/>
            </p:cNvSpPr>
            <p:nvPr/>
          </p:nvSpPr>
          <p:spPr bwMode="auto">
            <a:xfrm>
              <a:off x="4108" y="2735"/>
              <a:ext cx="492" cy="324"/>
            </a:xfrm>
            <a:custGeom>
              <a:avLst/>
              <a:gdLst/>
              <a:ahLst/>
              <a:cxnLst>
                <a:cxn ang="0">
                  <a:pos x="48" y="342"/>
                </a:cxn>
                <a:cxn ang="0">
                  <a:pos x="89" y="317"/>
                </a:cxn>
                <a:cxn ang="0">
                  <a:pos x="138" y="308"/>
                </a:cxn>
                <a:cxn ang="0">
                  <a:pos x="234" y="283"/>
                </a:cxn>
                <a:cxn ang="0">
                  <a:pos x="268" y="308"/>
                </a:cxn>
                <a:cxn ang="0">
                  <a:pos x="293" y="342"/>
                </a:cxn>
                <a:cxn ang="0">
                  <a:pos x="316" y="317"/>
                </a:cxn>
                <a:cxn ang="0">
                  <a:pos x="316" y="342"/>
                </a:cxn>
                <a:cxn ang="0">
                  <a:pos x="325" y="342"/>
                </a:cxn>
                <a:cxn ang="0">
                  <a:pos x="333" y="348"/>
                </a:cxn>
                <a:cxn ang="0">
                  <a:pos x="340" y="373"/>
                </a:cxn>
                <a:cxn ang="0">
                  <a:pos x="365" y="389"/>
                </a:cxn>
                <a:cxn ang="0">
                  <a:pos x="390" y="398"/>
                </a:cxn>
                <a:cxn ang="0">
                  <a:pos x="405" y="389"/>
                </a:cxn>
                <a:cxn ang="0">
                  <a:pos x="415" y="398"/>
                </a:cxn>
                <a:cxn ang="0">
                  <a:pos x="446" y="382"/>
                </a:cxn>
                <a:cxn ang="0">
                  <a:pos x="480" y="348"/>
                </a:cxn>
                <a:cxn ang="0">
                  <a:pos x="520" y="243"/>
                </a:cxn>
                <a:cxn ang="0">
                  <a:pos x="495" y="180"/>
                </a:cxn>
                <a:cxn ang="0">
                  <a:pos x="480" y="156"/>
                </a:cxn>
                <a:cxn ang="0">
                  <a:pos x="470" y="156"/>
                </a:cxn>
                <a:cxn ang="0">
                  <a:pos x="430" y="106"/>
                </a:cxn>
                <a:cxn ang="0">
                  <a:pos x="415" y="74"/>
                </a:cxn>
                <a:cxn ang="0">
                  <a:pos x="405" y="49"/>
                </a:cxn>
                <a:cxn ang="0">
                  <a:pos x="381" y="0"/>
                </a:cxn>
                <a:cxn ang="0">
                  <a:pos x="365" y="17"/>
                </a:cxn>
                <a:cxn ang="0">
                  <a:pos x="358" y="90"/>
                </a:cxn>
                <a:cxn ang="0">
                  <a:pos x="308" y="66"/>
                </a:cxn>
                <a:cxn ang="0">
                  <a:pos x="300" y="57"/>
                </a:cxn>
                <a:cxn ang="0">
                  <a:pos x="293" y="34"/>
                </a:cxn>
                <a:cxn ang="0">
                  <a:pos x="308" y="17"/>
                </a:cxn>
                <a:cxn ang="0">
                  <a:pos x="293" y="25"/>
                </a:cxn>
                <a:cxn ang="0">
                  <a:pos x="284" y="17"/>
                </a:cxn>
                <a:cxn ang="0">
                  <a:pos x="253" y="17"/>
                </a:cxn>
                <a:cxn ang="0">
                  <a:pos x="228" y="17"/>
                </a:cxn>
                <a:cxn ang="0">
                  <a:pos x="219" y="34"/>
                </a:cxn>
                <a:cxn ang="0">
                  <a:pos x="212" y="49"/>
                </a:cxn>
                <a:cxn ang="0">
                  <a:pos x="194" y="49"/>
                </a:cxn>
                <a:cxn ang="0">
                  <a:pos x="194" y="49"/>
                </a:cxn>
                <a:cxn ang="0">
                  <a:pos x="179" y="41"/>
                </a:cxn>
                <a:cxn ang="0">
                  <a:pos x="154" y="49"/>
                </a:cxn>
                <a:cxn ang="0">
                  <a:pos x="138" y="74"/>
                </a:cxn>
                <a:cxn ang="0">
                  <a:pos x="138" y="81"/>
                </a:cxn>
                <a:cxn ang="0">
                  <a:pos x="129" y="74"/>
                </a:cxn>
                <a:cxn ang="0">
                  <a:pos x="122" y="97"/>
                </a:cxn>
                <a:cxn ang="0">
                  <a:pos x="41" y="131"/>
                </a:cxn>
                <a:cxn ang="0">
                  <a:pos x="8" y="146"/>
                </a:cxn>
                <a:cxn ang="0">
                  <a:pos x="8" y="171"/>
                </a:cxn>
                <a:cxn ang="0">
                  <a:pos x="17" y="211"/>
                </a:cxn>
                <a:cxn ang="0">
                  <a:pos x="8" y="211"/>
                </a:cxn>
                <a:cxn ang="0">
                  <a:pos x="23" y="251"/>
                </a:cxn>
                <a:cxn ang="0">
                  <a:pos x="32" y="308"/>
                </a:cxn>
                <a:cxn ang="0">
                  <a:pos x="23" y="324"/>
                </a:cxn>
              </a:cxnLst>
              <a:rect l="0" t="0" r="r" b="b"/>
              <a:pathLst>
                <a:path w="521" h="406">
                  <a:moveTo>
                    <a:pt x="23" y="324"/>
                  </a:moveTo>
                  <a:lnTo>
                    <a:pt x="48" y="342"/>
                  </a:lnTo>
                  <a:lnTo>
                    <a:pt x="64" y="342"/>
                  </a:lnTo>
                  <a:lnTo>
                    <a:pt x="89" y="317"/>
                  </a:lnTo>
                  <a:lnTo>
                    <a:pt x="129" y="317"/>
                  </a:lnTo>
                  <a:lnTo>
                    <a:pt x="138" y="308"/>
                  </a:lnTo>
                  <a:lnTo>
                    <a:pt x="169" y="293"/>
                  </a:lnTo>
                  <a:lnTo>
                    <a:pt x="234" y="283"/>
                  </a:lnTo>
                  <a:lnTo>
                    <a:pt x="268" y="299"/>
                  </a:lnTo>
                  <a:lnTo>
                    <a:pt x="268" y="308"/>
                  </a:lnTo>
                  <a:lnTo>
                    <a:pt x="276" y="308"/>
                  </a:lnTo>
                  <a:lnTo>
                    <a:pt x="293" y="342"/>
                  </a:lnTo>
                  <a:lnTo>
                    <a:pt x="316" y="299"/>
                  </a:lnTo>
                  <a:lnTo>
                    <a:pt x="316" y="317"/>
                  </a:lnTo>
                  <a:lnTo>
                    <a:pt x="308" y="342"/>
                  </a:lnTo>
                  <a:lnTo>
                    <a:pt x="316" y="342"/>
                  </a:lnTo>
                  <a:lnTo>
                    <a:pt x="316" y="324"/>
                  </a:lnTo>
                  <a:lnTo>
                    <a:pt x="325" y="342"/>
                  </a:lnTo>
                  <a:lnTo>
                    <a:pt x="316" y="348"/>
                  </a:lnTo>
                  <a:lnTo>
                    <a:pt x="333" y="348"/>
                  </a:lnTo>
                  <a:lnTo>
                    <a:pt x="340" y="365"/>
                  </a:lnTo>
                  <a:lnTo>
                    <a:pt x="340" y="373"/>
                  </a:lnTo>
                  <a:lnTo>
                    <a:pt x="349" y="382"/>
                  </a:lnTo>
                  <a:lnTo>
                    <a:pt x="365" y="389"/>
                  </a:lnTo>
                  <a:lnTo>
                    <a:pt x="381" y="389"/>
                  </a:lnTo>
                  <a:lnTo>
                    <a:pt x="390" y="398"/>
                  </a:lnTo>
                  <a:lnTo>
                    <a:pt x="405" y="382"/>
                  </a:lnTo>
                  <a:lnTo>
                    <a:pt x="405" y="389"/>
                  </a:lnTo>
                  <a:lnTo>
                    <a:pt x="415" y="389"/>
                  </a:lnTo>
                  <a:lnTo>
                    <a:pt x="415" y="398"/>
                  </a:lnTo>
                  <a:lnTo>
                    <a:pt x="430" y="405"/>
                  </a:lnTo>
                  <a:lnTo>
                    <a:pt x="446" y="382"/>
                  </a:lnTo>
                  <a:lnTo>
                    <a:pt x="470" y="382"/>
                  </a:lnTo>
                  <a:lnTo>
                    <a:pt x="480" y="348"/>
                  </a:lnTo>
                  <a:lnTo>
                    <a:pt x="511" y="276"/>
                  </a:lnTo>
                  <a:lnTo>
                    <a:pt x="520" y="243"/>
                  </a:lnTo>
                  <a:lnTo>
                    <a:pt x="511" y="203"/>
                  </a:lnTo>
                  <a:lnTo>
                    <a:pt x="495" y="180"/>
                  </a:lnTo>
                  <a:lnTo>
                    <a:pt x="487" y="171"/>
                  </a:lnTo>
                  <a:lnTo>
                    <a:pt x="480" y="156"/>
                  </a:lnTo>
                  <a:lnTo>
                    <a:pt x="470" y="146"/>
                  </a:lnTo>
                  <a:lnTo>
                    <a:pt x="470" y="156"/>
                  </a:lnTo>
                  <a:lnTo>
                    <a:pt x="455" y="131"/>
                  </a:lnTo>
                  <a:lnTo>
                    <a:pt x="430" y="106"/>
                  </a:lnTo>
                  <a:lnTo>
                    <a:pt x="421" y="81"/>
                  </a:lnTo>
                  <a:lnTo>
                    <a:pt x="415" y="74"/>
                  </a:lnTo>
                  <a:lnTo>
                    <a:pt x="415" y="57"/>
                  </a:lnTo>
                  <a:lnTo>
                    <a:pt x="405" y="49"/>
                  </a:lnTo>
                  <a:lnTo>
                    <a:pt x="390" y="49"/>
                  </a:lnTo>
                  <a:lnTo>
                    <a:pt x="381" y="0"/>
                  </a:lnTo>
                  <a:lnTo>
                    <a:pt x="373" y="0"/>
                  </a:lnTo>
                  <a:lnTo>
                    <a:pt x="365" y="17"/>
                  </a:lnTo>
                  <a:lnTo>
                    <a:pt x="365" y="57"/>
                  </a:lnTo>
                  <a:lnTo>
                    <a:pt x="358" y="90"/>
                  </a:lnTo>
                  <a:lnTo>
                    <a:pt x="340" y="90"/>
                  </a:lnTo>
                  <a:lnTo>
                    <a:pt x="308" y="66"/>
                  </a:lnTo>
                  <a:lnTo>
                    <a:pt x="300" y="66"/>
                  </a:lnTo>
                  <a:lnTo>
                    <a:pt x="300" y="57"/>
                  </a:lnTo>
                  <a:lnTo>
                    <a:pt x="284" y="57"/>
                  </a:lnTo>
                  <a:lnTo>
                    <a:pt x="293" y="34"/>
                  </a:lnTo>
                  <a:lnTo>
                    <a:pt x="300" y="34"/>
                  </a:lnTo>
                  <a:lnTo>
                    <a:pt x="308" y="17"/>
                  </a:lnTo>
                  <a:lnTo>
                    <a:pt x="300" y="17"/>
                  </a:lnTo>
                  <a:lnTo>
                    <a:pt x="293" y="25"/>
                  </a:lnTo>
                  <a:lnTo>
                    <a:pt x="293" y="17"/>
                  </a:lnTo>
                  <a:lnTo>
                    <a:pt x="284" y="17"/>
                  </a:lnTo>
                  <a:lnTo>
                    <a:pt x="244" y="9"/>
                  </a:lnTo>
                  <a:lnTo>
                    <a:pt x="253" y="17"/>
                  </a:lnTo>
                  <a:lnTo>
                    <a:pt x="244" y="17"/>
                  </a:lnTo>
                  <a:lnTo>
                    <a:pt x="228" y="17"/>
                  </a:lnTo>
                  <a:lnTo>
                    <a:pt x="219" y="25"/>
                  </a:lnTo>
                  <a:lnTo>
                    <a:pt x="219" y="34"/>
                  </a:lnTo>
                  <a:lnTo>
                    <a:pt x="212" y="34"/>
                  </a:lnTo>
                  <a:lnTo>
                    <a:pt x="212" y="49"/>
                  </a:lnTo>
                  <a:lnTo>
                    <a:pt x="212" y="57"/>
                  </a:lnTo>
                  <a:lnTo>
                    <a:pt x="194" y="49"/>
                  </a:lnTo>
                  <a:lnTo>
                    <a:pt x="194" y="57"/>
                  </a:lnTo>
                  <a:lnTo>
                    <a:pt x="194" y="49"/>
                  </a:lnTo>
                  <a:lnTo>
                    <a:pt x="187" y="41"/>
                  </a:lnTo>
                  <a:lnTo>
                    <a:pt x="179" y="41"/>
                  </a:lnTo>
                  <a:lnTo>
                    <a:pt x="163" y="49"/>
                  </a:lnTo>
                  <a:lnTo>
                    <a:pt x="154" y="49"/>
                  </a:lnTo>
                  <a:lnTo>
                    <a:pt x="147" y="74"/>
                  </a:lnTo>
                  <a:lnTo>
                    <a:pt x="138" y="74"/>
                  </a:lnTo>
                  <a:lnTo>
                    <a:pt x="129" y="74"/>
                  </a:lnTo>
                  <a:lnTo>
                    <a:pt x="138" y="81"/>
                  </a:lnTo>
                  <a:lnTo>
                    <a:pt x="129" y="90"/>
                  </a:lnTo>
                  <a:lnTo>
                    <a:pt x="129" y="74"/>
                  </a:lnTo>
                  <a:lnTo>
                    <a:pt x="114" y="90"/>
                  </a:lnTo>
                  <a:lnTo>
                    <a:pt x="122" y="97"/>
                  </a:lnTo>
                  <a:lnTo>
                    <a:pt x="97" y="114"/>
                  </a:lnTo>
                  <a:lnTo>
                    <a:pt x="41" y="13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8" y="156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17" y="211"/>
                  </a:lnTo>
                  <a:lnTo>
                    <a:pt x="8" y="196"/>
                  </a:lnTo>
                  <a:lnTo>
                    <a:pt x="8" y="211"/>
                  </a:lnTo>
                  <a:lnTo>
                    <a:pt x="0" y="203"/>
                  </a:lnTo>
                  <a:lnTo>
                    <a:pt x="23" y="251"/>
                  </a:lnTo>
                  <a:lnTo>
                    <a:pt x="32" y="283"/>
                  </a:lnTo>
                  <a:lnTo>
                    <a:pt x="32" y="308"/>
                  </a:lnTo>
                  <a:lnTo>
                    <a:pt x="23" y="317"/>
                  </a:lnTo>
                  <a:lnTo>
                    <a:pt x="23" y="3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1" name="Freeform 289"/>
            <p:cNvSpPr>
              <a:spLocks/>
            </p:cNvSpPr>
            <p:nvPr/>
          </p:nvSpPr>
          <p:spPr bwMode="auto">
            <a:xfrm>
              <a:off x="4315" y="2743"/>
              <a:ext cx="1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2" name="Freeform 290"/>
            <p:cNvSpPr>
              <a:spLocks/>
            </p:cNvSpPr>
            <p:nvPr/>
          </p:nvSpPr>
          <p:spPr bwMode="auto">
            <a:xfrm>
              <a:off x="4315" y="2743"/>
              <a:ext cx="1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3" name="Freeform 291"/>
            <p:cNvSpPr>
              <a:spLocks/>
            </p:cNvSpPr>
            <p:nvPr/>
          </p:nvSpPr>
          <p:spPr bwMode="auto">
            <a:xfrm>
              <a:off x="4391" y="3013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4" name="Freeform 292"/>
            <p:cNvSpPr>
              <a:spLocks/>
            </p:cNvSpPr>
            <p:nvPr/>
          </p:nvSpPr>
          <p:spPr bwMode="auto">
            <a:xfrm>
              <a:off x="4391" y="3013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5" name="Freeform 293"/>
            <p:cNvSpPr>
              <a:spLocks/>
            </p:cNvSpPr>
            <p:nvPr/>
          </p:nvSpPr>
          <p:spPr bwMode="auto">
            <a:xfrm>
              <a:off x="4491" y="3078"/>
              <a:ext cx="4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"/>
                </a:cxn>
                <a:cxn ang="0">
                  <a:pos x="25" y="49"/>
                </a:cxn>
                <a:cxn ang="0">
                  <a:pos x="34" y="33"/>
                </a:cxn>
                <a:cxn ang="0">
                  <a:pos x="41" y="4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51" h="50">
                  <a:moveTo>
                    <a:pt x="0" y="0"/>
                  </a:moveTo>
                  <a:lnTo>
                    <a:pt x="10" y="40"/>
                  </a:lnTo>
                  <a:lnTo>
                    <a:pt x="25" y="49"/>
                  </a:lnTo>
                  <a:lnTo>
                    <a:pt x="34" y="33"/>
                  </a:lnTo>
                  <a:lnTo>
                    <a:pt x="41" y="4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6" name="Freeform 294"/>
            <p:cNvSpPr>
              <a:spLocks/>
            </p:cNvSpPr>
            <p:nvPr/>
          </p:nvSpPr>
          <p:spPr bwMode="auto">
            <a:xfrm>
              <a:off x="4828" y="3001"/>
              <a:ext cx="69" cy="91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31" y="80"/>
                </a:cxn>
                <a:cxn ang="0">
                  <a:pos x="25" y="105"/>
                </a:cxn>
                <a:cxn ang="0">
                  <a:pos x="31" y="114"/>
                </a:cxn>
                <a:cxn ang="0">
                  <a:pos x="40" y="105"/>
                </a:cxn>
                <a:cxn ang="0">
                  <a:pos x="56" y="72"/>
                </a:cxn>
                <a:cxn ang="0">
                  <a:pos x="65" y="72"/>
                </a:cxn>
                <a:cxn ang="0">
                  <a:pos x="72" y="65"/>
                </a:cxn>
                <a:cxn ang="0">
                  <a:pos x="72" y="49"/>
                </a:cxn>
                <a:cxn ang="0">
                  <a:pos x="65" y="40"/>
                </a:cxn>
                <a:cxn ang="0">
                  <a:pos x="56" y="49"/>
                </a:cxn>
                <a:cxn ang="0">
                  <a:pos x="40" y="49"/>
                </a:cxn>
                <a:cxn ang="0">
                  <a:pos x="40" y="32"/>
                </a:cxn>
                <a:cxn ang="0">
                  <a:pos x="31" y="32"/>
                </a:cxn>
                <a:cxn ang="0">
                  <a:pos x="31" y="40"/>
                </a:cxn>
                <a:cxn ang="0">
                  <a:pos x="25" y="32"/>
                </a:cxn>
                <a:cxn ang="0">
                  <a:pos x="25" y="9"/>
                </a:cxn>
                <a:cxn ang="0">
                  <a:pos x="0" y="0"/>
                </a:cxn>
                <a:cxn ang="0">
                  <a:pos x="25" y="32"/>
                </a:cxn>
                <a:cxn ang="0">
                  <a:pos x="25" y="65"/>
                </a:cxn>
                <a:cxn ang="0">
                  <a:pos x="16" y="72"/>
                </a:cxn>
              </a:cxnLst>
              <a:rect l="0" t="0" r="r" b="b"/>
              <a:pathLst>
                <a:path w="73" h="115">
                  <a:moveTo>
                    <a:pt x="16" y="72"/>
                  </a:moveTo>
                  <a:lnTo>
                    <a:pt x="31" y="80"/>
                  </a:lnTo>
                  <a:lnTo>
                    <a:pt x="25" y="105"/>
                  </a:lnTo>
                  <a:lnTo>
                    <a:pt x="31" y="114"/>
                  </a:lnTo>
                  <a:lnTo>
                    <a:pt x="40" y="105"/>
                  </a:lnTo>
                  <a:lnTo>
                    <a:pt x="56" y="72"/>
                  </a:lnTo>
                  <a:lnTo>
                    <a:pt x="65" y="72"/>
                  </a:lnTo>
                  <a:lnTo>
                    <a:pt x="72" y="65"/>
                  </a:lnTo>
                  <a:lnTo>
                    <a:pt x="72" y="49"/>
                  </a:lnTo>
                  <a:lnTo>
                    <a:pt x="65" y="40"/>
                  </a:lnTo>
                  <a:lnTo>
                    <a:pt x="56" y="49"/>
                  </a:lnTo>
                  <a:lnTo>
                    <a:pt x="40" y="49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25" y="32"/>
                  </a:lnTo>
                  <a:lnTo>
                    <a:pt x="25" y="9"/>
                  </a:lnTo>
                  <a:lnTo>
                    <a:pt x="0" y="0"/>
                  </a:lnTo>
                  <a:lnTo>
                    <a:pt x="25" y="32"/>
                  </a:lnTo>
                  <a:lnTo>
                    <a:pt x="25" y="65"/>
                  </a:lnTo>
                  <a:lnTo>
                    <a:pt x="16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7" name="Freeform 295"/>
            <p:cNvSpPr>
              <a:spLocks/>
            </p:cNvSpPr>
            <p:nvPr/>
          </p:nvSpPr>
          <p:spPr bwMode="auto">
            <a:xfrm>
              <a:off x="4828" y="3001"/>
              <a:ext cx="69" cy="91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31" y="80"/>
                </a:cxn>
                <a:cxn ang="0">
                  <a:pos x="25" y="105"/>
                </a:cxn>
                <a:cxn ang="0">
                  <a:pos x="31" y="114"/>
                </a:cxn>
                <a:cxn ang="0">
                  <a:pos x="40" y="105"/>
                </a:cxn>
                <a:cxn ang="0">
                  <a:pos x="56" y="72"/>
                </a:cxn>
                <a:cxn ang="0">
                  <a:pos x="65" y="72"/>
                </a:cxn>
                <a:cxn ang="0">
                  <a:pos x="72" y="65"/>
                </a:cxn>
                <a:cxn ang="0">
                  <a:pos x="72" y="49"/>
                </a:cxn>
                <a:cxn ang="0">
                  <a:pos x="65" y="40"/>
                </a:cxn>
                <a:cxn ang="0">
                  <a:pos x="56" y="49"/>
                </a:cxn>
                <a:cxn ang="0">
                  <a:pos x="40" y="49"/>
                </a:cxn>
                <a:cxn ang="0">
                  <a:pos x="40" y="32"/>
                </a:cxn>
                <a:cxn ang="0">
                  <a:pos x="31" y="32"/>
                </a:cxn>
                <a:cxn ang="0">
                  <a:pos x="31" y="40"/>
                </a:cxn>
                <a:cxn ang="0">
                  <a:pos x="25" y="32"/>
                </a:cxn>
                <a:cxn ang="0">
                  <a:pos x="25" y="9"/>
                </a:cxn>
                <a:cxn ang="0">
                  <a:pos x="0" y="0"/>
                </a:cxn>
                <a:cxn ang="0">
                  <a:pos x="25" y="32"/>
                </a:cxn>
                <a:cxn ang="0">
                  <a:pos x="25" y="65"/>
                </a:cxn>
                <a:cxn ang="0">
                  <a:pos x="16" y="72"/>
                </a:cxn>
              </a:cxnLst>
              <a:rect l="0" t="0" r="r" b="b"/>
              <a:pathLst>
                <a:path w="73" h="115">
                  <a:moveTo>
                    <a:pt x="16" y="72"/>
                  </a:moveTo>
                  <a:lnTo>
                    <a:pt x="31" y="80"/>
                  </a:lnTo>
                  <a:lnTo>
                    <a:pt x="25" y="105"/>
                  </a:lnTo>
                  <a:lnTo>
                    <a:pt x="31" y="114"/>
                  </a:lnTo>
                  <a:lnTo>
                    <a:pt x="40" y="105"/>
                  </a:lnTo>
                  <a:lnTo>
                    <a:pt x="56" y="72"/>
                  </a:lnTo>
                  <a:lnTo>
                    <a:pt x="65" y="72"/>
                  </a:lnTo>
                  <a:lnTo>
                    <a:pt x="72" y="65"/>
                  </a:lnTo>
                  <a:lnTo>
                    <a:pt x="72" y="49"/>
                  </a:lnTo>
                  <a:lnTo>
                    <a:pt x="65" y="40"/>
                  </a:lnTo>
                  <a:lnTo>
                    <a:pt x="56" y="49"/>
                  </a:lnTo>
                  <a:lnTo>
                    <a:pt x="40" y="49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25" y="32"/>
                  </a:lnTo>
                  <a:lnTo>
                    <a:pt x="25" y="9"/>
                  </a:lnTo>
                  <a:lnTo>
                    <a:pt x="0" y="0"/>
                  </a:lnTo>
                  <a:lnTo>
                    <a:pt x="25" y="32"/>
                  </a:lnTo>
                  <a:lnTo>
                    <a:pt x="25" y="65"/>
                  </a:lnTo>
                  <a:lnTo>
                    <a:pt x="16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8" name="Freeform 296"/>
            <p:cNvSpPr>
              <a:spLocks/>
            </p:cNvSpPr>
            <p:nvPr/>
          </p:nvSpPr>
          <p:spPr bwMode="auto">
            <a:xfrm>
              <a:off x="4752" y="3078"/>
              <a:ext cx="101" cy="8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9" y="97"/>
                </a:cxn>
                <a:cxn ang="0">
                  <a:pos x="15" y="97"/>
                </a:cxn>
                <a:cxn ang="0">
                  <a:pos x="32" y="105"/>
                </a:cxn>
                <a:cxn ang="0">
                  <a:pos x="49" y="97"/>
                </a:cxn>
                <a:cxn ang="0">
                  <a:pos x="56" y="80"/>
                </a:cxn>
                <a:cxn ang="0">
                  <a:pos x="65" y="65"/>
                </a:cxn>
                <a:cxn ang="0">
                  <a:pos x="81" y="49"/>
                </a:cxn>
                <a:cxn ang="0">
                  <a:pos x="89" y="49"/>
                </a:cxn>
                <a:cxn ang="0">
                  <a:pos x="81" y="40"/>
                </a:cxn>
                <a:cxn ang="0">
                  <a:pos x="106" y="17"/>
                </a:cxn>
                <a:cxn ang="0">
                  <a:pos x="106" y="8"/>
                </a:cxn>
                <a:cxn ang="0">
                  <a:pos x="97" y="8"/>
                </a:cxn>
                <a:cxn ang="0">
                  <a:pos x="97" y="0"/>
                </a:cxn>
                <a:cxn ang="0">
                  <a:pos x="89" y="8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72" y="17"/>
                </a:cxn>
                <a:cxn ang="0">
                  <a:pos x="65" y="17"/>
                </a:cxn>
                <a:cxn ang="0">
                  <a:pos x="56" y="33"/>
                </a:cxn>
                <a:cxn ang="0">
                  <a:pos x="24" y="55"/>
                </a:cxn>
                <a:cxn ang="0">
                  <a:pos x="0" y="89"/>
                </a:cxn>
              </a:cxnLst>
              <a:rect l="0" t="0" r="r" b="b"/>
              <a:pathLst>
                <a:path w="107" h="106">
                  <a:moveTo>
                    <a:pt x="0" y="89"/>
                  </a:moveTo>
                  <a:lnTo>
                    <a:pt x="9" y="97"/>
                  </a:lnTo>
                  <a:lnTo>
                    <a:pt x="15" y="97"/>
                  </a:lnTo>
                  <a:lnTo>
                    <a:pt x="32" y="105"/>
                  </a:lnTo>
                  <a:lnTo>
                    <a:pt x="49" y="97"/>
                  </a:lnTo>
                  <a:lnTo>
                    <a:pt x="56" y="80"/>
                  </a:lnTo>
                  <a:lnTo>
                    <a:pt x="65" y="65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81" y="40"/>
                  </a:lnTo>
                  <a:lnTo>
                    <a:pt x="106" y="17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97" y="0"/>
                  </a:lnTo>
                  <a:lnTo>
                    <a:pt x="89" y="8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5" y="17"/>
                  </a:lnTo>
                  <a:lnTo>
                    <a:pt x="56" y="33"/>
                  </a:lnTo>
                  <a:lnTo>
                    <a:pt x="24" y="5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69" name="Freeform 297"/>
            <p:cNvSpPr>
              <a:spLocks/>
            </p:cNvSpPr>
            <p:nvPr/>
          </p:nvSpPr>
          <p:spPr bwMode="auto">
            <a:xfrm>
              <a:off x="4752" y="3078"/>
              <a:ext cx="101" cy="8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9" y="97"/>
                </a:cxn>
                <a:cxn ang="0">
                  <a:pos x="15" y="97"/>
                </a:cxn>
                <a:cxn ang="0">
                  <a:pos x="32" y="105"/>
                </a:cxn>
                <a:cxn ang="0">
                  <a:pos x="49" y="97"/>
                </a:cxn>
                <a:cxn ang="0">
                  <a:pos x="56" y="80"/>
                </a:cxn>
                <a:cxn ang="0">
                  <a:pos x="65" y="65"/>
                </a:cxn>
                <a:cxn ang="0">
                  <a:pos x="81" y="49"/>
                </a:cxn>
                <a:cxn ang="0">
                  <a:pos x="89" y="49"/>
                </a:cxn>
                <a:cxn ang="0">
                  <a:pos x="81" y="40"/>
                </a:cxn>
                <a:cxn ang="0">
                  <a:pos x="106" y="17"/>
                </a:cxn>
                <a:cxn ang="0">
                  <a:pos x="106" y="8"/>
                </a:cxn>
                <a:cxn ang="0">
                  <a:pos x="97" y="8"/>
                </a:cxn>
                <a:cxn ang="0">
                  <a:pos x="97" y="0"/>
                </a:cxn>
                <a:cxn ang="0">
                  <a:pos x="89" y="8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72" y="17"/>
                </a:cxn>
                <a:cxn ang="0">
                  <a:pos x="65" y="17"/>
                </a:cxn>
                <a:cxn ang="0">
                  <a:pos x="56" y="33"/>
                </a:cxn>
                <a:cxn ang="0">
                  <a:pos x="24" y="55"/>
                </a:cxn>
                <a:cxn ang="0">
                  <a:pos x="0" y="89"/>
                </a:cxn>
              </a:cxnLst>
              <a:rect l="0" t="0" r="r" b="b"/>
              <a:pathLst>
                <a:path w="107" h="106">
                  <a:moveTo>
                    <a:pt x="0" y="89"/>
                  </a:moveTo>
                  <a:lnTo>
                    <a:pt x="9" y="97"/>
                  </a:lnTo>
                  <a:lnTo>
                    <a:pt x="15" y="97"/>
                  </a:lnTo>
                  <a:lnTo>
                    <a:pt x="32" y="105"/>
                  </a:lnTo>
                  <a:lnTo>
                    <a:pt x="49" y="97"/>
                  </a:lnTo>
                  <a:lnTo>
                    <a:pt x="56" y="80"/>
                  </a:lnTo>
                  <a:lnTo>
                    <a:pt x="65" y="65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81" y="40"/>
                  </a:lnTo>
                  <a:lnTo>
                    <a:pt x="106" y="17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97" y="0"/>
                  </a:lnTo>
                  <a:lnTo>
                    <a:pt x="89" y="8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5" y="17"/>
                  </a:lnTo>
                  <a:lnTo>
                    <a:pt x="56" y="33"/>
                  </a:lnTo>
                  <a:lnTo>
                    <a:pt x="24" y="5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0" name="Freeform 298"/>
            <p:cNvSpPr>
              <a:spLocks/>
            </p:cNvSpPr>
            <p:nvPr/>
          </p:nvSpPr>
          <p:spPr bwMode="auto">
            <a:xfrm>
              <a:off x="3893" y="2568"/>
              <a:ext cx="132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8" y="23"/>
                </a:cxn>
                <a:cxn ang="0">
                  <a:pos x="33" y="41"/>
                </a:cxn>
                <a:cxn ang="0">
                  <a:pos x="42" y="47"/>
                </a:cxn>
                <a:cxn ang="0">
                  <a:pos x="49" y="64"/>
                </a:cxn>
                <a:cxn ang="0">
                  <a:pos x="65" y="81"/>
                </a:cxn>
                <a:cxn ang="0">
                  <a:pos x="83" y="113"/>
                </a:cxn>
                <a:cxn ang="0">
                  <a:pos x="114" y="144"/>
                </a:cxn>
                <a:cxn ang="0">
                  <a:pos x="130" y="144"/>
                </a:cxn>
                <a:cxn ang="0">
                  <a:pos x="139" y="113"/>
                </a:cxn>
                <a:cxn ang="0">
                  <a:pos x="130" y="97"/>
                </a:cxn>
                <a:cxn ang="0">
                  <a:pos x="123" y="97"/>
                </a:cxn>
                <a:cxn ang="0">
                  <a:pos x="114" y="81"/>
                </a:cxn>
                <a:cxn ang="0">
                  <a:pos x="108" y="81"/>
                </a:cxn>
                <a:cxn ang="0">
                  <a:pos x="108" y="72"/>
                </a:cxn>
                <a:cxn ang="0">
                  <a:pos x="98" y="64"/>
                </a:cxn>
                <a:cxn ang="0">
                  <a:pos x="98" y="56"/>
                </a:cxn>
                <a:cxn ang="0">
                  <a:pos x="74" y="41"/>
                </a:cxn>
                <a:cxn ang="0">
                  <a:pos x="65" y="41"/>
                </a:cxn>
                <a:cxn ang="0">
                  <a:pos x="24" y="7"/>
                </a:cxn>
                <a:cxn ang="0">
                  <a:pos x="0" y="0"/>
                </a:cxn>
              </a:cxnLst>
              <a:rect l="0" t="0" r="r" b="b"/>
              <a:pathLst>
                <a:path w="140" h="145">
                  <a:moveTo>
                    <a:pt x="0" y="0"/>
                  </a:moveTo>
                  <a:lnTo>
                    <a:pt x="0" y="7"/>
                  </a:lnTo>
                  <a:lnTo>
                    <a:pt x="18" y="23"/>
                  </a:lnTo>
                  <a:lnTo>
                    <a:pt x="33" y="41"/>
                  </a:lnTo>
                  <a:lnTo>
                    <a:pt x="42" y="47"/>
                  </a:lnTo>
                  <a:lnTo>
                    <a:pt x="49" y="64"/>
                  </a:lnTo>
                  <a:lnTo>
                    <a:pt x="65" y="81"/>
                  </a:lnTo>
                  <a:lnTo>
                    <a:pt x="83" y="113"/>
                  </a:lnTo>
                  <a:lnTo>
                    <a:pt x="114" y="144"/>
                  </a:lnTo>
                  <a:lnTo>
                    <a:pt x="130" y="144"/>
                  </a:lnTo>
                  <a:lnTo>
                    <a:pt x="139" y="113"/>
                  </a:lnTo>
                  <a:lnTo>
                    <a:pt x="130" y="97"/>
                  </a:lnTo>
                  <a:lnTo>
                    <a:pt x="123" y="97"/>
                  </a:lnTo>
                  <a:lnTo>
                    <a:pt x="114" y="81"/>
                  </a:lnTo>
                  <a:lnTo>
                    <a:pt x="108" y="81"/>
                  </a:lnTo>
                  <a:lnTo>
                    <a:pt x="108" y="72"/>
                  </a:lnTo>
                  <a:lnTo>
                    <a:pt x="98" y="64"/>
                  </a:lnTo>
                  <a:lnTo>
                    <a:pt x="98" y="56"/>
                  </a:lnTo>
                  <a:lnTo>
                    <a:pt x="74" y="41"/>
                  </a:lnTo>
                  <a:lnTo>
                    <a:pt x="65" y="41"/>
                  </a:lnTo>
                  <a:lnTo>
                    <a:pt x="24" y="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1" name="Freeform 299"/>
            <p:cNvSpPr>
              <a:spLocks/>
            </p:cNvSpPr>
            <p:nvPr/>
          </p:nvSpPr>
          <p:spPr bwMode="auto">
            <a:xfrm>
              <a:off x="4016" y="2683"/>
              <a:ext cx="109" cy="2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3" y="25"/>
                </a:cxn>
                <a:cxn ang="0">
                  <a:pos x="115" y="34"/>
                </a:cxn>
                <a:cxn ang="0">
                  <a:pos x="115" y="25"/>
                </a:cxn>
                <a:cxn ang="0">
                  <a:pos x="98" y="25"/>
                </a:cxn>
                <a:cxn ang="0">
                  <a:pos x="90" y="17"/>
                </a:cxn>
                <a:cxn ang="0">
                  <a:pos x="65" y="9"/>
                </a:cxn>
                <a:cxn ang="0">
                  <a:pos x="65" y="17"/>
                </a:cxn>
                <a:cxn ang="0">
                  <a:pos x="50" y="9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16" h="35">
                  <a:moveTo>
                    <a:pt x="0" y="9"/>
                  </a:moveTo>
                  <a:lnTo>
                    <a:pt x="33" y="25"/>
                  </a:lnTo>
                  <a:lnTo>
                    <a:pt x="115" y="34"/>
                  </a:lnTo>
                  <a:lnTo>
                    <a:pt x="115" y="25"/>
                  </a:lnTo>
                  <a:lnTo>
                    <a:pt x="98" y="25"/>
                  </a:lnTo>
                  <a:lnTo>
                    <a:pt x="90" y="17"/>
                  </a:lnTo>
                  <a:lnTo>
                    <a:pt x="65" y="9"/>
                  </a:lnTo>
                  <a:lnTo>
                    <a:pt x="65" y="17"/>
                  </a:lnTo>
                  <a:lnTo>
                    <a:pt x="50" y="9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2" name="Freeform 300"/>
            <p:cNvSpPr>
              <a:spLocks/>
            </p:cNvSpPr>
            <p:nvPr/>
          </p:nvSpPr>
          <p:spPr bwMode="auto">
            <a:xfrm>
              <a:off x="4124" y="2711"/>
              <a:ext cx="1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6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3" name="Freeform 301"/>
            <p:cNvSpPr>
              <a:spLocks/>
            </p:cNvSpPr>
            <p:nvPr/>
          </p:nvSpPr>
          <p:spPr bwMode="auto">
            <a:xfrm>
              <a:off x="4147" y="2711"/>
              <a:ext cx="93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16"/>
                </a:cxn>
                <a:cxn ang="0">
                  <a:pos x="41" y="0"/>
                </a:cxn>
                <a:cxn ang="0">
                  <a:pos x="73" y="16"/>
                </a:cxn>
                <a:cxn ang="0">
                  <a:pos x="97" y="0"/>
                </a:cxn>
                <a:cxn ang="0">
                  <a:pos x="81" y="0"/>
                </a:cxn>
                <a:cxn ang="0">
                  <a:pos x="56" y="0"/>
                </a:cxn>
                <a:cxn ang="0">
                  <a:pos x="41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98" h="17">
                  <a:moveTo>
                    <a:pt x="0" y="16"/>
                  </a:moveTo>
                  <a:lnTo>
                    <a:pt x="7" y="16"/>
                  </a:lnTo>
                  <a:lnTo>
                    <a:pt x="41" y="0"/>
                  </a:lnTo>
                  <a:lnTo>
                    <a:pt x="73" y="16"/>
                  </a:lnTo>
                  <a:lnTo>
                    <a:pt x="97" y="0"/>
                  </a:lnTo>
                  <a:lnTo>
                    <a:pt x="81" y="0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4" name="Freeform 302"/>
            <p:cNvSpPr>
              <a:spLocks/>
            </p:cNvSpPr>
            <p:nvPr/>
          </p:nvSpPr>
          <p:spPr bwMode="auto">
            <a:xfrm>
              <a:off x="4176" y="2723"/>
              <a:ext cx="2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25" y="1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17" y="16"/>
                  </a:lnTo>
                  <a:lnTo>
                    <a:pt x="25" y="16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5" name="Freeform 303"/>
            <p:cNvSpPr>
              <a:spLocks/>
            </p:cNvSpPr>
            <p:nvPr/>
          </p:nvSpPr>
          <p:spPr bwMode="auto">
            <a:xfrm>
              <a:off x="4230" y="2711"/>
              <a:ext cx="48" cy="2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8" y="25"/>
                </a:cxn>
                <a:cxn ang="0">
                  <a:pos x="50" y="0"/>
                </a:cxn>
                <a:cxn ang="0">
                  <a:pos x="25" y="0"/>
                </a:cxn>
                <a:cxn ang="0">
                  <a:pos x="9" y="16"/>
                </a:cxn>
                <a:cxn ang="0">
                  <a:pos x="0" y="25"/>
                </a:cxn>
              </a:cxnLst>
              <a:rect l="0" t="0" r="r" b="b"/>
              <a:pathLst>
                <a:path w="51" h="26">
                  <a:moveTo>
                    <a:pt x="0" y="25"/>
                  </a:moveTo>
                  <a:lnTo>
                    <a:pt x="18" y="25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9" y="16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6" name="Freeform 304"/>
            <p:cNvSpPr>
              <a:spLocks/>
            </p:cNvSpPr>
            <p:nvPr/>
          </p:nvSpPr>
          <p:spPr bwMode="auto">
            <a:xfrm>
              <a:off x="4361" y="2678"/>
              <a:ext cx="16" cy="2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24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7" name="Freeform 305"/>
            <p:cNvSpPr>
              <a:spLocks/>
            </p:cNvSpPr>
            <p:nvPr/>
          </p:nvSpPr>
          <p:spPr bwMode="auto">
            <a:xfrm>
              <a:off x="4016" y="2639"/>
              <a:ext cx="1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6"/>
                </a:cxn>
                <a:cxn ang="0">
                  <a:pos x="18" y="25"/>
                </a:cxn>
                <a:cxn ang="0">
                  <a:pos x="18" y="16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9" y="16"/>
                  </a:lnTo>
                  <a:lnTo>
                    <a:pt x="18" y="25"/>
                  </a:lnTo>
                  <a:lnTo>
                    <a:pt x="18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8" name="Freeform 306"/>
            <p:cNvSpPr>
              <a:spLocks/>
            </p:cNvSpPr>
            <p:nvPr/>
          </p:nvSpPr>
          <p:spPr bwMode="auto">
            <a:xfrm>
              <a:off x="4016" y="2639"/>
              <a:ext cx="1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6"/>
                </a:cxn>
                <a:cxn ang="0">
                  <a:pos x="18" y="25"/>
                </a:cxn>
                <a:cxn ang="0">
                  <a:pos x="18" y="16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9" y="16"/>
                  </a:lnTo>
                  <a:lnTo>
                    <a:pt x="18" y="25"/>
                  </a:lnTo>
                  <a:lnTo>
                    <a:pt x="18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79" name="Freeform 307"/>
            <p:cNvSpPr>
              <a:spLocks/>
            </p:cNvSpPr>
            <p:nvPr/>
          </p:nvSpPr>
          <p:spPr bwMode="auto">
            <a:xfrm>
              <a:off x="4039" y="2651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0" name="Freeform 308"/>
            <p:cNvSpPr>
              <a:spLocks/>
            </p:cNvSpPr>
            <p:nvPr/>
          </p:nvSpPr>
          <p:spPr bwMode="auto">
            <a:xfrm>
              <a:off x="4176" y="2606"/>
              <a:ext cx="79" cy="7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66"/>
                </a:cxn>
                <a:cxn ang="0">
                  <a:pos x="10" y="66"/>
                </a:cxn>
                <a:cxn ang="0">
                  <a:pos x="10" y="74"/>
                </a:cxn>
                <a:cxn ang="0">
                  <a:pos x="10" y="97"/>
                </a:cxn>
                <a:cxn ang="0">
                  <a:pos x="17" y="90"/>
                </a:cxn>
                <a:cxn ang="0">
                  <a:pos x="17" y="66"/>
                </a:cxn>
                <a:cxn ang="0">
                  <a:pos x="25" y="57"/>
                </a:cxn>
                <a:cxn ang="0">
                  <a:pos x="34" y="57"/>
                </a:cxn>
                <a:cxn ang="0">
                  <a:pos x="25" y="66"/>
                </a:cxn>
                <a:cxn ang="0">
                  <a:pos x="34" y="74"/>
                </a:cxn>
                <a:cxn ang="0">
                  <a:pos x="34" y="82"/>
                </a:cxn>
                <a:cxn ang="0">
                  <a:pos x="50" y="82"/>
                </a:cxn>
                <a:cxn ang="0">
                  <a:pos x="50" y="97"/>
                </a:cxn>
                <a:cxn ang="0">
                  <a:pos x="57" y="90"/>
                </a:cxn>
                <a:cxn ang="0">
                  <a:pos x="57" y="82"/>
                </a:cxn>
                <a:cxn ang="0">
                  <a:pos x="42" y="66"/>
                </a:cxn>
                <a:cxn ang="0">
                  <a:pos x="50" y="66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25" y="41"/>
                </a:cxn>
                <a:cxn ang="0">
                  <a:pos x="17" y="34"/>
                </a:cxn>
                <a:cxn ang="0">
                  <a:pos x="17" y="25"/>
                </a:cxn>
                <a:cxn ang="0">
                  <a:pos x="25" y="17"/>
                </a:cxn>
                <a:cxn ang="0">
                  <a:pos x="75" y="17"/>
                </a:cxn>
                <a:cxn ang="0">
                  <a:pos x="82" y="0"/>
                </a:cxn>
                <a:cxn ang="0">
                  <a:pos x="66" y="9"/>
                </a:cxn>
                <a:cxn ang="0">
                  <a:pos x="50" y="17"/>
                </a:cxn>
                <a:cxn ang="0">
                  <a:pos x="25" y="9"/>
                </a:cxn>
                <a:cxn ang="0">
                  <a:pos x="25" y="17"/>
                </a:cxn>
                <a:cxn ang="0">
                  <a:pos x="17" y="17"/>
                </a:cxn>
                <a:cxn ang="0">
                  <a:pos x="17" y="34"/>
                </a:cxn>
                <a:cxn ang="0">
                  <a:pos x="0" y="57"/>
                </a:cxn>
              </a:cxnLst>
              <a:rect l="0" t="0" r="r" b="b"/>
              <a:pathLst>
                <a:path w="83" h="98">
                  <a:moveTo>
                    <a:pt x="0" y="57"/>
                  </a:moveTo>
                  <a:lnTo>
                    <a:pt x="0" y="66"/>
                  </a:lnTo>
                  <a:lnTo>
                    <a:pt x="10" y="66"/>
                  </a:lnTo>
                  <a:lnTo>
                    <a:pt x="10" y="74"/>
                  </a:lnTo>
                  <a:lnTo>
                    <a:pt x="10" y="97"/>
                  </a:lnTo>
                  <a:lnTo>
                    <a:pt x="17" y="90"/>
                  </a:lnTo>
                  <a:lnTo>
                    <a:pt x="17" y="66"/>
                  </a:lnTo>
                  <a:lnTo>
                    <a:pt x="25" y="57"/>
                  </a:lnTo>
                  <a:lnTo>
                    <a:pt x="34" y="57"/>
                  </a:lnTo>
                  <a:lnTo>
                    <a:pt x="25" y="66"/>
                  </a:lnTo>
                  <a:lnTo>
                    <a:pt x="34" y="74"/>
                  </a:lnTo>
                  <a:lnTo>
                    <a:pt x="34" y="82"/>
                  </a:lnTo>
                  <a:lnTo>
                    <a:pt x="50" y="82"/>
                  </a:lnTo>
                  <a:lnTo>
                    <a:pt x="50" y="97"/>
                  </a:lnTo>
                  <a:lnTo>
                    <a:pt x="57" y="90"/>
                  </a:lnTo>
                  <a:lnTo>
                    <a:pt x="57" y="82"/>
                  </a:lnTo>
                  <a:lnTo>
                    <a:pt x="42" y="66"/>
                  </a:lnTo>
                  <a:lnTo>
                    <a:pt x="50" y="66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25" y="41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25" y="17"/>
                  </a:lnTo>
                  <a:lnTo>
                    <a:pt x="75" y="17"/>
                  </a:lnTo>
                  <a:lnTo>
                    <a:pt x="82" y="0"/>
                  </a:lnTo>
                  <a:lnTo>
                    <a:pt x="66" y="9"/>
                  </a:lnTo>
                  <a:lnTo>
                    <a:pt x="50" y="17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0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1" name="Freeform 309"/>
            <p:cNvSpPr>
              <a:spLocks/>
            </p:cNvSpPr>
            <p:nvPr/>
          </p:nvSpPr>
          <p:spPr bwMode="auto">
            <a:xfrm>
              <a:off x="4277" y="2601"/>
              <a:ext cx="16" cy="3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31"/>
                </a:cxn>
                <a:cxn ang="0">
                  <a:pos x="16" y="40"/>
                </a:cxn>
                <a:cxn ang="0">
                  <a:pos x="8" y="31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16" y="15"/>
                </a:cxn>
                <a:cxn ang="0">
                  <a:pos x="16" y="6"/>
                </a:cxn>
                <a:cxn ang="0">
                  <a:pos x="16" y="15"/>
                </a:cxn>
                <a:cxn ang="0">
                  <a:pos x="8" y="0"/>
                </a:cxn>
                <a:cxn ang="0">
                  <a:pos x="0" y="15"/>
                </a:cxn>
              </a:cxnLst>
              <a:rect l="0" t="0" r="r" b="b"/>
              <a:pathLst>
                <a:path w="17" h="41">
                  <a:moveTo>
                    <a:pt x="0" y="15"/>
                  </a:moveTo>
                  <a:lnTo>
                    <a:pt x="8" y="31"/>
                  </a:lnTo>
                  <a:lnTo>
                    <a:pt x="16" y="40"/>
                  </a:lnTo>
                  <a:lnTo>
                    <a:pt x="8" y="31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16" y="15"/>
                  </a:lnTo>
                  <a:lnTo>
                    <a:pt x="16" y="6"/>
                  </a:lnTo>
                  <a:lnTo>
                    <a:pt x="16" y="15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2" name="Freeform 310"/>
            <p:cNvSpPr>
              <a:spLocks/>
            </p:cNvSpPr>
            <p:nvPr/>
          </p:nvSpPr>
          <p:spPr bwMode="auto">
            <a:xfrm>
              <a:off x="4262" y="2659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3" name="Freeform 311"/>
            <p:cNvSpPr>
              <a:spLocks/>
            </p:cNvSpPr>
            <p:nvPr/>
          </p:nvSpPr>
          <p:spPr bwMode="auto">
            <a:xfrm>
              <a:off x="4285" y="2651"/>
              <a:ext cx="3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1" y="17"/>
                </a:cxn>
                <a:cxn ang="0">
                  <a:pos x="32" y="9"/>
                </a:cxn>
                <a:cxn ang="0">
                  <a:pos x="25" y="0"/>
                </a:cxn>
                <a:cxn ang="0">
                  <a:pos x="7" y="0"/>
                </a:cxn>
                <a:cxn ang="0">
                  <a:pos x="0" y="9"/>
                </a:cxn>
              </a:cxnLst>
              <a:rect l="0" t="0" r="r" b="b"/>
              <a:pathLst>
                <a:path w="42" h="18">
                  <a:moveTo>
                    <a:pt x="0" y="9"/>
                  </a:moveTo>
                  <a:lnTo>
                    <a:pt x="41" y="17"/>
                  </a:lnTo>
                  <a:lnTo>
                    <a:pt x="32" y="9"/>
                  </a:lnTo>
                  <a:lnTo>
                    <a:pt x="25" y="0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4" name="Freeform 312"/>
            <p:cNvSpPr>
              <a:spLocks/>
            </p:cNvSpPr>
            <p:nvPr/>
          </p:nvSpPr>
          <p:spPr bwMode="auto">
            <a:xfrm>
              <a:off x="4192" y="2433"/>
              <a:ext cx="48" cy="5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7"/>
                </a:cxn>
                <a:cxn ang="0">
                  <a:pos x="8" y="55"/>
                </a:cxn>
                <a:cxn ang="0">
                  <a:pos x="8" y="65"/>
                </a:cxn>
                <a:cxn ang="0">
                  <a:pos x="17" y="65"/>
                </a:cxn>
                <a:cxn ang="0">
                  <a:pos x="25" y="65"/>
                </a:cxn>
                <a:cxn ang="0">
                  <a:pos x="33" y="72"/>
                </a:cxn>
                <a:cxn ang="0">
                  <a:pos x="33" y="65"/>
                </a:cxn>
                <a:cxn ang="0">
                  <a:pos x="40" y="72"/>
                </a:cxn>
                <a:cxn ang="0">
                  <a:pos x="49" y="72"/>
                </a:cxn>
                <a:cxn ang="0">
                  <a:pos x="40" y="65"/>
                </a:cxn>
                <a:cxn ang="0">
                  <a:pos x="49" y="65"/>
                </a:cxn>
                <a:cxn ang="0">
                  <a:pos x="33" y="55"/>
                </a:cxn>
                <a:cxn ang="0">
                  <a:pos x="25" y="65"/>
                </a:cxn>
                <a:cxn ang="0">
                  <a:pos x="17" y="47"/>
                </a:cxn>
                <a:cxn ang="0">
                  <a:pos x="33" y="24"/>
                </a:cxn>
                <a:cxn ang="0">
                  <a:pos x="25" y="15"/>
                </a:cxn>
                <a:cxn ang="0">
                  <a:pos x="33" y="0"/>
                </a:cxn>
                <a:cxn ang="0">
                  <a:pos x="25" y="7"/>
                </a:cxn>
                <a:cxn ang="0">
                  <a:pos x="8" y="0"/>
                </a:cxn>
                <a:cxn ang="0">
                  <a:pos x="0" y="31"/>
                </a:cxn>
              </a:cxnLst>
              <a:rect l="0" t="0" r="r" b="b"/>
              <a:pathLst>
                <a:path w="50" h="73">
                  <a:moveTo>
                    <a:pt x="0" y="31"/>
                  </a:moveTo>
                  <a:lnTo>
                    <a:pt x="0" y="47"/>
                  </a:lnTo>
                  <a:lnTo>
                    <a:pt x="8" y="55"/>
                  </a:lnTo>
                  <a:lnTo>
                    <a:pt x="8" y="65"/>
                  </a:lnTo>
                  <a:lnTo>
                    <a:pt x="17" y="65"/>
                  </a:lnTo>
                  <a:lnTo>
                    <a:pt x="25" y="65"/>
                  </a:lnTo>
                  <a:lnTo>
                    <a:pt x="33" y="72"/>
                  </a:lnTo>
                  <a:lnTo>
                    <a:pt x="33" y="65"/>
                  </a:lnTo>
                  <a:lnTo>
                    <a:pt x="40" y="72"/>
                  </a:lnTo>
                  <a:lnTo>
                    <a:pt x="49" y="72"/>
                  </a:lnTo>
                  <a:lnTo>
                    <a:pt x="40" y="65"/>
                  </a:lnTo>
                  <a:lnTo>
                    <a:pt x="49" y="65"/>
                  </a:lnTo>
                  <a:lnTo>
                    <a:pt x="33" y="55"/>
                  </a:lnTo>
                  <a:lnTo>
                    <a:pt x="25" y="65"/>
                  </a:lnTo>
                  <a:lnTo>
                    <a:pt x="17" y="47"/>
                  </a:lnTo>
                  <a:lnTo>
                    <a:pt x="33" y="24"/>
                  </a:lnTo>
                  <a:lnTo>
                    <a:pt x="25" y="15"/>
                  </a:lnTo>
                  <a:lnTo>
                    <a:pt x="33" y="0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5" name="Freeform 313"/>
            <p:cNvSpPr>
              <a:spLocks/>
            </p:cNvSpPr>
            <p:nvPr/>
          </p:nvSpPr>
          <p:spPr bwMode="auto">
            <a:xfrm>
              <a:off x="4154" y="2510"/>
              <a:ext cx="33" cy="3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4" y="8"/>
                </a:cxn>
                <a:cxn ang="0">
                  <a:pos x="34" y="0"/>
                </a:cxn>
                <a:cxn ang="0">
                  <a:pos x="0" y="40"/>
                </a:cxn>
              </a:cxnLst>
              <a:rect l="0" t="0" r="r" b="b"/>
              <a:pathLst>
                <a:path w="35" h="41">
                  <a:moveTo>
                    <a:pt x="0" y="40"/>
                  </a:moveTo>
                  <a:lnTo>
                    <a:pt x="34" y="8"/>
                  </a:lnTo>
                  <a:lnTo>
                    <a:pt x="34" y="0"/>
                  </a:lnTo>
                  <a:lnTo>
                    <a:pt x="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6" name="Freeform 314"/>
            <p:cNvSpPr>
              <a:spLocks/>
            </p:cNvSpPr>
            <p:nvPr/>
          </p:nvSpPr>
          <p:spPr bwMode="auto">
            <a:xfrm>
              <a:off x="4192" y="2490"/>
              <a:ext cx="1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lnTo>
                    <a:pt x="17" y="1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7" name="Freeform 315"/>
            <p:cNvSpPr>
              <a:spLocks/>
            </p:cNvSpPr>
            <p:nvPr/>
          </p:nvSpPr>
          <p:spPr bwMode="auto">
            <a:xfrm>
              <a:off x="4247" y="2496"/>
              <a:ext cx="1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7" y="32"/>
                </a:cxn>
                <a:cxn ang="0">
                  <a:pos x="7" y="17"/>
                </a:cxn>
                <a:cxn ang="0">
                  <a:pos x="16" y="17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7" h="33">
                  <a:moveTo>
                    <a:pt x="0" y="0"/>
                  </a:moveTo>
                  <a:lnTo>
                    <a:pt x="7" y="7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17"/>
                  </a:lnTo>
                  <a:lnTo>
                    <a:pt x="16" y="17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8" name="Freeform 316"/>
            <p:cNvSpPr>
              <a:spLocks/>
            </p:cNvSpPr>
            <p:nvPr/>
          </p:nvSpPr>
          <p:spPr bwMode="auto">
            <a:xfrm>
              <a:off x="4216" y="2502"/>
              <a:ext cx="32" cy="3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18"/>
                </a:cxn>
                <a:cxn ang="0">
                  <a:pos x="8" y="25"/>
                </a:cxn>
                <a:cxn ang="0">
                  <a:pos x="15" y="41"/>
                </a:cxn>
                <a:cxn ang="0">
                  <a:pos x="15" y="34"/>
                </a:cxn>
                <a:cxn ang="0">
                  <a:pos x="15" y="25"/>
                </a:cxn>
                <a:cxn ang="0">
                  <a:pos x="33" y="34"/>
                </a:cxn>
                <a:cxn ang="0">
                  <a:pos x="33" y="25"/>
                </a:cxn>
                <a:cxn ang="0">
                  <a:pos x="24" y="25"/>
                </a:cxn>
                <a:cxn ang="0">
                  <a:pos x="24" y="10"/>
                </a:cxn>
                <a:cxn ang="0">
                  <a:pos x="15" y="18"/>
                </a:cxn>
                <a:cxn ang="0">
                  <a:pos x="15" y="1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34" h="42">
                  <a:moveTo>
                    <a:pt x="0" y="18"/>
                  </a:moveTo>
                  <a:lnTo>
                    <a:pt x="8" y="18"/>
                  </a:lnTo>
                  <a:lnTo>
                    <a:pt x="8" y="25"/>
                  </a:lnTo>
                  <a:lnTo>
                    <a:pt x="15" y="41"/>
                  </a:lnTo>
                  <a:lnTo>
                    <a:pt x="15" y="34"/>
                  </a:lnTo>
                  <a:lnTo>
                    <a:pt x="15" y="25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24" y="25"/>
                  </a:lnTo>
                  <a:lnTo>
                    <a:pt x="24" y="10"/>
                  </a:lnTo>
                  <a:lnTo>
                    <a:pt x="15" y="18"/>
                  </a:lnTo>
                  <a:lnTo>
                    <a:pt x="15" y="1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89" name="Freeform 317"/>
            <p:cNvSpPr>
              <a:spLocks/>
            </p:cNvSpPr>
            <p:nvPr/>
          </p:nvSpPr>
          <p:spPr bwMode="auto">
            <a:xfrm>
              <a:off x="4216" y="2522"/>
              <a:ext cx="53" cy="4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8" y="34"/>
                </a:cxn>
                <a:cxn ang="0">
                  <a:pos x="15" y="34"/>
                </a:cxn>
                <a:cxn ang="0">
                  <a:pos x="24" y="34"/>
                </a:cxn>
                <a:cxn ang="0">
                  <a:pos x="33" y="34"/>
                </a:cxn>
                <a:cxn ang="0">
                  <a:pos x="24" y="49"/>
                </a:cxn>
                <a:cxn ang="0">
                  <a:pos x="40" y="58"/>
                </a:cxn>
                <a:cxn ang="0">
                  <a:pos x="49" y="49"/>
                </a:cxn>
                <a:cxn ang="0">
                  <a:pos x="40" y="40"/>
                </a:cxn>
                <a:cxn ang="0">
                  <a:pos x="49" y="34"/>
                </a:cxn>
                <a:cxn ang="0">
                  <a:pos x="55" y="49"/>
                </a:cxn>
                <a:cxn ang="0">
                  <a:pos x="55" y="34"/>
                </a:cxn>
                <a:cxn ang="0">
                  <a:pos x="55" y="16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24" y="25"/>
                </a:cxn>
                <a:cxn ang="0">
                  <a:pos x="15" y="16"/>
                </a:cxn>
                <a:cxn ang="0">
                  <a:pos x="0" y="34"/>
                </a:cxn>
                <a:cxn ang="0">
                  <a:pos x="0" y="40"/>
                </a:cxn>
              </a:cxnLst>
              <a:rect l="0" t="0" r="r" b="b"/>
              <a:pathLst>
                <a:path w="56" h="59">
                  <a:moveTo>
                    <a:pt x="0" y="40"/>
                  </a:moveTo>
                  <a:lnTo>
                    <a:pt x="8" y="34"/>
                  </a:lnTo>
                  <a:lnTo>
                    <a:pt x="15" y="34"/>
                  </a:lnTo>
                  <a:lnTo>
                    <a:pt x="24" y="34"/>
                  </a:lnTo>
                  <a:lnTo>
                    <a:pt x="33" y="34"/>
                  </a:lnTo>
                  <a:lnTo>
                    <a:pt x="24" y="49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40" y="40"/>
                  </a:lnTo>
                  <a:lnTo>
                    <a:pt x="49" y="34"/>
                  </a:lnTo>
                  <a:lnTo>
                    <a:pt x="55" y="49"/>
                  </a:lnTo>
                  <a:lnTo>
                    <a:pt x="55" y="34"/>
                  </a:lnTo>
                  <a:lnTo>
                    <a:pt x="55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24" y="25"/>
                  </a:lnTo>
                  <a:lnTo>
                    <a:pt x="15" y="16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0" name="Freeform 318"/>
            <p:cNvSpPr>
              <a:spLocks/>
            </p:cNvSpPr>
            <p:nvPr/>
          </p:nvSpPr>
          <p:spPr bwMode="auto">
            <a:xfrm>
              <a:off x="4529" y="2665"/>
              <a:ext cx="54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32"/>
                </a:cxn>
                <a:cxn ang="0">
                  <a:pos x="34" y="32"/>
                </a:cxn>
                <a:cxn ang="0">
                  <a:pos x="49" y="23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9" y="16"/>
                </a:cxn>
                <a:cxn ang="0">
                  <a:pos x="41" y="16"/>
                </a:cxn>
                <a:cxn ang="0">
                  <a:pos x="34" y="16"/>
                </a:cxn>
                <a:cxn ang="0">
                  <a:pos x="0" y="16"/>
                </a:cxn>
              </a:cxnLst>
              <a:rect l="0" t="0" r="r" b="b"/>
              <a:pathLst>
                <a:path w="57" h="33">
                  <a:moveTo>
                    <a:pt x="0" y="16"/>
                  </a:moveTo>
                  <a:lnTo>
                    <a:pt x="16" y="32"/>
                  </a:lnTo>
                  <a:lnTo>
                    <a:pt x="34" y="32"/>
                  </a:lnTo>
                  <a:lnTo>
                    <a:pt x="49" y="23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1" name="Freeform 319"/>
            <p:cNvSpPr>
              <a:spLocks/>
            </p:cNvSpPr>
            <p:nvPr/>
          </p:nvSpPr>
          <p:spPr bwMode="auto">
            <a:xfrm>
              <a:off x="4568" y="2659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8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15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2" name="Freeform 320"/>
            <p:cNvSpPr>
              <a:spLocks/>
            </p:cNvSpPr>
            <p:nvPr/>
          </p:nvSpPr>
          <p:spPr bwMode="auto">
            <a:xfrm>
              <a:off x="4613" y="2678"/>
              <a:ext cx="1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8" y="24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3" name="Freeform 321"/>
            <p:cNvSpPr>
              <a:spLocks/>
            </p:cNvSpPr>
            <p:nvPr/>
          </p:nvSpPr>
          <p:spPr bwMode="auto">
            <a:xfrm>
              <a:off x="4667" y="2715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4" name="Freeform 322"/>
            <p:cNvSpPr>
              <a:spLocks/>
            </p:cNvSpPr>
            <p:nvPr/>
          </p:nvSpPr>
          <p:spPr bwMode="auto">
            <a:xfrm>
              <a:off x="810" y="2393"/>
              <a:ext cx="1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5" name="Line 323"/>
            <p:cNvSpPr>
              <a:spLocks noChangeShapeType="1"/>
            </p:cNvSpPr>
            <p:nvPr/>
          </p:nvSpPr>
          <p:spPr bwMode="auto">
            <a:xfrm>
              <a:off x="832" y="2400"/>
              <a:ext cx="9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6" name="Line 324"/>
            <p:cNvSpPr>
              <a:spLocks noChangeShapeType="1"/>
            </p:cNvSpPr>
            <p:nvPr/>
          </p:nvSpPr>
          <p:spPr bwMode="auto">
            <a:xfrm>
              <a:off x="848" y="2406"/>
              <a:ext cx="8" cy="7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7" name="Freeform 325"/>
            <p:cNvSpPr>
              <a:spLocks/>
            </p:cNvSpPr>
            <p:nvPr/>
          </p:nvSpPr>
          <p:spPr bwMode="auto">
            <a:xfrm>
              <a:off x="856" y="2413"/>
              <a:ext cx="16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9"/>
                </a:cxn>
                <a:cxn ang="0">
                  <a:pos x="8" y="25"/>
                </a:cxn>
                <a:cxn ang="0">
                  <a:pos x="16" y="15"/>
                </a:cxn>
                <a:cxn ang="0">
                  <a:pos x="8" y="0"/>
                </a:cxn>
              </a:cxnLst>
              <a:rect l="0" t="0" r="r" b="b"/>
              <a:pathLst>
                <a:path w="17" h="26">
                  <a:moveTo>
                    <a:pt x="8" y="0"/>
                  </a:moveTo>
                  <a:lnTo>
                    <a:pt x="0" y="9"/>
                  </a:lnTo>
                  <a:lnTo>
                    <a:pt x="8" y="25"/>
                  </a:lnTo>
                  <a:lnTo>
                    <a:pt x="16" y="15"/>
                  </a:lnTo>
                  <a:lnTo>
                    <a:pt x="8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8" name="Freeform 326"/>
            <p:cNvSpPr>
              <a:spLocks/>
            </p:cNvSpPr>
            <p:nvPr/>
          </p:nvSpPr>
          <p:spPr bwMode="auto">
            <a:xfrm>
              <a:off x="3068" y="2923"/>
              <a:ext cx="31" cy="26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23" y="25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23" y="7"/>
                </a:cxn>
                <a:cxn ang="0">
                  <a:pos x="32" y="15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lnTo>
                    <a:pt x="23" y="25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23" y="7"/>
                  </a:lnTo>
                  <a:lnTo>
                    <a:pt x="32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6999" name="Line 327"/>
            <p:cNvSpPr>
              <a:spLocks noChangeShapeType="1"/>
            </p:cNvSpPr>
            <p:nvPr/>
          </p:nvSpPr>
          <p:spPr bwMode="auto">
            <a:xfrm>
              <a:off x="4116" y="2393"/>
              <a:ext cx="8" cy="0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0" name="Freeform 328"/>
            <p:cNvSpPr>
              <a:spLocks/>
            </p:cNvSpPr>
            <p:nvPr/>
          </p:nvSpPr>
          <p:spPr bwMode="auto">
            <a:xfrm>
              <a:off x="2975" y="2148"/>
              <a:ext cx="2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15" y="17"/>
                </a:cxn>
                <a:cxn ang="0">
                  <a:pos x="24" y="25"/>
                </a:cxn>
                <a:cxn ang="0">
                  <a:pos x="24" y="34"/>
                </a:cxn>
                <a:cxn ang="0">
                  <a:pos x="9" y="50"/>
                </a:cxn>
                <a:cxn ang="0">
                  <a:pos x="0" y="41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51">
                  <a:moveTo>
                    <a:pt x="0" y="0"/>
                  </a:moveTo>
                  <a:lnTo>
                    <a:pt x="9" y="0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24" y="25"/>
                  </a:lnTo>
                  <a:lnTo>
                    <a:pt x="24" y="34"/>
                  </a:lnTo>
                  <a:lnTo>
                    <a:pt x="9" y="50"/>
                  </a:lnTo>
                  <a:lnTo>
                    <a:pt x="0" y="41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1" name="Freeform 329"/>
            <p:cNvSpPr>
              <a:spLocks/>
            </p:cNvSpPr>
            <p:nvPr/>
          </p:nvSpPr>
          <p:spPr bwMode="auto">
            <a:xfrm>
              <a:off x="3013" y="2123"/>
              <a:ext cx="78" cy="45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81" y="16"/>
                </a:cxn>
                <a:cxn ang="0">
                  <a:pos x="74" y="16"/>
                </a:cxn>
                <a:cxn ang="0">
                  <a:pos x="66" y="31"/>
                </a:cxn>
                <a:cxn ang="0">
                  <a:pos x="74" y="40"/>
                </a:cxn>
                <a:cxn ang="0">
                  <a:pos x="58" y="40"/>
                </a:cxn>
                <a:cxn ang="0">
                  <a:pos x="49" y="48"/>
                </a:cxn>
                <a:cxn ang="0">
                  <a:pos x="41" y="56"/>
                </a:cxn>
                <a:cxn ang="0">
                  <a:pos x="24" y="48"/>
                </a:cxn>
                <a:cxn ang="0">
                  <a:pos x="9" y="48"/>
                </a:cxn>
                <a:cxn ang="0">
                  <a:pos x="9" y="40"/>
                </a:cxn>
                <a:cxn ang="0">
                  <a:pos x="0" y="31"/>
                </a:cxn>
                <a:cxn ang="0">
                  <a:pos x="9" y="25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16" y="6"/>
                </a:cxn>
                <a:cxn ang="0">
                  <a:pos x="41" y="16"/>
                </a:cxn>
                <a:cxn ang="0">
                  <a:pos x="58" y="0"/>
                </a:cxn>
                <a:cxn ang="0">
                  <a:pos x="81" y="6"/>
                </a:cxn>
              </a:cxnLst>
              <a:rect l="0" t="0" r="r" b="b"/>
              <a:pathLst>
                <a:path w="82" h="57">
                  <a:moveTo>
                    <a:pt x="81" y="6"/>
                  </a:moveTo>
                  <a:lnTo>
                    <a:pt x="81" y="16"/>
                  </a:lnTo>
                  <a:lnTo>
                    <a:pt x="74" y="16"/>
                  </a:lnTo>
                  <a:lnTo>
                    <a:pt x="66" y="31"/>
                  </a:lnTo>
                  <a:lnTo>
                    <a:pt x="74" y="40"/>
                  </a:lnTo>
                  <a:lnTo>
                    <a:pt x="58" y="40"/>
                  </a:lnTo>
                  <a:lnTo>
                    <a:pt x="49" y="48"/>
                  </a:lnTo>
                  <a:lnTo>
                    <a:pt x="41" y="56"/>
                  </a:lnTo>
                  <a:lnTo>
                    <a:pt x="24" y="48"/>
                  </a:lnTo>
                  <a:lnTo>
                    <a:pt x="9" y="48"/>
                  </a:lnTo>
                  <a:lnTo>
                    <a:pt x="9" y="40"/>
                  </a:lnTo>
                  <a:lnTo>
                    <a:pt x="0" y="31"/>
                  </a:lnTo>
                  <a:lnTo>
                    <a:pt x="9" y="25"/>
                  </a:lnTo>
                  <a:lnTo>
                    <a:pt x="0" y="6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6"/>
                  </a:lnTo>
                  <a:lnTo>
                    <a:pt x="41" y="16"/>
                  </a:lnTo>
                  <a:lnTo>
                    <a:pt x="58" y="0"/>
                  </a:lnTo>
                  <a:lnTo>
                    <a:pt x="81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2" name="Freeform 330"/>
            <p:cNvSpPr>
              <a:spLocks/>
            </p:cNvSpPr>
            <p:nvPr/>
          </p:nvSpPr>
          <p:spPr bwMode="auto">
            <a:xfrm>
              <a:off x="2937" y="2058"/>
              <a:ext cx="77" cy="45"/>
            </a:xfrm>
            <a:custGeom>
              <a:avLst/>
              <a:gdLst/>
              <a:ahLst/>
              <a:cxnLst>
                <a:cxn ang="0">
                  <a:pos x="33" y="56"/>
                </a:cxn>
                <a:cxn ang="0">
                  <a:pos x="50" y="47"/>
                </a:cxn>
                <a:cxn ang="0">
                  <a:pos x="65" y="47"/>
                </a:cxn>
                <a:cxn ang="0">
                  <a:pos x="74" y="16"/>
                </a:cxn>
                <a:cxn ang="0">
                  <a:pos x="81" y="16"/>
                </a:cxn>
                <a:cxn ang="0">
                  <a:pos x="74" y="7"/>
                </a:cxn>
                <a:cxn ang="0">
                  <a:pos x="56" y="0"/>
                </a:cxn>
                <a:cxn ang="0">
                  <a:pos x="25" y="16"/>
                </a:cxn>
                <a:cxn ang="0">
                  <a:pos x="10" y="16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25" y="56"/>
                </a:cxn>
                <a:cxn ang="0">
                  <a:pos x="33" y="56"/>
                </a:cxn>
              </a:cxnLst>
              <a:rect l="0" t="0" r="r" b="b"/>
              <a:pathLst>
                <a:path w="82" h="57">
                  <a:moveTo>
                    <a:pt x="33" y="56"/>
                  </a:moveTo>
                  <a:lnTo>
                    <a:pt x="50" y="47"/>
                  </a:lnTo>
                  <a:lnTo>
                    <a:pt x="65" y="47"/>
                  </a:lnTo>
                  <a:lnTo>
                    <a:pt x="74" y="16"/>
                  </a:lnTo>
                  <a:lnTo>
                    <a:pt x="81" y="16"/>
                  </a:lnTo>
                  <a:lnTo>
                    <a:pt x="74" y="7"/>
                  </a:lnTo>
                  <a:lnTo>
                    <a:pt x="56" y="0"/>
                  </a:lnTo>
                  <a:lnTo>
                    <a:pt x="25" y="16"/>
                  </a:lnTo>
                  <a:lnTo>
                    <a:pt x="10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5" y="56"/>
                  </a:lnTo>
                  <a:lnTo>
                    <a:pt x="33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3" name="Freeform 331"/>
            <p:cNvSpPr>
              <a:spLocks/>
            </p:cNvSpPr>
            <p:nvPr/>
          </p:nvSpPr>
          <p:spPr bwMode="auto">
            <a:xfrm>
              <a:off x="2906" y="2083"/>
              <a:ext cx="32" cy="2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5" y="8"/>
                </a:cxn>
                <a:cxn ang="0">
                  <a:pos x="17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32" y="8"/>
                </a:cxn>
              </a:cxnLst>
              <a:rect l="0" t="0" r="r" b="b"/>
              <a:pathLst>
                <a:path w="33" h="25">
                  <a:moveTo>
                    <a:pt x="32" y="8"/>
                  </a:moveTo>
                  <a:lnTo>
                    <a:pt x="25" y="8"/>
                  </a:lnTo>
                  <a:lnTo>
                    <a:pt x="17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2" y="0"/>
                  </a:lnTo>
                  <a:lnTo>
                    <a:pt x="32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4" name="Freeform 332"/>
            <p:cNvSpPr>
              <a:spLocks/>
            </p:cNvSpPr>
            <p:nvPr/>
          </p:nvSpPr>
          <p:spPr bwMode="auto">
            <a:xfrm>
              <a:off x="2906" y="2090"/>
              <a:ext cx="70" cy="5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6"/>
                </a:cxn>
                <a:cxn ang="0">
                  <a:pos x="65" y="16"/>
                </a:cxn>
                <a:cxn ang="0">
                  <a:pos x="73" y="25"/>
                </a:cxn>
                <a:cxn ang="0">
                  <a:pos x="73" y="32"/>
                </a:cxn>
                <a:cxn ang="0">
                  <a:pos x="65" y="32"/>
                </a:cxn>
                <a:cxn ang="0">
                  <a:pos x="65" y="25"/>
                </a:cxn>
                <a:cxn ang="0">
                  <a:pos x="42" y="16"/>
                </a:cxn>
                <a:cxn ang="0">
                  <a:pos x="32" y="25"/>
                </a:cxn>
                <a:cxn ang="0">
                  <a:pos x="32" y="16"/>
                </a:cxn>
                <a:cxn ang="0">
                  <a:pos x="25" y="25"/>
                </a:cxn>
                <a:cxn ang="0">
                  <a:pos x="32" y="32"/>
                </a:cxn>
                <a:cxn ang="0">
                  <a:pos x="48" y="57"/>
                </a:cxn>
                <a:cxn ang="0">
                  <a:pos x="57" y="66"/>
                </a:cxn>
                <a:cxn ang="0">
                  <a:pos x="57" y="72"/>
                </a:cxn>
                <a:cxn ang="0">
                  <a:pos x="42" y="57"/>
                </a:cxn>
                <a:cxn ang="0">
                  <a:pos x="32" y="57"/>
                </a:cxn>
                <a:cxn ang="0">
                  <a:pos x="17" y="41"/>
                </a:cxn>
                <a:cxn ang="0">
                  <a:pos x="17" y="25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17" y="16"/>
                </a:cxn>
                <a:cxn ang="0">
                  <a:pos x="25" y="0"/>
                </a:cxn>
                <a:cxn ang="0">
                  <a:pos x="32" y="0"/>
                </a:cxn>
              </a:cxnLst>
              <a:rect l="0" t="0" r="r" b="b"/>
              <a:pathLst>
                <a:path w="74" h="73">
                  <a:moveTo>
                    <a:pt x="32" y="0"/>
                  </a:moveTo>
                  <a:lnTo>
                    <a:pt x="57" y="16"/>
                  </a:lnTo>
                  <a:lnTo>
                    <a:pt x="65" y="16"/>
                  </a:lnTo>
                  <a:lnTo>
                    <a:pt x="73" y="25"/>
                  </a:lnTo>
                  <a:lnTo>
                    <a:pt x="73" y="32"/>
                  </a:lnTo>
                  <a:lnTo>
                    <a:pt x="65" y="32"/>
                  </a:lnTo>
                  <a:lnTo>
                    <a:pt x="65" y="25"/>
                  </a:lnTo>
                  <a:lnTo>
                    <a:pt x="42" y="16"/>
                  </a:lnTo>
                  <a:lnTo>
                    <a:pt x="32" y="25"/>
                  </a:lnTo>
                  <a:lnTo>
                    <a:pt x="32" y="16"/>
                  </a:lnTo>
                  <a:lnTo>
                    <a:pt x="25" y="25"/>
                  </a:lnTo>
                  <a:lnTo>
                    <a:pt x="32" y="32"/>
                  </a:lnTo>
                  <a:lnTo>
                    <a:pt x="48" y="57"/>
                  </a:lnTo>
                  <a:lnTo>
                    <a:pt x="57" y="66"/>
                  </a:lnTo>
                  <a:lnTo>
                    <a:pt x="57" y="72"/>
                  </a:lnTo>
                  <a:lnTo>
                    <a:pt x="42" y="57"/>
                  </a:lnTo>
                  <a:lnTo>
                    <a:pt x="32" y="57"/>
                  </a:lnTo>
                  <a:lnTo>
                    <a:pt x="17" y="41"/>
                  </a:lnTo>
                  <a:lnTo>
                    <a:pt x="17" y="25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5" name="Freeform 333"/>
            <p:cNvSpPr>
              <a:spLocks/>
            </p:cNvSpPr>
            <p:nvPr/>
          </p:nvSpPr>
          <p:spPr bwMode="auto">
            <a:xfrm>
              <a:off x="2960" y="2136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6" y="24"/>
                </a:cxn>
                <a:cxn ang="0">
                  <a:pos x="16" y="15"/>
                </a:cxn>
                <a:cxn ang="0">
                  <a:pos x="25" y="15"/>
                </a:cxn>
                <a:cxn ang="0">
                  <a:pos x="25" y="9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5"/>
                </a:cxn>
              </a:cxnLst>
              <a:rect l="0" t="0" r="r" b="b"/>
              <a:pathLst>
                <a:path w="26" h="25">
                  <a:moveTo>
                    <a:pt x="0" y="15"/>
                  </a:moveTo>
                  <a:lnTo>
                    <a:pt x="16" y="24"/>
                  </a:lnTo>
                  <a:lnTo>
                    <a:pt x="16" y="15"/>
                  </a:lnTo>
                  <a:lnTo>
                    <a:pt x="25" y="15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6" name="Freeform 334"/>
            <p:cNvSpPr>
              <a:spLocks/>
            </p:cNvSpPr>
            <p:nvPr/>
          </p:nvSpPr>
          <p:spPr bwMode="auto">
            <a:xfrm>
              <a:off x="2968" y="2095"/>
              <a:ext cx="55" cy="6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8" y="18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32" y="25"/>
                </a:cxn>
                <a:cxn ang="0">
                  <a:pos x="48" y="25"/>
                </a:cxn>
                <a:cxn ang="0">
                  <a:pos x="48" y="34"/>
                </a:cxn>
                <a:cxn ang="0">
                  <a:pos x="48" y="40"/>
                </a:cxn>
                <a:cxn ang="0">
                  <a:pos x="57" y="59"/>
                </a:cxn>
                <a:cxn ang="0">
                  <a:pos x="48" y="65"/>
                </a:cxn>
                <a:cxn ang="0">
                  <a:pos x="32" y="65"/>
                </a:cxn>
                <a:cxn ang="0">
                  <a:pos x="23" y="74"/>
                </a:cxn>
                <a:cxn ang="0">
                  <a:pos x="17" y="65"/>
                </a:cxn>
                <a:cxn ang="0">
                  <a:pos x="17" y="59"/>
                </a:cxn>
                <a:cxn ang="0">
                  <a:pos x="8" y="50"/>
                </a:cxn>
                <a:cxn ang="0">
                  <a:pos x="8" y="25"/>
                </a:cxn>
              </a:cxnLst>
              <a:rect l="0" t="0" r="r" b="b"/>
              <a:pathLst>
                <a:path w="58" h="75">
                  <a:moveTo>
                    <a:pt x="8" y="25"/>
                  </a:moveTo>
                  <a:lnTo>
                    <a:pt x="8" y="18"/>
                  </a:lnTo>
                  <a:lnTo>
                    <a:pt x="0" y="9"/>
                  </a:lnTo>
                  <a:lnTo>
                    <a:pt x="17" y="0"/>
                  </a:lnTo>
                  <a:lnTo>
                    <a:pt x="32" y="25"/>
                  </a:lnTo>
                  <a:lnTo>
                    <a:pt x="48" y="25"/>
                  </a:lnTo>
                  <a:lnTo>
                    <a:pt x="48" y="34"/>
                  </a:lnTo>
                  <a:lnTo>
                    <a:pt x="48" y="40"/>
                  </a:lnTo>
                  <a:lnTo>
                    <a:pt x="57" y="59"/>
                  </a:lnTo>
                  <a:lnTo>
                    <a:pt x="48" y="65"/>
                  </a:lnTo>
                  <a:lnTo>
                    <a:pt x="32" y="65"/>
                  </a:lnTo>
                  <a:lnTo>
                    <a:pt x="23" y="74"/>
                  </a:lnTo>
                  <a:lnTo>
                    <a:pt x="17" y="65"/>
                  </a:lnTo>
                  <a:lnTo>
                    <a:pt x="17" y="59"/>
                  </a:lnTo>
                  <a:lnTo>
                    <a:pt x="8" y="50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7" name="Freeform 335"/>
            <p:cNvSpPr>
              <a:spLocks/>
            </p:cNvSpPr>
            <p:nvPr/>
          </p:nvSpPr>
          <p:spPr bwMode="auto">
            <a:xfrm>
              <a:off x="2990" y="2148"/>
              <a:ext cx="33" cy="20"/>
            </a:xfrm>
            <a:custGeom>
              <a:avLst/>
              <a:gdLst/>
              <a:ahLst/>
              <a:cxnLst>
                <a:cxn ang="0">
                  <a:pos x="9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34" y="9"/>
                </a:cxn>
                <a:cxn ang="0">
                  <a:pos x="34" y="17"/>
                </a:cxn>
                <a:cxn ang="0">
                  <a:pos x="9" y="25"/>
                </a:cxn>
              </a:cxnLst>
              <a:rect l="0" t="0" r="r" b="b"/>
              <a:pathLst>
                <a:path w="35" h="26">
                  <a:moveTo>
                    <a:pt x="9" y="25"/>
                  </a:moveTo>
                  <a:lnTo>
                    <a:pt x="0" y="17"/>
                  </a:lnTo>
                  <a:lnTo>
                    <a:pt x="0" y="9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9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8" name="Freeform 336"/>
            <p:cNvSpPr>
              <a:spLocks/>
            </p:cNvSpPr>
            <p:nvPr/>
          </p:nvSpPr>
          <p:spPr bwMode="auto">
            <a:xfrm>
              <a:off x="2930" y="2103"/>
              <a:ext cx="46" cy="41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3" y="41"/>
                </a:cxn>
                <a:cxn ang="0">
                  <a:pos x="32" y="50"/>
                </a:cxn>
                <a:cxn ang="0">
                  <a:pos x="40" y="41"/>
                </a:cxn>
                <a:cxn ang="0">
                  <a:pos x="48" y="41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40" y="9"/>
                </a:cxn>
                <a:cxn ang="0">
                  <a:pos x="17" y="0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7" y="16"/>
                </a:cxn>
              </a:cxnLst>
              <a:rect l="0" t="0" r="r" b="b"/>
              <a:pathLst>
                <a:path w="49" h="51">
                  <a:moveTo>
                    <a:pt x="7" y="16"/>
                  </a:moveTo>
                  <a:lnTo>
                    <a:pt x="23" y="41"/>
                  </a:lnTo>
                  <a:lnTo>
                    <a:pt x="32" y="50"/>
                  </a:lnTo>
                  <a:lnTo>
                    <a:pt x="40" y="41"/>
                  </a:lnTo>
                  <a:lnTo>
                    <a:pt x="48" y="41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17" y="0"/>
                  </a:lnTo>
                  <a:lnTo>
                    <a:pt x="7" y="9"/>
                  </a:lnTo>
                  <a:lnTo>
                    <a:pt x="7" y="0"/>
                  </a:lnTo>
                  <a:lnTo>
                    <a:pt x="0" y="9"/>
                  </a:lnTo>
                  <a:lnTo>
                    <a:pt x="7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09" name="Freeform 337"/>
            <p:cNvSpPr>
              <a:spLocks/>
            </p:cNvSpPr>
            <p:nvPr/>
          </p:nvSpPr>
          <p:spPr bwMode="auto">
            <a:xfrm>
              <a:off x="2884" y="2018"/>
              <a:ext cx="84" cy="41"/>
            </a:xfrm>
            <a:custGeom>
              <a:avLst/>
              <a:gdLst/>
              <a:ahLst/>
              <a:cxnLst>
                <a:cxn ang="0">
                  <a:pos x="89" y="34"/>
                </a:cxn>
                <a:cxn ang="0">
                  <a:pos x="72" y="17"/>
                </a:cxn>
                <a:cxn ang="0">
                  <a:pos x="66" y="17"/>
                </a:cxn>
                <a:cxn ang="0">
                  <a:pos x="49" y="9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16" y="9"/>
                </a:cxn>
                <a:cxn ang="0">
                  <a:pos x="0" y="17"/>
                </a:cxn>
                <a:cxn ang="0">
                  <a:pos x="9" y="34"/>
                </a:cxn>
                <a:cxn ang="0">
                  <a:pos x="24" y="50"/>
                </a:cxn>
                <a:cxn ang="0">
                  <a:pos x="41" y="50"/>
                </a:cxn>
                <a:cxn ang="0">
                  <a:pos x="41" y="42"/>
                </a:cxn>
                <a:cxn ang="0">
                  <a:pos x="66" y="50"/>
                </a:cxn>
                <a:cxn ang="0">
                  <a:pos x="89" y="34"/>
                </a:cxn>
              </a:cxnLst>
              <a:rect l="0" t="0" r="r" b="b"/>
              <a:pathLst>
                <a:path w="90" h="51">
                  <a:moveTo>
                    <a:pt x="89" y="34"/>
                  </a:moveTo>
                  <a:lnTo>
                    <a:pt x="72" y="17"/>
                  </a:lnTo>
                  <a:lnTo>
                    <a:pt x="66" y="17"/>
                  </a:lnTo>
                  <a:lnTo>
                    <a:pt x="49" y="9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16" y="9"/>
                  </a:lnTo>
                  <a:lnTo>
                    <a:pt x="0" y="17"/>
                  </a:lnTo>
                  <a:lnTo>
                    <a:pt x="9" y="34"/>
                  </a:lnTo>
                  <a:lnTo>
                    <a:pt x="24" y="50"/>
                  </a:lnTo>
                  <a:lnTo>
                    <a:pt x="41" y="50"/>
                  </a:lnTo>
                  <a:lnTo>
                    <a:pt x="41" y="42"/>
                  </a:lnTo>
                  <a:lnTo>
                    <a:pt x="66" y="50"/>
                  </a:lnTo>
                  <a:lnTo>
                    <a:pt x="89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10" name="Freeform 338"/>
            <p:cNvSpPr>
              <a:spLocks/>
            </p:cNvSpPr>
            <p:nvPr/>
          </p:nvSpPr>
          <p:spPr bwMode="auto">
            <a:xfrm>
              <a:off x="2906" y="2380"/>
              <a:ext cx="123" cy="169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7" y="24"/>
                </a:cxn>
                <a:cxn ang="0">
                  <a:pos x="32" y="40"/>
                </a:cxn>
                <a:cxn ang="0">
                  <a:pos x="25" y="89"/>
                </a:cxn>
                <a:cxn ang="0">
                  <a:pos x="0" y="120"/>
                </a:cxn>
                <a:cxn ang="0">
                  <a:pos x="0" y="130"/>
                </a:cxn>
                <a:cxn ang="0">
                  <a:pos x="8" y="137"/>
                </a:cxn>
                <a:cxn ang="0">
                  <a:pos x="8" y="145"/>
                </a:cxn>
                <a:cxn ang="0">
                  <a:pos x="25" y="177"/>
                </a:cxn>
                <a:cxn ang="0">
                  <a:pos x="8" y="177"/>
                </a:cxn>
                <a:cxn ang="0">
                  <a:pos x="8" y="186"/>
                </a:cxn>
                <a:cxn ang="0">
                  <a:pos x="17" y="193"/>
                </a:cxn>
                <a:cxn ang="0">
                  <a:pos x="25" y="211"/>
                </a:cxn>
                <a:cxn ang="0">
                  <a:pos x="65" y="202"/>
                </a:cxn>
                <a:cxn ang="0">
                  <a:pos x="73" y="193"/>
                </a:cxn>
                <a:cxn ang="0">
                  <a:pos x="65" y="193"/>
                </a:cxn>
                <a:cxn ang="0">
                  <a:pos x="88" y="186"/>
                </a:cxn>
                <a:cxn ang="0">
                  <a:pos x="106" y="170"/>
                </a:cxn>
                <a:cxn ang="0">
                  <a:pos x="113" y="162"/>
                </a:cxn>
                <a:cxn ang="0">
                  <a:pos x="122" y="162"/>
                </a:cxn>
                <a:cxn ang="0">
                  <a:pos x="106" y="137"/>
                </a:cxn>
                <a:cxn ang="0">
                  <a:pos x="122" y="105"/>
                </a:cxn>
                <a:cxn ang="0">
                  <a:pos x="129" y="105"/>
                </a:cxn>
                <a:cxn ang="0">
                  <a:pos x="129" y="96"/>
                </a:cxn>
                <a:cxn ang="0">
                  <a:pos x="129" y="55"/>
                </a:cxn>
                <a:cxn ang="0">
                  <a:pos x="32" y="0"/>
                </a:cxn>
                <a:cxn ang="0">
                  <a:pos x="17" y="8"/>
                </a:cxn>
              </a:cxnLst>
              <a:rect l="0" t="0" r="r" b="b"/>
              <a:pathLst>
                <a:path w="130" h="212">
                  <a:moveTo>
                    <a:pt x="17" y="8"/>
                  </a:moveTo>
                  <a:lnTo>
                    <a:pt x="17" y="24"/>
                  </a:lnTo>
                  <a:lnTo>
                    <a:pt x="32" y="40"/>
                  </a:lnTo>
                  <a:lnTo>
                    <a:pt x="25" y="89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8" y="137"/>
                  </a:lnTo>
                  <a:lnTo>
                    <a:pt x="8" y="145"/>
                  </a:lnTo>
                  <a:lnTo>
                    <a:pt x="25" y="177"/>
                  </a:lnTo>
                  <a:lnTo>
                    <a:pt x="8" y="177"/>
                  </a:lnTo>
                  <a:lnTo>
                    <a:pt x="8" y="186"/>
                  </a:lnTo>
                  <a:lnTo>
                    <a:pt x="17" y="193"/>
                  </a:lnTo>
                  <a:lnTo>
                    <a:pt x="25" y="211"/>
                  </a:lnTo>
                  <a:lnTo>
                    <a:pt x="65" y="202"/>
                  </a:lnTo>
                  <a:lnTo>
                    <a:pt x="73" y="193"/>
                  </a:lnTo>
                  <a:lnTo>
                    <a:pt x="65" y="193"/>
                  </a:lnTo>
                  <a:lnTo>
                    <a:pt x="88" y="186"/>
                  </a:lnTo>
                  <a:lnTo>
                    <a:pt x="106" y="170"/>
                  </a:lnTo>
                  <a:lnTo>
                    <a:pt x="113" y="162"/>
                  </a:lnTo>
                  <a:lnTo>
                    <a:pt x="122" y="162"/>
                  </a:lnTo>
                  <a:lnTo>
                    <a:pt x="106" y="137"/>
                  </a:lnTo>
                  <a:lnTo>
                    <a:pt x="122" y="105"/>
                  </a:lnTo>
                  <a:lnTo>
                    <a:pt x="129" y="105"/>
                  </a:lnTo>
                  <a:lnTo>
                    <a:pt x="129" y="96"/>
                  </a:lnTo>
                  <a:lnTo>
                    <a:pt x="129" y="55"/>
                  </a:lnTo>
                  <a:lnTo>
                    <a:pt x="32" y="0"/>
                  </a:lnTo>
                  <a:lnTo>
                    <a:pt x="17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11" name="Freeform 339"/>
            <p:cNvSpPr>
              <a:spLocks/>
            </p:cNvSpPr>
            <p:nvPr/>
          </p:nvSpPr>
          <p:spPr bwMode="auto">
            <a:xfrm>
              <a:off x="2677" y="2468"/>
              <a:ext cx="93" cy="6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" y="50"/>
                </a:cxn>
                <a:cxn ang="0">
                  <a:pos x="23" y="25"/>
                </a:cxn>
                <a:cxn ang="0">
                  <a:pos x="40" y="18"/>
                </a:cxn>
                <a:cxn ang="0">
                  <a:pos x="56" y="0"/>
                </a:cxn>
                <a:cxn ang="0">
                  <a:pos x="72" y="0"/>
                </a:cxn>
                <a:cxn ang="0">
                  <a:pos x="72" y="18"/>
                </a:cxn>
                <a:cxn ang="0">
                  <a:pos x="88" y="33"/>
                </a:cxn>
                <a:cxn ang="0">
                  <a:pos x="97" y="33"/>
                </a:cxn>
                <a:cxn ang="0">
                  <a:pos x="97" y="40"/>
                </a:cxn>
                <a:cxn ang="0">
                  <a:pos x="80" y="50"/>
                </a:cxn>
                <a:cxn ang="0">
                  <a:pos x="63" y="50"/>
                </a:cxn>
                <a:cxn ang="0">
                  <a:pos x="31" y="50"/>
                </a:cxn>
                <a:cxn ang="0">
                  <a:pos x="31" y="58"/>
                </a:cxn>
                <a:cxn ang="0">
                  <a:pos x="31" y="74"/>
                </a:cxn>
                <a:cxn ang="0">
                  <a:pos x="23" y="65"/>
                </a:cxn>
                <a:cxn ang="0">
                  <a:pos x="6" y="65"/>
                </a:cxn>
                <a:cxn ang="0">
                  <a:pos x="0" y="58"/>
                </a:cxn>
              </a:cxnLst>
              <a:rect l="0" t="0" r="r" b="b"/>
              <a:pathLst>
                <a:path w="98" h="75">
                  <a:moveTo>
                    <a:pt x="0" y="58"/>
                  </a:moveTo>
                  <a:lnTo>
                    <a:pt x="6" y="50"/>
                  </a:lnTo>
                  <a:lnTo>
                    <a:pt x="23" y="25"/>
                  </a:lnTo>
                  <a:lnTo>
                    <a:pt x="40" y="18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2" y="18"/>
                  </a:lnTo>
                  <a:lnTo>
                    <a:pt x="88" y="33"/>
                  </a:lnTo>
                  <a:lnTo>
                    <a:pt x="97" y="33"/>
                  </a:lnTo>
                  <a:lnTo>
                    <a:pt x="97" y="40"/>
                  </a:lnTo>
                  <a:lnTo>
                    <a:pt x="80" y="50"/>
                  </a:lnTo>
                  <a:lnTo>
                    <a:pt x="63" y="50"/>
                  </a:lnTo>
                  <a:lnTo>
                    <a:pt x="31" y="50"/>
                  </a:lnTo>
                  <a:lnTo>
                    <a:pt x="31" y="58"/>
                  </a:lnTo>
                  <a:lnTo>
                    <a:pt x="31" y="74"/>
                  </a:lnTo>
                  <a:lnTo>
                    <a:pt x="23" y="65"/>
                  </a:lnTo>
                  <a:lnTo>
                    <a:pt x="6" y="65"/>
                  </a:lnTo>
                  <a:lnTo>
                    <a:pt x="0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12" name="Freeform 340"/>
            <p:cNvSpPr>
              <a:spLocks/>
            </p:cNvSpPr>
            <p:nvPr/>
          </p:nvSpPr>
          <p:spPr bwMode="auto">
            <a:xfrm>
              <a:off x="2753" y="2494"/>
              <a:ext cx="31" cy="66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8" y="32"/>
                </a:cxn>
                <a:cxn ang="0">
                  <a:pos x="8" y="48"/>
                </a:cxn>
                <a:cxn ang="0">
                  <a:pos x="8" y="81"/>
                </a:cxn>
                <a:cxn ang="0">
                  <a:pos x="23" y="81"/>
                </a:cxn>
                <a:cxn ang="0">
                  <a:pos x="23" y="57"/>
                </a:cxn>
                <a:cxn ang="0">
                  <a:pos x="32" y="25"/>
                </a:cxn>
                <a:cxn ang="0">
                  <a:pos x="32" y="7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33" h="82">
                  <a:moveTo>
                    <a:pt x="17" y="7"/>
                  </a:moveTo>
                  <a:lnTo>
                    <a:pt x="0" y="17"/>
                  </a:lnTo>
                  <a:lnTo>
                    <a:pt x="0" y="25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81"/>
                  </a:lnTo>
                  <a:lnTo>
                    <a:pt x="23" y="81"/>
                  </a:lnTo>
                  <a:lnTo>
                    <a:pt x="23" y="57"/>
                  </a:lnTo>
                  <a:lnTo>
                    <a:pt x="32" y="25"/>
                  </a:lnTo>
                  <a:lnTo>
                    <a:pt x="32" y="7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7013" name="Freeform 341"/>
            <p:cNvSpPr>
              <a:spLocks/>
            </p:cNvSpPr>
            <p:nvPr/>
          </p:nvSpPr>
          <p:spPr bwMode="auto">
            <a:xfrm>
              <a:off x="3057" y="2058"/>
              <a:ext cx="52" cy="49"/>
            </a:xfrm>
            <a:custGeom>
              <a:avLst/>
              <a:gdLst/>
              <a:ahLst/>
              <a:cxnLst>
                <a:cxn ang="0">
                  <a:pos x="36" y="41"/>
                </a:cxn>
                <a:cxn ang="0">
                  <a:pos x="53" y="39"/>
                </a:cxn>
                <a:cxn ang="0">
                  <a:pos x="44" y="18"/>
                </a:cxn>
                <a:cxn ang="0">
                  <a:pos x="45" y="5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12" y="11"/>
                </a:cxn>
                <a:cxn ang="0">
                  <a:pos x="26" y="36"/>
                </a:cxn>
                <a:cxn ang="0">
                  <a:pos x="27" y="60"/>
                </a:cxn>
                <a:cxn ang="0">
                  <a:pos x="36" y="41"/>
                </a:cxn>
              </a:cxnLst>
              <a:rect l="0" t="0" r="r" b="b"/>
              <a:pathLst>
                <a:path w="53" h="60">
                  <a:moveTo>
                    <a:pt x="36" y="41"/>
                  </a:moveTo>
                  <a:lnTo>
                    <a:pt x="53" y="39"/>
                  </a:lnTo>
                  <a:lnTo>
                    <a:pt x="44" y="18"/>
                  </a:lnTo>
                  <a:lnTo>
                    <a:pt x="45" y="5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2" y="11"/>
                  </a:lnTo>
                  <a:lnTo>
                    <a:pt x="26" y="36"/>
                  </a:lnTo>
                  <a:lnTo>
                    <a:pt x="27" y="60"/>
                  </a:lnTo>
                  <a:lnTo>
                    <a:pt x="36" y="41"/>
                  </a:lnTo>
                  <a:close/>
                </a:path>
              </a:pathLst>
            </a:custGeom>
            <a:grpFill/>
            <a:ln w="3175" cap="flat" cmpd="sng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3803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Pokrytí v geografických oblastech</a:t>
            </a:r>
            <a:endParaRPr lang="en-US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99488" y="6313488"/>
            <a:ext cx="1111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0738" eaLnBrk="0" hangingPunct="0"/>
            <a:r>
              <a:rPr lang="en-US" sz="400">
                <a:solidFill>
                  <a:srgbClr val="000000"/>
                </a:solidFill>
                <a:latin typeface="Helvetica" pitchFamily="-60" charset="0"/>
                <a:ea typeface="Arial" pitchFamily="-60" charset="0"/>
                <a:cs typeface="Arial" pitchFamily="-60" charset="0"/>
              </a:rPr>
              <a:t>l</a:t>
            </a:r>
            <a:endParaRPr lang="en-US" sz="110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3795" name="Chart 348"/>
          <p:cNvGraphicFramePr>
            <a:graphicFrameLocks noChangeAspect="1"/>
          </p:cNvGraphicFramePr>
          <p:nvPr/>
        </p:nvGraphicFramePr>
        <p:xfrm>
          <a:off x="1571625" y="2630488"/>
          <a:ext cx="1122363" cy="1479550"/>
        </p:xfrm>
        <a:graphic>
          <a:graphicData uri="http://schemas.openxmlformats.org/presentationml/2006/ole">
            <p:oleObj spid="_x0000_s33795" r:id="rId8" imgW="1121761" imgH="1475360" progId="Excel.Sheet.8">
              <p:embed/>
            </p:oleObj>
          </a:graphicData>
        </a:graphic>
      </p:graphicFrame>
      <p:graphicFrame>
        <p:nvGraphicFramePr>
          <p:cNvPr id="33796" name="Chart 349"/>
          <p:cNvGraphicFramePr>
            <a:graphicFrameLocks noChangeAspect="1"/>
          </p:cNvGraphicFramePr>
          <p:nvPr/>
        </p:nvGraphicFramePr>
        <p:xfrm>
          <a:off x="2028825" y="4295775"/>
          <a:ext cx="1255713" cy="1481138"/>
        </p:xfrm>
        <a:graphic>
          <a:graphicData uri="http://schemas.openxmlformats.org/presentationml/2006/ole">
            <p:oleObj spid="_x0000_s33796" r:id="rId9" imgW="1255885" imgH="1481456" progId="Excel.Sheet.8">
              <p:embed/>
            </p:oleObj>
          </a:graphicData>
        </a:graphic>
      </p:graphicFrame>
      <p:graphicFrame>
        <p:nvGraphicFramePr>
          <p:cNvPr id="33797" name="Chart 350"/>
          <p:cNvGraphicFramePr>
            <a:graphicFrameLocks noChangeAspect="1"/>
          </p:cNvGraphicFramePr>
          <p:nvPr/>
        </p:nvGraphicFramePr>
        <p:xfrm>
          <a:off x="3535363" y="2198688"/>
          <a:ext cx="1122362" cy="1482725"/>
        </p:xfrm>
        <a:graphic>
          <a:graphicData uri="http://schemas.openxmlformats.org/presentationml/2006/ole">
            <p:oleObj spid="_x0000_s33797" r:id="rId10" imgW="1121761" imgH="1481456" progId="Excel.Sheet.8">
              <p:embed/>
            </p:oleObj>
          </a:graphicData>
        </a:graphic>
      </p:graphicFrame>
      <p:graphicFrame>
        <p:nvGraphicFramePr>
          <p:cNvPr id="33798" name="Chart 351"/>
          <p:cNvGraphicFramePr>
            <a:graphicFrameLocks noChangeAspect="1"/>
          </p:cNvGraphicFramePr>
          <p:nvPr/>
        </p:nvGraphicFramePr>
        <p:xfrm>
          <a:off x="4710113" y="1966913"/>
          <a:ext cx="1236662" cy="1481137"/>
        </p:xfrm>
        <a:graphic>
          <a:graphicData uri="http://schemas.openxmlformats.org/presentationml/2006/ole">
            <p:oleObj spid="_x0000_s33798" r:id="rId11" imgW="1237595" imgH="1481456" progId="Excel.Sheet.8">
              <p:embed/>
            </p:oleObj>
          </a:graphicData>
        </a:graphic>
      </p:graphicFrame>
      <p:graphicFrame>
        <p:nvGraphicFramePr>
          <p:cNvPr id="33799" name="Chart 352"/>
          <p:cNvGraphicFramePr>
            <a:graphicFrameLocks noChangeAspect="1"/>
          </p:cNvGraphicFramePr>
          <p:nvPr/>
        </p:nvGraphicFramePr>
        <p:xfrm>
          <a:off x="3687763" y="3840163"/>
          <a:ext cx="1246187" cy="1479550"/>
        </p:xfrm>
        <a:graphic>
          <a:graphicData uri="http://schemas.openxmlformats.org/presentationml/2006/ole">
            <p:oleObj spid="_x0000_s33799" r:id="rId12" imgW="1243692" imgH="1481456" progId="Excel.Sheet.8">
              <p:embed/>
            </p:oleObj>
          </a:graphicData>
        </a:graphic>
      </p:graphicFrame>
      <p:graphicFrame>
        <p:nvGraphicFramePr>
          <p:cNvPr id="33800" name="Chart 353"/>
          <p:cNvGraphicFramePr>
            <a:graphicFrameLocks noChangeAspect="1"/>
          </p:cNvGraphicFramePr>
          <p:nvPr/>
        </p:nvGraphicFramePr>
        <p:xfrm>
          <a:off x="6224588" y="4341813"/>
          <a:ext cx="1255712" cy="1481137"/>
        </p:xfrm>
        <a:graphic>
          <a:graphicData uri="http://schemas.openxmlformats.org/presentationml/2006/ole">
            <p:oleObj spid="_x0000_s33800" r:id="rId13" imgW="1255885" imgH="1481456" progId="Excel.Sheet.8">
              <p:embed/>
            </p:oleObj>
          </a:graphicData>
        </a:graphic>
      </p:graphicFrame>
      <p:graphicFrame>
        <p:nvGraphicFramePr>
          <p:cNvPr id="33801" name="Chart 354"/>
          <p:cNvGraphicFramePr>
            <a:graphicFrameLocks noChangeAspect="1"/>
          </p:cNvGraphicFramePr>
          <p:nvPr/>
        </p:nvGraphicFramePr>
        <p:xfrm>
          <a:off x="5857875" y="2800350"/>
          <a:ext cx="1120775" cy="1481138"/>
        </p:xfrm>
        <a:graphic>
          <a:graphicData uri="http://schemas.openxmlformats.org/presentationml/2006/ole">
            <p:oleObj spid="_x0000_s33801" name="Chart" r:id="rId14" imgW="1121761" imgH="1481456" progId="Excel.Sheet.8">
              <p:embed/>
            </p:oleObj>
          </a:graphicData>
        </a:graphic>
      </p:graphicFrame>
      <p:sp>
        <p:nvSpPr>
          <p:cNvPr id="33815" name="Text Placeholder 2"/>
          <p:cNvSpPr>
            <a:spLocks/>
          </p:cNvSpPr>
          <p:nvPr/>
        </p:nvSpPr>
        <p:spPr bwMode="gray">
          <a:xfrm>
            <a:off x="1820677" y="6045200"/>
            <a:ext cx="6163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63500" indent="-63500">
              <a:spcBef>
                <a:spcPct val="100000"/>
              </a:spcBef>
            </a:pPr>
            <a:r>
              <a:rPr lang="en-GB" sz="1400" b="1" dirty="0">
                <a:solidFill>
                  <a:schemeClr val="bg1"/>
                </a:solidFill>
                <a:ea typeface="Arial" pitchFamily="-60" charset="0"/>
                <a:cs typeface="Arial" pitchFamily="-60" charset="0"/>
              </a:rPr>
              <a:t>Wider coverage gives a more accurate picture of the research landscape</a:t>
            </a:r>
            <a:endParaRPr lang="en-US" sz="1400" dirty="0">
              <a:solidFill>
                <a:schemeClr val="bg1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33806" name="Rectangle 354"/>
          <p:cNvSpPr>
            <a:spLocks noChangeArrowheads="1"/>
          </p:cNvSpPr>
          <p:nvPr/>
        </p:nvSpPr>
        <p:spPr bwMode="auto">
          <a:xfrm>
            <a:off x="7708900" y="1701800"/>
            <a:ext cx="5437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cs-CZ" sz="12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tisíce</a:t>
            </a:r>
            <a:endParaRPr lang="en-US" sz="12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33807" name="Group 18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57929" y="1490663"/>
            <a:ext cx="2381251" cy="163512"/>
            <a:chOff x="3651" y="950"/>
            <a:chExt cx="1500" cy="103"/>
          </a:xfrm>
        </p:grpSpPr>
        <p:grpSp>
          <p:nvGrpSpPr>
            <p:cNvPr id="33808" name="Group 184"/>
            <p:cNvGrpSpPr>
              <a:grpSpLocks/>
            </p:cNvGrpSpPr>
            <p:nvPr/>
          </p:nvGrpSpPr>
          <p:grpSpPr bwMode="auto">
            <a:xfrm>
              <a:off x="3651" y="950"/>
              <a:ext cx="951" cy="103"/>
              <a:chOff x="3443" y="769"/>
              <a:chExt cx="951" cy="103"/>
            </a:xfrm>
          </p:grpSpPr>
          <p:sp>
            <p:nvSpPr>
              <p:cNvPr id="33812" name="LegendRectangle1"/>
              <p:cNvSpPr>
                <a:spLocks noChangeArrowheads="1"/>
              </p:cNvSpPr>
              <p:nvPr/>
            </p:nvSpPr>
            <p:spPr bwMode="auto">
              <a:xfrm>
                <a:off x="3443" y="769"/>
                <a:ext cx="138" cy="10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933450"/>
                <a:endParaRPr lang="en-GB" sz="1000">
                  <a:ea typeface="Arial" pitchFamily="-60" charset="0"/>
                  <a:cs typeface="Arial" pitchFamily="-60" charset="0"/>
                </a:endParaRPr>
              </a:p>
            </p:txBody>
          </p:sp>
          <p:sp>
            <p:nvSpPr>
              <p:cNvPr id="33813" name="Legend1"/>
              <p:cNvSpPr>
                <a:spLocks noChangeArrowheads="1"/>
              </p:cNvSpPr>
              <p:nvPr/>
            </p:nvSpPr>
            <p:spPr bwMode="auto">
              <a:xfrm>
                <a:off x="3603" y="772"/>
                <a:ext cx="79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cs-CZ" sz="1000" b="1" dirty="0" smtClean="0">
                    <a:solidFill>
                      <a:srgbClr val="376092"/>
                    </a:solidFill>
                    <a:ea typeface="Arial" pitchFamily="-60" charset="0"/>
                    <a:cs typeface="Arial" pitchFamily="-60" charset="0"/>
                  </a:rPr>
                  <a:t>nejbližší konkurence</a:t>
                </a:r>
              </a:p>
            </p:txBody>
          </p:sp>
        </p:grpSp>
        <p:grpSp>
          <p:nvGrpSpPr>
            <p:cNvPr id="33809" name="Group 185"/>
            <p:cNvGrpSpPr>
              <a:grpSpLocks/>
            </p:cNvGrpSpPr>
            <p:nvPr/>
          </p:nvGrpSpPr>
          <p:grpSpPr bwMode="auto">
            <a:xfrm>
              <a:off x="4678" y="950"/>
              <a:ext cx="473" cy="103"/>
              <a:chOff x="3518" y="940"/>
              <a:chExt cx="473" cy="103"/>
            </a:xfrm>
          </p:grpSpPr>
          <p:sp>
            <p:nvSpPr>
              <p:cNvPr id="33810" name="LegendRectangle2"/>
              <p:cNvSpPr>
                <a:spLocks noChangeArrowheads="1"/>
              </p:cNvSpPr>
              <p:nvPr/>
            </p:nvSpPr>
            <p:spPr bwMode="auto">
              <a:xfrm>
                <a:off x="3518" y="940"/>
                <a:ext cx="138" cy="103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933450"/>
                <a:endParaRPr lang="en-GB" sz="1000">
                  <a:ea typeface="Arial" pitchFamily="-60" charset="0"/>
                  <a:cs typeface="Arial" pitchFamily="-60" charset="0"/>
                </a:endParaRPr>
              </a:p>
            </p:txBody>
          </p:sp>
          <p:sp>
            <p:nvSpPr>
              <p:cNvPr id="33811" name="Legend2"/>
              <p:cNvSpPr>
                <a:spLocks noChangeArrowheads="1"/>
              </p:cNvSpPr>
              <p:nvPr/>
            </p:nvSpPr>
            <p:spPr bwMode="auto">
              <a:xfrm>
                <a:off x="3700" y="943"/>
                <a:ext cx="29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en-US" sz="1000" b="1">
                    <a:solidFill>
                      <a:srgbClr val="376092"/>
                    </a:solidFill>
                    <a:ea typeface="Arial" pitchFamily="-60" charset="0"/>
                    <a:cs typeface="Arial" pitchFamily="-60" charset="0"/>
                  </a:rPr>
                  <a:t>Scopus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Rectangle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842" name="think-cell Slide" r:id="rId8" imgW="0" imgH="0" progId="">
              <p:embed/>
            </p:oleObj>
          </a:graphicData>
        </a:graphic>
      </p:graphicFrame>
      <p:sp>
        <p:nvSpPr>
          <p:cNvPr id="35844" name="Rectangle 4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ea typeface="Arial" pitchFamily="-60" charset="0"/>
                <a:cs typeface="Arial" pitchFamily="-60" charset="0"/>
              </a:rPr>
              <a:t>s</a:t>
            </a:r>
          </a:p>
        </p:txBody>
      </p:sp>
      <p:sp>
        <p:nvSpPr>
          <p:cNvPr id="35845" name="Rectang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Širší pokrytí přináší více citací</a:t>
            </a:r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5843" name="Object 14"/>
          <p:cNvGraphicFramePr>
            <a:graphicFrameLocks/>
          </p:cNvGraphicFramePr>
          <p:nvPr/>
        </p:nvGraphicFramePr>
        <p:xfrm>
          <a:off x="622300" y="2006600"/>
          <a:ext cx="7962900" cy="2982913"/>
        </p:xfrm>
        <a:graphic>
          <a:graphicData uri="http://schemas.openxmlformats.org/presentationml/2006/ole">
            <p:oleObj spid="_x0000_s35843" name="Chart" r:id="rId9" imgW="7962066" imgH="2981202" progId="Excel.Sheet.8">
              <p:embed/>
            </p:oleObj>
          </a:graphicData>
        </a:graphic>
      </p:graphicFrame>
      <p:grpSp>
        <p:nvGrpSpPr>
          <p:cNvPr id="35846" name="Group 50"/>
          <p:cNvGrpSpPr>
            <a:grpSpLocks/>
          </p:cNvGrpSpPr>
          <p:nvPr/>
        </p:nvGrpSpPr>
        <p:grpSpPr bwMode="auto">
          <a:xfrm>
            <a:off x="1836738" y="5397500"/>
            <a:ext cx="5470525" cy="423863"/>
            <a:chOff x="1157" y="3400"/>
            <a:chExt cx="3446" cy="267"/>
          </a:xfrm>
        </p:grpSpPr>
        <p:sp>
          <p:nvSpPr>
            <p:cNvPr id="35856" name="AutoShape 43"/>
            <p:cNvSpPr>
              <a:spLocks noChangeArrowheads="1"/>
            </p:cNvSpPr>
            <p:nvPr/>
          </p:nvSpPr>
          <p:spPr bwMode="auto">
            <a:xfrm>
              <a:off x="1157" y="3400"/>
              <a:ext cx="3446" cy="267"/>
            </a:xfrm>
            <a:prstGeom prst="roundRect">
              <a:avLst>
                <a:gd name="adj" fmla="val 15356"/>
              </a:avLst>
            </a:prstGeom>
            <a:solidFill>
              <a:schemeClr val="tx2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ea typeface="Arial" pitchFamily="-60" charset="0"/>
                <a:cs typeface="Arial" pitchFamily="-60" charset="0"/>
              </a:endParaRPr>
            </a:p>
          </p:txBody>
        </p:sp>
        <p:sp>
          <p:nvSpPr>
            <p:cNvPr id="35857" name="Text Placeholder 2"/>
            <p:cNvSpPr>
              <a:spLocks/>
            </p:cNvSpPr>
            <p:nvPr/>
          </p:nvSpPr>
          <p:spPr bwMode="auto">
            <a:xfrm>
              <a:off x="1246" y="3466"/>
              <a:ext cx="3268" cy="134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buClr>
                  <a:srgbClr val="036635"/>
                </a:buClr>
                <a:buSzPct val="140000"/>
                <a:buFont typeface="Arial" pitchFamily="-60" charset="0"/>
                <a:buNone/>
              </a:pPr>
              <a:r>
                <a:rPr lang="cs-CZ" sz="1400" b="1" dirty="0" smtClean="0">
                  <a:solidFill>
                    <a:schemeClr val="bg1"/>
                  </a:solidFill>
                  <a:ea typeface="Arial" pitchFamily="-60" charset="0"/>
                  <a:cs typeface="Arial" pitchFamily="-60" charset="0"/>
                </a:rPr>
                <a:t>Počet citací </a:t>
              </a:r>
              <a:r>
                <a:rPr lang="cs-CZ" sz="1400" b="1" dirty="0" err="1" smtClean="0">
                  <a:solidFill>
                    <a:schemeClr val="bg1"/>
                  </a:solidFill>
                  <a:ea typeface="Arial" pitchFamily="-60" charset="0"/>
                  <a:cs typeface="Arial" pitchFamily="-60" charset="0"/>
                </a:rPr>
                <a:t>WoS</a:t>
              </a:r>
              <a:r>
                <a:rPr lang="cs-CZ" sz="1400" b="1" dirty="0" smtClean="0">
                  <a:solidFill>
                    <a:schemeClr val="bg1"/>
                  </a:solidFill>
                  <a:ea typeface="Arial" pitchFamily="-60" charset="0"/>
                  <a:cs typeface="Arial" pitchFamily="-60" charset="0"/>
                </a:rPr>
                <a:t> a </a:t>
              </a:r>
              <a:r>
                <a:rPr lang="cs-CZ" sz="1400" b="1" dirty="0" err="1" smtClean="0">
                  <a:solidFill>
                    <a:schemeClr val="bg1"/>
                  </a:solidFill>
                  <a:ea typeface="Arial" pitchFamily="-60" charset="0"/>
                  <a:cs typeface="Arial" pitchFamily="-60" charset="0"/>
                </a:rPr>
                <a:t>Scopus</a:t>
              </a:r>
              <a:r>
                <a:rPr lang="cs-CZ" sz="1400" b="1" dirty="0" smtClean="0">
                  <a:solidFill>
                    <a:schemeClr val="bg1"/>
                  </a:solidFill>
                  <a:ea typeface="Arial" pitchFamily="-60" charset="0"/>
                  <a:cs typeface="Arial" pitchFamily="-60" charset="0"/>
                </a:rPr>
                <a:t> nejcitovanějších článků</a:t>
              </a:r>
              <a:endParaRPr lang="en-US" sz="1400" b="1" dirty="0">
                <a:solidFill>
                  <a:schemeClr val="bg1"/>
                </a:solidFill>
                <a:ea typeface="Arial" pitchFamily="-60" charset="0"/>
                <a:cs typeface="Arial" pitchFamily="-60" charset="0"/>
              </a:endParaRPr>
            </a:p>
          </p:txBody>
        </p:sp>
      </p:grpSp>
      <p:sp>
        <p:nvSpPr>
          <p:cNvPr id="3584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308600" y="2301875"/>
            <a:ext cx="3394075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ea typeface="Arial" pitchFamily="-60" charset="0"/>
                <a:cs typeface="Arial" pitchFamily="-60" charset="0"/>
              </a:rPr>
              <a:t>Scopus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má průměrně o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1600" dirty="0">
                <a:ea typeface="Arial" pitchFamily="-60" charset="0"/>
                <a:cs typeface="Arial" pitchFamily="-60" charset="0"/>
              </a:rPr>
              <a:t>10%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více citací na článek</a:t>
            </a:r>
          </a:p>
          <a:p>
            <a:pPr eaLnBrk="0" hangingPunct="0">
              <a:spcBef>
                <a:spcPct val="50000"/>
              </a:spcBef>
            </a:pPr>
            <a:r>
              <a:rPr lang="en-GB" sz="1600" dirty="0" smtClean="0">
                <a:ea typeface="Arial" pitchFamily="-60" charset="0"/>
                <a:cs typeface="Arial" pitchFamily="-60" charset="0"/>
              </a:rPr>
              <a:t>&gt;7,000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citací v tomto případě</a:t>
            </a:r>
            <a:endParaRPr lang="en-US" sz="1600" u="sng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5848" name="Text Placeholder 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4675" y="1458913"/>
            <a:ext cx="792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cs-CZ" sz="16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Tisíce</a:t>
            </a:r>
            <a:endParaRPr lang="en-US" sz="16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35849" name="Group 18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246813" y="1490663"/>
            <a:ext cx="2392362" cy="163512"/>
            <a:chOff x="3644" y="950"/>
            <a:chExt cx="1507" cy="103"/>
          </a:xfrm>
        </p:grpSpPr>
        <p:grpSp>
          <p:nvGrpSpPr>
            <p:cNvPr id="35850" name="Group 184"/>
            <p:cNvGrpSpPr>
              <a:grpSpLocks/>
            </p:cNvGrpSpPr>
            <p:nvPr/>
          </p:nvGrpSpPr>
          <p:grpSpPr bwMode="auto">
            <a:xfrm>
              <a:off x="3644" y="950"/>
              <a:ext cx="989" cy="103"/>
              <a:chOff x="3436" y="769"/>
              <a:chExt cx="989" cy="103"/>
            </a:xfrm>
          </p:grpSpPr>
          <p:sp>
            <p:nvSpPr>
              <p:cNvPr id="35854" name="LegendRectangle1"/>
              <p:cNvSpPr>
                <a:spLocks noChangeArrowheads="1"/>
              </p:cNvSpPr>
              <p:nvPr/>
            </p:nvSpPr>
            <p:spPr bwMode="auto">
              <a:xfrm>
                <a:off x="3436" y="769"/>
                <a:ext cx="138" cy="10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933450"/>
                <a:endParaRPr lang="en-GB" sz="1000">
                  <a:ea typeface="Arial" pitchFamily="-60" charset="0"/>
                  <a:cs typeface="Arial" pitchFamily="-60" charset="0"/>
                </a:endParaRPr>
              </a:p>
            </p:txBody>
          </p:sp>
          <p:sp>
            <p:nvSpPr>
              <p:cNvPr id="35855" name="Legend1"/>
              <p:cNvSpPr>
                <a:spLocks noChangeArrowheads="1"/>
              </p:cNvSpPr>
              <p:nvPr/>
            </p:nvSpPr>
            <p:spPr bwMode="auto">
              <a:xfrm>
                <a:off x="3603" y="772"/>
                <a:ext cx="822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cs-CZ" sz="1000" b="1" dirty="0" smtClean="0">
                    <a:solidFill>
                      <a:srgbClr val="376092"/>
                    </a:solidFill>
                    <a:ea typeface="Arial" pitchFamily="-60" charset="0"/>
                    <a:cs typeface="Arial" pitchFamily="-60" charset="0"/>
                  </a:rPr>
                  <a:t>nejbližší konkurence</a:t>
                </a:r>
                <a:endParaRPr lang="en-US" sz="1000" b="1" dirty="0">
                  <a:solidFill>
                    <a:srgbClr val="376092"/>
                  </a:solidFill>
                  <a:ea typeface="Arial" pitchFamily="-60" charset="0"/>
                  <a:cs typeface="Arial" pitchFamily="-60" charset="0"/>
                </a:endParaRPr>
              </a:p>
            </p:txBody>
          </p:sp>
        </p:grpSp>
        <p:grpSp>
          <p:nvGrpSpPr>
            <p:cNvPr id="35851" name="Group 185"/>
            <p:cNvGrpSpPr>
              <a:grpSpLocks/>
            </p:cNvGrpSpPr>
            <p:nvPr/>
          </p:nvGrpSpPr>
          <p:grpSpPr bwMode="auto">
            <a:xfrm>
              <a:off x="4678" y="950"/>
              <a:ext cx="473" cy="103"/>
              <a:chOff x="3518" y="940"/>
              <a:chExt cx="473" cy="103"/>
            </a:xfrm>
          </p:grpSpPr>
          <p:sp>
            <p:nvSpPr>
              <p:cNvPr id="35852" name="LegendRectangle2"/>
              <p:cNvSpPr>
                <a:spLocks noChangeArrowheads="1"/>
              </p:cNvSpPr>
              <p:nvPr/>
            </p:nvSpPr>
            <p:spPr bwMode="auto">
              <a:xfrm>
                <a:off x="3518" y="940"/>
                <a:ext cx="138" cy="10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933450"/>
                <a:endParaRPr lang="en-GB" sz="1000">
                  <a:ea typeface="Arial" pitchFamily="-60" charset="0"/>
                  <a:cs typeface="Arial" pitchFamily="-60" charset="0"/>
                </a:endParaRPr>
              </a:p>
            </p:txBody>
          </p:sp>
          <p:sp>
            <p:nvSpPr>
              <p:cNvPr id="35853" name="Legend2"/>
              <p:cNvSpPr>
                <a:spLocks noChangeArrowheads="1"/>
              </p:cNvSpPr>
              <p:nvPr/>
            </p:nvSpPr>
            <p:spPr bwMode="auto">
              <a:xfrm>
                <a:off x="3700" y="943"/>
                <a:ext cx="29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36635"/>
                  </a:buClr>
                  <a:buSzPct val="140000"/>
                  <a:buFont typeface="Arial" pitchFamily="-60" charset="0"/>
                  <a:buNone/>
                </a:pPr>
                <a:r>
                  <a:rPr lang="en-US" sz="1000" b="1">
                    <a:solidFill>
                      <a:srgbClr val="376092"/>
                    </a:solidFill>
                    <a:ea typeface="Arial" pitchFamily="-60" charset="0"/>
                    <a:cs typeface="Arial" pitchFamily="-60" charset="0"/>
                  </a:rPr>
                  <a:t>Scopus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2821" y="3558604"/>
            <a:ext cx="3255963" cy="46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19456" y="1889760"/>
            <a:ext cx="4944000" cy="3708000"/>
          </a:xfrm>
          <a:prstGeom prst="rect">
            <a:avLst/>
          </a:prstGeom>
          <a:noFill/>
          <a:ln w="19050">
            <a:solidFill>
              <a:srgbClr val="036635"/>
            </a:solidFill>
            <a:miter lim="800000"/>
            <a:headEnd/>
            <a:tailEnd/>
          </a:ln>
        </p:spPr>
      </p:pic>
      <p:graphicFrame>
        <p:nvGraphicFramePr>
          <p:cNvPr id="4403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4034" name="think-cell Slide" r:id="rId29" imgW="0" imgH="0" progId="">
              <p:embed/>
            </p:oleObj>
          </a:graphicData>
        </a:graphic>
      </p:graphicFrame>
      <p:sp>
        <p:nvSpPr>
          <p:cNvPr id="44036" name="Rectangle 2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ea typeface="Arial" pitchFamily="-60" charset="0"/>
                <a:cs typeface="Arial" pitchFamily="-60" charset="0"/>
              </a:rPr>
              <a:t>n</a:t>
            </a:r>
          </a:p>
        </p:txBody>
      </p:sp>
      <p:sp>
        <p:nvSpPr>
          <p:cNvPr id="44037" name="Rectangle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Nástroje </a:t>
            </a:r>
            <a:r>
              <a:rPr lang="en-US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SciVerse</a:t>
            </a:r>
            <a:r>
              <a:rPr lang="en-US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</a:t>
            </a:r>
            <a:r>
              <a:rPr lang="en-US" dirty="0">
                <a:latin typeface="Arial" pitchFamily="-60" charset="0"/>
                <a:ea typeface="Arial" pitchFamily="-60" charset="0"/>
                <a:cs typeface="Arial" pitchFamily="-60" charset="0"/>
              </a:rPr>
              <a:t>Scopus </a:t>
            </a:r>
            <a:r>
              <a:rPr lang="en-US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</a:t>
            </a:r>
            <a:r>
              <a:rPr lang="en-US" dirty="0">
                <a:latin typeface="Arial" pitchFamily="-60" charset="0"/>
                <a:ea typeface="Arial" pitchFamily="-60" charset="0"/>
                <a:cs typeface="Arial" pitchFamily="-60" charset="0"/>
              </a:rPr>
              <a:t>–</a:t>
            </a:r>
            <a:br>
              <a:rPr lang="en-US" dirty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přehled a sledování práce autora</a:t>
            </a:r>
            <a:endParaRPr lang="en-US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44038" name="Rectangle 1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27225" y="2070100"/>
            <a:ext cx="1073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36635"/>
              </a:buClr>
              <a:buSzPct val="140000"/>
              <a:buFont typeface="Arial" pitchFamily="-60" charset="0"/>
              <a:buNone/>
            </a:pPr>
            <a:endParaRPr lang="fr-FR" sz="14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4041" name="Rectangle 21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958975" y="2487613"/>
            <a:ext cx="425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925" tIns="0" rIns="34925" bIns="0" anchor="ctr">
            <a:prstTxWarp prst="textNoShape">
              <a:avLst/>
            </a:prstTxWarp>
          </a:bodyPr>
          <a:lstStyle/>
          <a:p>
            <a:pPr algn="ctr" eaLnBrk="0" hangingPunct="0">
              <a:buClr>
                <a:srgbClr val="036635"/>
              </a:buClr>
              <a:buSzPct val="140000"/>
              <a:buFont typeface="Arial" pitchFamily="-60" charset="0"/>
              <a:buNone/>
            </a:pPr>
            <a:endParaRPr lang="fr-FR" sz="14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4042" name="Rectangle 2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312863" y="3128963"/>
            <a:ext cx="346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buClr>
                <a:srgbClr val="036635"/>
              </a:buClr>
              <a:buSzPct val="140000"/>
              <a:buFont typeface="Arial" pitchFamily="-60" charset="0"/>
              <a:buNone/>
            </a:pPr>
            <a:endParaRPr lang="fr-FR" sz="14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4043" name="Rectangle 19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908175" y="3384550"/>
            <a:ext cx="425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925" tIns="0" rIns="34925" bIns="0" anchor="ctr">
            <a:prstTxWarp prst="textNoShape">
              <a:avLst/>
            </a:prstTxWarp>
          </a:bodyPr>
          <a:lstStyle/>
          <a:p>
            <a:pPr algn="ctr" eaLnBrk="0" hangingPunct="0"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fr-FR" sz="1400">
                <a:solidFill>
                  <a:schemeClr val="bg1"/>
                </a:solidFill>
                <a:ea typeface="Arial" pitchFamily="-60" charset="0"/>
                <a:cs typeface="Arial" pitchFamily="-60" charset="0"/>
              </a:rPr>
              <a:t>*</a:t>
            </a:r>
          </a:p>
        </p:txBody>
      </p:sp>
      <p:sp>
        <p:nvSpPr>
          <p:cNvPr id="44044" name="Rectangle 1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244850" y="2441575"/>
            <a:ext cx="838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36635"/>
              </a:buClr>
              <a:buSzPct val="140000"/>
              <a:buFont typeface="Arial" pitchFamily="-60" charset="0"/>
              <a:buNone/>
            </a:pPr>
            <a:endParaRPr lang="fr-FR" sz="14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4045" name="Rectangle 17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2747963" y="2749550"/>
            <a:ext cx="425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925" tIns="0" rIns="34925" bIns="0" anchor="ctr">
            <a:prstTxWarp prst="textNoShape">
              <a:avLst/>
            </a:prstTxWarp>
          </a:bodyPr>
          <a:lstStyle/>
          <a:p>
            <a:pPr algn="ctr" eaLnBrk="0" hangingPunct="0"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fr-FR" sz="1400">
                <a:solidFill>
                  <a:schemeClr val="bg1"/>
                </a:solidFill>
                <a:ea typeface="Arial" pitchFamily="-60" charset="0"/>
                <a:cs typeface="Arial" pitchFamily="-60" charset="0"/>
              </a:rPr>
              <a:t>*</a:t>
            </a:r>
          </a:p>
        </p:txBody>
      </p:sp>
      <p:sp>
        <p:nvSpPr>
          <p:cNvPr id="44052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5390" y="1841500"/>
            <a:ext cx="5004000" cy="540000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44053" name="Text Placeholder 2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946404" y="1987740"/>
            <a:ext cx="48621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en-US" sz="1400" b="1" dirty="0" smtClean="0">
                <a:solidFill>
                  <a:schemeClr val="bg1"/>
                </a:solidFill>
                <a:ea typeface="Arial" pitchFamily="-60" charset="0"/>
                <a:cs typeface="Arial" pitchFamily="-60" charset="0"/>
              </a:rPr>
              <a:t>SciVerse </a:t>
            </a:r>
            <a:r>
              <a:rPr lang="en-US" sz="1400" b="1" dirty="0">
                <a:solidFill>
                  <a:schemeClr val="bg1"/>
                </a:solidFill>
                <a:ea typeface="Arial" pitchFamily="-60" charset="0"/>
                <a:cs typeface="Arial" pitchFamily="-60" charset="0"/>
              </a:rPr>
              <a:t>Scopus </a:t>
            </a:r>
            <a:r>
              <a:rPr lang="cs-CZ" sz="1400" b="1" dirty="0" smtClean="0">
                <a:solidFill>
                  <a:schemeClr val="bg1"/>
                </a:solidFill>
                <a:ea typeface="Arial" pitchFamily="-60" charset="0"/>
                <a:cs typeface="Arial" pitchFamily="-60" charset="0"/>
              </a:rPr>
              <a:t>– Informace o autorovi</a:t>
            </a:r>
            <a:endParaRPr lang="en-US" sz="1400" b="1" dirty="0">
              <a:solidFill>
                <a:schemeClr val="bg1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44054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79237" y="2020616"/>
            <a:ext cx="3255963" cy="46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sp>
        <p:nvSpPr>
          <p:cNvPr id="44055" name="Text Placeholder 2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615750" y="2143081"/>
            <a:ext cx="32639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Přehledný soubor informací o autorovi</a:t>
            </a:r>
            <a:endParaRPr lang="en-US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44056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37950" y="2020616"/>
            <a:ext cx="100012" cy="463550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sp>
        <p:nvSpPr>
          <p:cNvPr id="44057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74581" y="4258956"/>
            <a:ext cx="3253413" cy="46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sp>
        <p:nvSpPr>
          <p:cNvPr id="44058" name="Text Placeholder 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621218" y="4383009"/>
            <a:ext cx="32356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cs-CZ" sz="1400" dirty="0" err="1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Author</a:t>
            </a: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 </a:t>
            </a:r>
            <a:r>
              <a:rPr lang="cs-CZ" sz="1400" dirty="0" err="1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Evaluator</a:t>
            </a:r>
            <a:endParaRPr lang="en-US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44059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31236" y="4258959"/>
            <a:ext cx="100012" cy="463550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sp>
        <p:nvSpPr>
          <p:cNvPr id="44060" name="Rectangle 1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65789" y="4944207"/>
            <a:ext cx="3255963" cy="46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sp>
        <p:nvSpPr>
          <p:cNvPr id="44061" name="Text Placeholder 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614494" y="5066673"/>
            <a:ext cx="32639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Zpětná vazba (</a:t>
            </a:r>
            <a:r>
              <a:rPr lang="cs-CZ" sz="1400" dirty="0" err="1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Find</a:t>
            </a: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 </a:t>
            </a:r>
            <a:r>
              <a:rPr lang="cs-CZ" sz="1400" dirty="0" err="1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unmatched</a:t>
            </a: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 </a:t>
            </a:r>
            <a:r>
              <a:rPr lang="cs-CZ" sz="1400" dirty="0" err="1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authors</a:t>
            </a: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)</a:t>
            </a:r>
            <a:endParaRPr lang="en-US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44062" name="Rectangle 1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24502" y="4944207"/>
            <a:ext cx="100012" cy="463550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sp>
        <p:nvSpPr>
          <p:cNvPr id="35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84077" y="2726937"/>
            <a:ext cx="3255963" cy="587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sp>
        <p:nvSpPr>
          <p:cNvPr id="38" name="TextBox 37"/>
          <p:cNvSpPr txBox="1"/>
          <p:nvPr/>
        </p:nvSpPr>
        <p:spPr>
          <a:xfrm>
            <a:off x="5570488" y="2717921"/>
            <a:ext cx="312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Přímé odkazy na dokumenty </a:t>
            </a:r>
            <a:r>
              <a:rPr lang="cs-CZ" sz="1400" dirty="0" err="1" smtClean="0"/>
              <a:t>Scopus</a:t>
            </a:r>
            <a:r>
              <a:rPr lang="cs-CZ" sz="1400" dirty="0" smtClean="0"/>
              <a:t>, včetně těch, kteří autora citují</a:t>
            </a:r>
            <a:endParaRPr lang="en-US" sz="1400" dirty="0"/>
          </a:p>
        </p:txBody>
      </p:sp>
      <p:sp>
        <p:nvSpPr>
          <p:cNvPr id="39" name="Rectangle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2790" y="2738749"/>
            <a:ext cx="100012" cy="576000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sp>
        <p:nvSpPr>
          <p:cNvPr id="40" name="Text Placeholder 2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619334" y="3681070"/>
            <a:ext cx="32639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rgbClr val="036635"/>
              </a:buClr>
              <a:buSzPct val="140000"/>
              <a:buFont typeface="Arial" pitchFamily="-60" charset="0"/>
              <a:buNone/>
            </a:pPr>
            <a:r>
              <a:rPr lang="cs-CZ" sz="1400" dirty="0" err="1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Alerty</a:t>
            </a:r>
            <a:r>
              <a:rPr lang="cs-CZ" sz="1400" dirty="0" smtClean="0">
                <a:solidFill>
                  <a:srgbClr val="262626"/>
                </a:solidFill>
                <a:ea typeface="Arial" pitchFamily="-60" charset="0"/>
                <a:cs typeface="Arial" pitchFamily="-60" charset="0"/>
              </a:rPr>
              <a:t> a RSS kanál na dokument, citaci</a:t>
            </a:r>
            <a:endParaRPr lang="en-US" sz="1400" dirty="0">
              <a:solidFill>
                <a:srgbClr val="262626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41534" y="3558604"/>
            <a:ext cx="100012" cy="463550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Další nástroje </a:t>
            </a:r>
            <a:r>
              <a:rPr lang="en-US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SciVerse</a:t>
            </a:r>
            <a:r>
              <a:rPr lang="en-US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Scopus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Affiliation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endParaRPr lang="cs-CZ" dirty="0" smtClean="0"/>
          </a:p>
          <a:p>
            <a:r>
              <a:rPr lang="cs-CZ" dirty="0" err="1" smtClean="0"/>
              <a:t>Citation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 (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citation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cs-CZ" dirty="0" smtClean="0"/>
              <a:t>)</a:t>
            </a:r>
          </a:p>
          <a:p>
            <a:r>
              <a:rPr lang="cs-CZ" dirty="0" smtClean="0"/>
              <a:t>H-index – konzistence, g-index</a:t>
            </a:r>
          </a:p>
          <a:p>
            <a:r>
              <a:rPr lang="cs-CZ" dirty="0" err="1" smtClean="0"/>
              <a:t>Analytics</a:t>
            </a:r>
            <a:r>
              <a:rPr lang="cs-CZ" dirty="0" smtClean="0"/>
              <a:t> - časopisy</a:t>
            </a:r>
          </a:p>
          <a:p>
            <a:pPr lvl="1"/>
            <a:r>
              <a:rPr lang="cs-CZ" dirty="0" smtClean="0"/>
              <a:t>SNIP  </a:t>
            </a:r>
          </a:p>
          <a:p>
            <a:pPr lvl="1"/>
            <a:r>
              <a:rPr lang="cs-CZ" dirty="0" smtClean="0"/>
              <a:t>SJR</a:t>
            </a:r>
          </a:p>
          <a:p>
            <a:pPr lvl="1"/>
            <a:r>
              <a:rPr lang="cs-CZ" i="1" dirty="0" smtClean="0"/>
              <a:t>vysvětlení metrik mj. na </a:t>
            </a:r>
            <a:r>
              <a:rPr lang="cs-CZ" dirty="0" smtClean="0">
                <a:hlinkClick r:id="rId3"/>
              </a:rPr>
              <a:t>http://is.muni.cz/do/rect/el/estud/lf/js10/metodika/web/ebook_citace.html</a:t>
            </a:r>
            <a:r>
              <a:rPr lang="cs-CZ" dirty="0" smtClean="0"/>
              <a:t> (záložka hodnocení vědecké práce / citovanost časopisů)</a:t>
            </a:r>
          </a:p>
          <a:p>
            <a:r>
              <a:rPr lang="cs-CZ" dirty="0" smtClean="0"/>
              <a:t>Rešeršní postupy (pokročilé vyhledávání)</a:t>
            </a:r>
          </a:p>
          <a:p>
            <a:r>
              <a:rPr lang="cs-CZ" dirty="0" smtClean="0"/>
              <a:t>Práce s vlastními záznamy - export</a:t>
            </a:r>
          </a:p>
          <a:p>
            <a:pPr>
              <a:buNone/>
            </a:pP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rot="10800000" flipV="1">
            <a:off x="3883234" y="3040082"/>
            <a:ext cx="617515" cy="1187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10800000" flipV="1">
            <a:off x="5045036" y="5793178"/>
            <a:ext cx="617515" cy="1187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SCIMago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Rank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>
              <a:latin typeface="Arial Narrow" pitchFamily="34" charset="0"/>
            </a:endParaRPr>
          </a:p>
          <a:p>
            <a:pPr>
              <a:defRPr/>
            </a:pPr>
            <a:r>
              <a:rPr lang="cs-CZ" dirty="0" smtClean="0"/>
              <a:t>vyvinulo </a:t>
            </a:r>
            <a:r>
              <a:rPr lang="en-GB" dirty="0" err="1" smtClean="0"/>
              <a:t>SCImago</a:t>
            </a:r>
            <a:r>
              <a:rPr lang="en-GB" dirty="0" smtClean="0"/>
              <a:t> – Felix de </a:t>
            </a:r>
            <a:r>
              <a:rPr lang="en-GB" dirty="0" err="1" smtClean="0"/>
              <a:t>Moya</a:t>
            </a:r>
            <a:r>
              <a:rPr lang="en-GB" dirty="0" smtClean="0"/>
              <a:t>, </a:t>
            </a:r>
            <a:r>
              <a:rPr lang="en-GB" dirty="0" err="1" smtClean="0">
                <a:hlinkClick r:id="rId3"/>
              </a:rPr>
              <a:t>SCImago</a:t>
            </a:r>
            <a:r>
              <a:rPr lang="en-GB" dirty="0" smtClean="0"/>
              <a:t> research group </a:t>
            </a:r>
          </a:p>
          <a:p>
            <a:pPr lvl="5">
              <a:defRPr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Consejo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Superior de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Investigaciones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5">
              <a:defRPr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Científicas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(CSIC), University of Granada, </a:t>
            </a:r>
          </a:p>
          <a:p>
            <a:pPr>
              <a:buFontTx/>
              <a:buChar char="•"/>
              <a:defRPr/>
            </a:pPr>
            <a:endParaRPr lang="en-GB" dirty="0" smtClean="0"/>
          </a:p>
          <a:p>
            <a:pPr>
              <a:buFontTx/>
              <a:buChar char="•"/>
              <a:defRPr/>
            </a:pPr>
            <a:r>
              <a:rPr lang="cs-CZ" dirty="0" smtClean="0"/>
              <a:t>hlavní funkce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chemeClr val="tx2"/>
                </a:solidFill>
              </a:rPr>
              <a:t>prestige metric </a:t>
            </a:r>
            <a:r>
              <a:rPr lang="en-GB" dirty="0" smtClean="0"/>
              <a:t>– </a:t>
            </a:r>
            <a:r>
              <a:rPr lang="cs-CZ" dirty="0" smtClean="0"/>
              <a:t>podobnost s </a:t>
            </a:r>
            <a:r>
              <a:rPr lang="en-GB" dirty="0" smtClean="0"/>
              <a:t>Google </a:t>
            </a:r>
            <a:r>
              <a:rPr lang="en-GB" dirty="0" err="1" smtClean="0"/>
              <a:t>PageRank</a:t>
            </a:r>
            <a:endParaRPr lang="en-GB" dirty="0" smtClean="0"/>
          </a:p>
          <a:p>
            <a:pPr>
              <a:buFontTx/>
              <a:buChar char="•"/>
              <a:defRPr/>
            </a:pPr>
            <a:r>
              <a:rPr lang="cs-CZ" b="1" dirty="0" smtClean="0"/>
              <a:t>Citace jsou váženy podle toho, z jakého zdroje pocházejí</a:t>
            </a:r>
            <a:endParaRPr lang="en-GB" b="1" dirty="0" smtClean="0"/>
          </a:p>
          <a:p>
            <a:pPr>
              <a:defRPr/>
            </a:pPr>
            <a:r>
              <a:rPr lang="cs-CZ" dirty="0" smtClean="0"/>
              <a:t>lze srovnávat mezi obory</a:t>
            </a:r>
            <a:endParaRPr lang="en-GB" dirty="0" smtClean="0"/>
          </a:p>
          <a:p>
            <a:pPr>
              <a:buFontTx/>
              <a:buChar char="•"/>
              <a:defRPr/>
            </a:pPr>
            <a:r>
              <a:rPr lang="cs-CZ" dirty="0" smtClean="0"/>
              <a:t>vedlejší funkce</a:t>
            </a:r>
            <a:r>
              <a:rPr lang="en-GB" dirty="0" smtClean="0"/>
              <a:t> : </a:t>
            </a:r>
            <a:r>
              <a:rPr lang="cs-CZ" dirty="0" smtClean="0"/>
              <a:t>zkoumání rozdílů citačního chování</a:t>
            </a:r>
            <a:endParaRPr lang="en-GB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23" y="1175245"/>
            <a:ext cx="1051522" cy="877225"/>
          </a:xfrm>
          <a:prstGeom prst="rect">
            <a:avLst/>
          </a:prstGeom>
          <a:noFill/>
          <a:ln w="12700" algn="ctr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Source</a:t>
            </a:r>
            <a:r>
              <a:rPr lang="cs-CZ" b="1" dirty="0" smtClean="0"/>
              <a:t> </a:t>
            </a:r>
            <a:r>
              <a:rPr lang="cs-CZ" b="1" dirty="0" err="1" smtClean="0"/>
              <a:t>Normalized</a:t>
            </a:r>
            <a:r>
              <a:rPr lang="cs-CZ" b="1" dirty="0" smtClean="0"/>
              <a:t> </a:t>
            </a:r>
            <a:r>
              <a:rPr lang="cs-CZ" b="1" dirty="0" err="1" smtClean="0"/>
              <a:t>Impact</a:t>
            </a:r>
            <a:r>
              <a:rPr lang="cs-CZ" b="1" dirty="0" smtClean="0"/>
              <a:t> per </a:t>
            </a:r>
            <a:r>
              <a:rPr lang="cs-CZ" b="1" dirty="0" err="1" smtClean="0"/>
              <a:t>Paper</a:t>
            </a:r>
            <a:endParaRPr lang="cs-CZ" b="1" dirty="0" smtClean="0"/>
          </a:p>
          <a:p>
            <a:pPr>
              <a:buFontTx/>
              <a:buChar char="•"/>
            </a:pPr>
            <a:r>
              <a:rPr lang="cs-CZ" dirty="0" smtClean="0"/>
              <a:t>vyvinul</a:t>
            </a:r>
            <a:r>
              <a:rPr lang="en-GB" dirty="0" smtClean="0"/>
              <a:t> </a:t>
            </a:r>
            <a:r>
              <a:rPr lang="en-GB" dirty="0" err="1" smtClean="0"/>
              <a:t>Henk</a:t>
            </a:r>
            <a:r>
              <a:rPr lang="en-GB" dirty="0" smtClean="0"/>
              <a:t> </a:t>
            </a:r>
            <a:r>
              <a:rPr lang="en-GB" dirty="0" err="1" smtClean="0"/>
              <a:t>Moed</a:t>
            </a:r>
            <a:r>
              <a:rPr lang="en-GB" dirty="0" smtClean="0"/>
              <a:t>, CWTS, University of Leiden</a:t>
            </a:r>
            <a:r>
              <a:rPr lang="cs-CZ" dirty="0" smtClean="0"/>
              <a:t>, dnes </a:t>
            </a:r>
            <a:r>
              <a:rPr lang="cs-CZ" dirty="0" err="1" smtClean="0"/>
              <a:t>Elsevier</a:t>
            </a:r>
            <a:endParaRPr lang="en-GB" dirty="0" smtClean="0"/>
          </a:p>
          <a:p>
            <a:pPr>
              <a:buFontTx/>
              <a:buChar char="•"/>
            </a:pPr>
            <a:r>
              <a:rPr lang="en-GB" b="1" dirty="0" smtClean="0"/>
              <a:t> </a:t>
            </a:r>
            <a:r>
              <a:rPr lang="cs-CZ" dirty="0" smtClean="0"/>
              <a:t>hlavní funkce</a:t>
            </a:r>
            <a:r>
              <a:rPr lang="en-GB" dirty="0" smtClean="0"/>
              <a:t>: </a:t>
            </a:r>
            <a:r>
              <a:rPr lang="cs-CZ" b="1" dirty="0" smtClean="0"/>
              <a:t>kontextový citační impakt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endParaRPr lang="en-GB" dirty="0" smtClean="0">
              <a:solidFill>
                <a:schemeClr val="tx2"/>
              </a:solidFill>
            </a:endParaRPr>
          </a:p>
          <a:p>
            <a:pPr lvl="1">
              <a:buFontTx/>
              <a:buChar char="•"/>
            </a:pPr>
            <a:r>
              <a:rPr lang="en-GB" dirty="0" smtClean="0"/>
              <a:t> </a:t>
            </a:r>
            <a:r>
              <a:rPr lang="cs-CZ" dirty="0" smtClean="0"/>
              <a:t>část</a:t>
            </a:r>
            <a:r>
              <a:rPr lang="en-GB" dirty="0" smtClean="0"/>
              <a:t> 1 – </a:t>
            </a:r>
            <a:r>
              <a:rPr lang="cs-CZ" dirty="0" smtClean="0"/>
              <a:t>zohlední rozdíly v citačním chování</a:t>
            </a:r>
            <a:endParaRPr lang="en-GB" dirty="0" smtClean="0"/>
          </a:p>
          <a:p>
            <a:pPr lvl="1">
              <a:buFontTx/>
              <a:buChar char="•"/>
            </a:pPr>
            <a:r>
              <a:rPr lang="en-GB" dirty="0" smtClean="0"/>
              <a:t> </a:t>
            </a:r>
            <a:r>
              <a:rPr lang="cs-CZ" dirty="0" smtClean="0"/>
              <a:t>část</a:t>
            </a:r>
            <a:r>
              <a:rPr lang="en-GB" dirty="0" smtClean="0"/>
              <a:t> 2 – </a:t>
            </a:r>
            <a:r>
              <a:rPr lang="cs-CZ" dirty="0" smtClean="0"/>
              <a:t>zohlední rozdíly v pokrytí databáze v jednotlivých vědních disciplínách</a:t>
            </a:r>
          </a:p>
          <a:p>
            <a:pPr lvl="1">
              <a:buFontTx/>
              <a:buChar char="•"/>
            </a:pPr>
            <a:endParaRPr lang="cs-CZ" dirty="0" smtClean="0"/>
          </a:p>
          <a:p>
            <a:pPr>
              <a:buFontTx/>
              <a:buChar char="•"/>
            </a:pPr>
            <a:r>
              <a:rPr lang="cs-CZ" b="1" dirty="0" smtClean="0"/>
              <a:t>výpočet: SNIP = </a:t>
            </a:r>
          </a:p>
          <a:p>
            <a:pPr lvl="1">
              <a:buFontTx/>
              <a:buChar char="•"/>
            </a:pPr>
            <a:r>
              <a:rPr lang="cs-CZ" dirty="0" smtClean="0"/>
              <a:t>impakt</a:t>
            </a:r>
          </a:p>
          <a:p>
            <a:pPr lvl="1">
              <a:buFontTx/>
              <a:buChar char="•"/>
            </a:pPr>
            <a:r>
              <a:rPr lang="cs-CZ" dirty="0" smtClean="0"/>
              <a:t>citační potenciál (</a:t>
            </a:r>
            <a:r>
              <a:rPr lang="cs-CZ" dirty="0" err="1" smtClean="0"/>
              <a:t>citation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) = Ø ∑referencí(1-3starých P)</a:t>
            </a:r>
          </a:p>
          <a:p>
            <a:pPr lvl="2">
              <a:buFontTx/>
              <a:buChar char="•"/>
            </a:pPr>
            <a:r>
              <a:rPr lang="cs-CZ" sz="1200" dirty="0" smtClean="0"/>
              <a:t>publikace citující 1-3roky staré články v daném časopise</a:t>
            </a:r>
          </a:p>
          <a:p>
            <a:pPr lvl="2">
              <a:buFontTx/>
              <a:buChar char="•"/>
            </a:pPr>
            <a:r>
              <a:rPr lang="cs-CZ" sz="1200" dirty="0" smtClean="0"/>
              <a:t>sesbírá seznamy použité literatury těchto citujících publikací</a:t>
            </a:r>
          </a:p>
          <a:p>
            <a:pPr lvl="2">
              <a:buFontTx/>
              <a:buChar char="•"/>
            </a:pPr>
            <a:r>
              <a:rPr lang="cs-CZ" sz="1200" dirty="0" smtClean="0"/>
              <a:t>sečte počet referencí v těchto citujících publikacích na všechny 1-3 roky staré dokumenty</a:t>
            </a:r>
            <a:endParaRPr lang="cs-CZ" sz="1200" dirty="0"/>
          </a:p>
        </p:txBody>
      </p:sp>
      <p:pic>
        <p:nvPicPr>
          <p:cNvPr id="4" name="Picture 6" descr="http://www.info.scopus.com/researchtrends/archive/RT7/08126_7_mb_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689" y="1104054"/>
            <a:ext cx="1600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992581" y="4061360"/>
            <a:ext cx="239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impakt</a:t>
            </a:r>
          </a:p>
          <a:p>
            <a:r>
              <a:rPr lang="cs-CZ" sz="2000" b="1" dirty="0" smtClean="0"/>
              <a:t>citační potenciál</a:t>
            </a:r>
            <a:endParaRPr lang="cs-CZ" sz="2000" b="1" dirty="0"/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3111335" y="4381995"/>
            <a:ext cx="16625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 ke </a:t>
            </a:r>
            <a:r>
              <a:rPr lang="cs-CZ" dirty="0" err="1" smtClean="0"/>
              <a:t>SciVerse</a:t>
            </a:r>
            <a:endParaRPr lang="cs-CZ" dirty="0" smtClean="0"/>
          </a:p>
          <a:p>
            <a:r>
              <a:rPr lang="cs-CZ" dirty="0" err="1" smtClean="0"/>
              <a:t>SciVerse</a:t>
            </a:r>
            <a:r>
              <a:rPr lang="cs-CZ" dirty="0" smtClean="0"/>
              <a:t> </a:t>
            </a:r>
            <a:r>
              <a:rPr lang="cs-CZ" dirty="0" err="1" smtClean="0"/>
              <a:t>Scopus</a:t>
            </a:r>
            <a:r>
              <a:rPr lang="cs-CZ" dirty="0" smtClean="0"/>
              <a:t> – co se změnilo?</a:t>
            </a:r>
          </a:p>
          <a:p>
            <a:r>
              <a:rPr lang="cs-CZ" dirty="0" smtClean="0"/>
              <a:t>Excerpční kritéria </a:t>
            </a:r>
            <a:r>
              <a:rPr lang="cs-CZ" dirty="0" err="1" smtClean="0"/>
              <a:t>SciVerse</a:t>
            </a:r>
            <a:r>
              <a:rPr lang="cs-CZ" dirty="0" smtClean="0"/>
              <a:t> </a:t>
            </a:r>
            <a:r>
              <a:rPr lang="cs-CZ" dirty="0" err="1" smtClean="0"/>
              <a:t>Scopus</a:t>
            </a:r>
            <a:endParaRPr lang="cs-CZ" dirty="0" smtClean="0"/>
          </a:p>
          <a:p>
            <a:r>
              <a:rPr lang="cs-CZ" dirty="0" err="1" smtClean="0"/>
              <a:t>SciVerse</a:t>
            </a:r>
            <a:r>
              <a:rPr lang="cs-CZ" dirty="0" smtClean="0"/>
              <a:t> </a:t>
            </a:r>
            <a:r>
              <a:rPr lang="cs-CZ" dirty="0" err="1" smtClean="0"/>
              <a:t>Scopus</a:t>
            </a:r>
            <a:r>
              <a:rPr lang="cs-CZ" dirty="0" smtClean="0"/>
              <a:t> a konkurenti</a:t>
            </a:r>
          </a:p>
          <a:p>
            <a:r>
              <a:rPr lang="cs-CZ" dirty="0" smtClean="0"/>
              <a:t>Analytické nástroje </a:t>
            </a:r>
            <a:r>
              <a:rPr lang="cs-CZ" dirty="0" err="1" smtClean="0"/>
              <a:t>SciVerse</a:t>
            </a:r>
            <a:r>
              <a:rPr lang="cs-CZ" dirty="0" smtClean="0"/>
              <a:t> </a:t>
            </a:r>
            <a:r>
              <a:rPr lang="cs-CZ" dirty="0" err="1" smtClean="0"/>
              <a:t>Scopus</a:t>
            </a:r>
            <a:endParaRPr lang="cs-CZ" dirty="0" smtClean="0"/>
          </a:p>
          <a:p>
            <a:r>
              <a:rPr lang="cs-CZ" dirty="0" smtClean="0"/>
              <a:t>Prakticky se </a:t>
            </a:r>
            <a:r>
              <a:rPr lang="cs-CZ" dirty="0" err="1" smtClean="0"/>
              <a:t>SciVerse</a:t>
            </a:r>
            <a:r>
              <a:rPr lang="cs-CZ" dirty="0" smtClean="0"/>
              <a:t> </a:t>
            </a:r>
            <a:r>
              <a:rPr lang="cs-CZ" dirty="0" err="1" smtClean="0"/>
              <a:t>Scopus</a:t>
            </a:r>
            <a:endParaRPr lang="cs-CZ" dirty="0" smtClean="0"/>
          </a:p>
          <a:p>
            <a:pPr lvl="1"/>
            <a:r>
              <a:rPr lang="cs-CZ" dirty="0" smtClean="0"/>
              <a:t>Jak vybrat časopis k publikování</a:t>
            </a:r>
          </a:p>
          <a:p>
            <a:pPr lvl="1"/>
            <a:r>
              <a:rPr lang="cs-CZ" dirty="0" smtClean="0"/>
              <a:t>Práce s výsledky instituce</a:t>
            </a:r>
          </a:p>
          <a:p>
            <a:r>
              <a:rPr lang="cs-CZ" dirty="0" err="1" smtClean="0"/>
              <a:t>SciVerse</a:t>
            </a:r>
            <a:r>
              <a:rPr lang="cs-CZ" dirty="0" smtClean="0"/>
              <a:t> </a:t>
            </a:r>
            <a:r>
              <a:rPr lang="cs-CZ" dirty="0" err="1" smtClean="0"/>
              <a:t>Scopus</a:t>
            </a:r>
            <a:r>
              <a:rPr lang="cs-CZ" dirty="0" smtClean="0"/>
              <a:t> a hodnocení </a:t>
            </a:r>
            <a:r>
              <a:rPr lang="cs-CZ" dirty="0" err="1" smtClean="0"/>
              <a:t>VaV</a:t>
            </a:r>
            <a:r>
              <a:rPr lang="cs-CZ" dirty="0" smtClean="0"/>
              <a:t> výsledků v ČR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postupy - výběr časopisu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IF</a:t>
            </a:r>
          </a:p>
          <a:p>
            <a:r>
              <a:rPr lang="cs-CZ" dirty="0" smtClean="0"/>
              <a:t>postup ve </a:t>
            </a:r>
            <a:r>
              <a:rPr lang="cs-CZ" dirty="0" err="1" smtClean="0"/>
              <a:t>Scopus</a:t>
            </a:r>
            <a:endParaRPr lang="cs-CZ" dirty="0" smtClean="0"/>
          </a:p>
          <a:p>
            <a:pPr lvl="1"/>
            <a:r>
              <a:rPr lang="cs-CZ" dirty="0" smtClean="0"/>
              <a:t>klíčová slova článku</a:t>
            </a:r>
          </a:p>
          <a:p>
            <a:pPr lvl="1"/>
            <a:r>
              <a:rPr lang="cs-CZ" dirty="0" smtClean="0"/>
              <a:t>vyber časopis a roky (pro IF 2010 – 2009 a 2008)</a:t>
            </a:r>
          </a:p>
          <a:p>
            <a:pPr lvl="1"/>
            <a:r>
              <a:rPr lang="cs-CZ" dirty="0" smtClean="0"/>
              <a:t>vybrat všechny články – </a:t>
            </a:r>
            <a:r>
              <a:rPr lang="cs-CZ" dirty="0" err="1" smtClean="0"/>
              <a:t>citation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 – r. 2010</a:t>
            </a:r>
          </a:p>
          <a:p>
            <a:pPr lvl="1"/>
            <a:r>
              <a:rPr lang="cs-CZ" dirty="0" smtClean="0"/>
              <a:t>do </a:t>
            </a:r>
            <a:r>
              <a:rPr lang="cs-CZ" dirty="0" err="1" smtClean="0">
                <a:hlinkClick r:id="rId2" action="ppaction://hlinkfile"/>
              </a:rPr>
              <a:t>excelu</a:t>
            </a:r>
            <a:r>
              <a:rPr lang="cs-CZ" dirty="0" smtClean="0"/>
              <a:t> doplnit čísla</a:t>
            </a:r>
          </a:p>
          <a:p>
            <a:pPr lvl="1"/>
            <a:r>
              <a:rPr lang="cs-CZ" dirty="0" smtClean="0"/>
              <a:t>vytipované časopisy ověřit skrze SNIP a SJR</a:t>
            </a:r>
          </a:p>
          <a:p>
            <a:endParaRPr lang="cs-CZ" i="1" dirty="0" smtClean="0"/>
          </a:p>
          <a:p>
            <a:r>
              <a:rPr lang="cs-CZ" i="1" dirty="0" smtClean="0"/>
              <a:t>zejména uplatní-li se navrhovaná metodika financování VŠ dle MŠMT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postupy – práce s exportem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rešerše záznamů / autor / afiliace</a:t>
            </a:r>
          </a:p>
          <a:p>
            <a:r>
              <a:rPr lang="cs-CZ" dirty="0" smtClean="0"/>
              <a:t>bibliografie</a:t>
            </a:r>
          </a:p>
          <a:p>
            <a:r>
              <a:rPr lang="cs-CZ" dirty="0" smtClean="0"/>
              <a:t>export</a:t>
            </a:r>
          </a:p>
          <a:p>
            <a:pPr lvl="1"/>
            <a:r>
              <a:rPr lang="cs-CZ" dirty="0" smtClean="0"/>
              <a:t>lze vybrat pole do exportu</a:t>
            </a:r>
          </a:p>
          <a:p>
            <a:pPr lvl="2"/>
            <a:r>
              <a:rPr lang="cs-CZ" dirty="0" smtClean="0"/>
              <a:t>včetně počtu citací</a:t>
            </a:r>
          </a:p>
          <a:p>
            <a:pPr lvl="1"/>
            <a:r>
              <a:rPr lang="cs-CZ" dirty="0" smtClean="0"/>
              <a:t>max. 2000 záznamů</a:t>
            </a:r>
          </a:p>
          <a:p>
            <a:pPr lvl="1"/>
            <a:r>
              <a:rPr lang="cs-CZ" dirty="0" err="1" smtClean="0"/>
              <a:t>csv</a:t>
            </a:r>
            <a:r>
              <a:rPr lang="cs-CZ" dirty="0" smtClean="0"/>
              <a:t> soubor </a:t>
            </a:r>
            <a:r>
              <a:rPr lang="cs-CZ" dirty="0" smtClean="0">
                <a:sym typeface="Wingdings" pitchFamily="2" charset="2"/>
              </a:rPr>
              <a:t> otevřít </a:t>
            </a:r>
            <a:r>
              <a:rPr lang="cs-CZ" dirty="0" err="1" smtClean="0">
                <a:sym typeface="Wingdings" pitchFamily="2" charset="2"/>
              </a:rPr>
              <a:t>excel</a:t>
            </a:r>
            <a:r>
              <a:rPr lang="cs-CZ" dirty="0" smtClean="0">
                <a:sym typeface="Wingdings" pitchFamily="2" charset="2"/>
              </a:rPr>
              <a:t>  data do sloupců (oddělovač „“)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hodnocení vědy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článek ve </a:t>
            </a:r>
            <a:r>
              <a:rPr lang="cs-CZ" dirty="0" err="1" smtClean="0"/>
              <a:t>Scopus</a:t>
            </a:r>
            <a:r>
              <a:rPr lang="cs-CZ" dirty="0" smtClean="0"/>
              <a:t> = </a:t>
            </a:r>
            <a:r>
              <a:rPr lang="cs-CZ" dirty="0" err="1" smtClean="0"/>
              <a:t>Jneimp</a:t>
            </a:r>
            <a:r>
              <a:rPr lang="cs-CZ" dirty="0" smtClean="0"/>
              <a:t> (12 bodů)</a:t>
            </a:r>
          </a:p>
          <a:p>
            <a:r>
              <a:rPr lang="cs-CZ" dirty="0" err="1" smtClean="0"/>
              <a:t>Scopus</a:t>
            </a:r>
            <a:r>
              <a:rPr lang="cs-CZ" dirty="0" smtClean="0"/>
              <a:t> nelze ve výsledcích odlišit - článek v </a:t>
            </a:r>
            <a:r>
              <a:rPr lang="cs-CZ" dirty="0" err="1" smtClean="0"/>
              <a:t>neimpaktovaném</a:t>
            </a:r>
            <a:r>
              <a:rPr lang="cs-CZ" dirty="0" smtClean="0"/>
              <a:t> časopise ve světově uznávané databázi</a:t>
            </a:r>
          </a:p>
          <a:p>
            <a:pPr lvl="1"/>
            <a:r>
              <a:rPr lang="cs-CZ" dirty="0" smtClean="0"/>
              <a:t>ani v </a:t>
            </a:r>
            <a:r>
              <a:rPr lang="cs-CZ" dirty="0" err="1" smtClean="0"/>
              <a:t>ISVaV</a:t>
            </a:r>
            <a:r>
              <a:rPr lang="cs-CZ" dirty="0" smtClean="0"/>
              <a:t>, ani v hodnocení 2010 (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isvav.cz</a:t>
            </a:r>
            <a:r>
              <a:rPr lang="cs-CZ" dirty="0" smtClean="0">
                <a:hlinkClick r:id="rId2"/>
              </a:rPr>
              <a:t>/h10/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2009 – ERIH zahrnut do </a:t>
            </a:r>
            <a:r>
              <a:rPr lang="cs-CZ" dirty="0" err="1" smtClean="0"/>
              <a:t>Scopus</a:t>
            </a:r>
            <a:endParaRPr lang="cs-CZ" dirty="0" smtClean="0"/>
          </a:p>
          <a:p>
            <a:pPr lvl="1"/>
            <a:r>
              <a:rPr lang="cs-CZ" dirty="0" smtClean="0"/>
              <a:t>celkem dle 2010 14 396 výsledků – dle roku uplatnění</a:t>
            </a:r>
          </a:p>
          <a:p>
            <a:pPr lvl="1">
              <a:buNone/>
            </a:pPr>
            <a:r>
              <a:rPr lang="cs-CZ" dirty="0" smtClean="0"/>
              <a:t>		</a:t>
            </a:r>
            <a:r>
              <a:rPr lang="cs-CZ" i="1" dirty="0" smtClean="0"/>
              <a:t>rok		</a:t>
            </a:r>
            <a:r>
              <a:rPr lang="cs-CZ" i="1" dirty="0" err="1" smtClean="0"/>
              <a:t>Jneimp</a:t>
            </a:r>
            <a:r>
              <a:rPr lang="cs-CZ" i="1" dirty="0" smtClean="0"/>
              <a:t>			</a:t>
            </a:r>
            <a:r>
              <a:rPr lang="cs-CZ" i="1" dirty="0" err="1" smtClean="0"/>
              <a:t>Jimp</a:t>
            </a:r>
            <a:r>
              <a:rPr lang="cs-CZ" i="1" dirty="0" smtClean="0"/>
              <a:t>  </a:t>
            </a:r>
            <a:endParaRPr lang="cs-CZ" dirty="0" smtClean="0"/>
          </a:p>
          <a:p>
            <a:pPr lvl="2"/>
            <a:r>
              <a:rPr lang="cs-CZ" dirty="0" smtClean="0"/>
              <a:t>2005		2323			6087 </a:t>
            </a:r>
          </a:p>
          <a:p>
            <a:pPr lvl="2"/>
            <a:r>
              <a:rPr lang="cs-CZ" dirty="0" smtClean="0"/>
              <a:t>2006 		2642			7071</a:t>
            </a:r>
          </a:p>
          <a:p>
            <a:pPr lvl="2"/>
            <a:r>
              <a:rPr lang="cs-CZ" dirty="0" smtClean="0"/>
              <a:t>2007		3261			7553</a:t>
            </a:r>
          </a:p>
          <a:p>
            <a:pPr lvl="2"/>
            <a:r>
              <a:rPr lang="cs-CZ" dirty="0" smtClean="0"/>
              <a:t>2008		3527			7639</a:t>
            </a:r>
          </a:p>
          <a:p>
            <a:pPr lvl="2"/>
            <a:r>
              <a:rPr lang="cs-CZ" dirty="0" smtClean="0"/>
              <a:t>2009		2746			7995</a:t>
            </a:r>
          </a:p>
          <a:p>
            <a:pPr lvl="2"/>
            <a:r>
              <a:rPr lang="cs-CZ" dirty="0" smtClean="0"/>
              <a:t>2010 		1 </a:t>
            </a:r>
            <a:r>
              <a:rPr lang="cs-CZ" dirty="0" smtClean="0">
                <a:sym typeface="Wingdings" pitchFamily="2" charset="2"/>
              </a:rPr>
              <a:t>			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s </a:t>
            </a:r>
            <a:r>
              <a:rPr lang="cs-CZ" dirty="0" err="1" smtClean="0"/>
              <a:t>Elsevier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přímé nástroje v databázi</a:t>
            </a:r>
          </a:p>
          <a:p>
            <a:pPr lvl="1"/>
            <a:r>
              <a:rPr lang="cs-CZ" dirty="0" err="1" smtClean="0"/>
              <a:t>Give</a:t>
            </a:r>
            <a:r>
              <a:rPr lang="cs-CZ" dirty="0" smtClean="0"/>
              <a:t> Feedback</a:t>
            </a:r>
          </a:p>
          <a:p>
            <a:pPr lvl="1"/>
            <a:r>
              <a:rPr lang="cs-CZ" dirty="0" smtClean="0"/>
              <a:t>Live Chat - 24 hod – po-</a:t>
            </a:r>
            <a:r>
              <a:rPr lang="cs-CZ" dirty="0" err="1" smtClean="0"/>
              <a:t>pá</a:t>
            </a:r>
            <a:endParaRPr lang="cs-CZ" dirty="0" smtClean="0"/>
          </a:p>
          <a:p>
            <a:endParaRPr lang="cs-CZ" dirty="0" smtClean="0"/>
          </a:p>
          <a:p>
            <a:r>
              <a:rPr lang="en-US" b="1" i="1" dirty="0" smtClean="0"/>
              <a:t>Europe, Middle East &amp; Africa</a:t>
            </a:r>
            <a:endParaRPr lang="en-US" dirty="0" smtClean="0"/>
          </a:p>
          <a:p>
            <a:r>
              <a:rPr lang="en-US" dirty="0" smtClean="0"/>
              <a:t>Tel:+31 20 485 3767</a:t>
            </a:r>
          </a:p>
          <a:p>
            <a:r>
              <a:rPr lang="en-US" b="1" u="sng" dirty="0" smtClean="0">
                <a:hlinkClick r:id="rId2"/>
              </a:rPr>
              <a:t>nlinfo@scopus.com</a:t>
            </a:r>
            <a:endParaRPr lang="cs-CZ" b="1" u="sng" dirty="0" smtClean="0"/>
          </a:p>
          <a:p>
            <a:endParaRPr lang="cs-CZ" dirty="0" smtClean="0"/>
          </a:p>
          <a:p>
            <a:r>
              <a:rPr lang="cs-CZ" dirty="0" smtClean="0"/>
              <a:t>problém s komunikací (zejména akutní technické problémy)</a:t>
            </a:r>
          </a:p>
          <a:p>
            <a:pPr lvl="1"/>
            <a:r>
              <a:rPr lang="cs-CZ" dirty="0" smtClean="0"/>
              <a:t>urgovat </a:t>
            </a:r>
            <a:r>
              <a:rPr lang="cs-CZ" dirty="0" smtClean="0">
                <a:hlinkClick r:id="rId3"/>
              </a:rPr>
              <a:t>l.</a:t>
            </a:r>
            <a:r>
              <a:rPr lang="cs-CZ" dirty="0" err="1" smtClean="0">
                <a:hlinkClick r:id="rId3"/>
              </a:rPr>
              <a:t>vavrikova</a:t>
            </a:r>
            <a:r>
              <a:rPr lang="cs-CZ" dirty="0" smtClean="0">
                <a:hlinkClick r:id="rId3"/>
              </a:rPr>
              <a:t>@</a:t>
            </a:r>
            <a:r>
              <a:rPr lang="cs-CZ" dirty="0" err="1" smtClean="0">
                <a:hlinkClick r:id="rId3"/>
              </a:rPr>
              <a:t>elsevier.com</a:t>
            </a:r>
            <a:r>
              <a:rPr lang="cs-CZ" dirty="0" smtClean="0"/>
              <a:t>, 777 324 390 / </a:t>
            </a:r>
            <a:r>
              <a:rPr lang="cs-CZ" dirty="0" err="1" smtClean="0"/>
              <a:t>Suweco</a:t>
            </a:r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4" name="Rounded Rectangle 5"/>
          <p:cNvSpPr/>
          <p:nvPr/>
        </p:nvSpPr>
        <p:spPr>
          <a:xfrm>
            <a:off x="1163783" y="5545775"/>
            <a:ext cx="4132614" cy="71252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>
              <a:solidFill>
                <a:srgbClr val="000000"/>
              </a:solidFill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31917" y="5664531"/>
            <a:ext cx="375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36635"/>
                </a:solidFill>
              </a:rPr>
              <a:t>Děkuji za pozornost </a:t>
            </a:r>
            <a:r>
              <a:rPr lang="cs-CZ" sz="2400" dirty="0" smtClean="0">
                <a:solidFill>
                  <a:srgbClr val="036635"/>
                </a:solidFill>
                <a:sym typeface="Wingdings" pitchFamily="2" charset="2"/>
              </a:rPr>
              <a:t></a:t>
            </a:r>
            <a:endParaRPr lang="cs-CZ" sz="2400" dirty="0">
              <a:solidFill>
                <a:srgbClr val="0366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Co je </a:t>
            </a:r>
            <a:r>
              <a:rPr lang="en-US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SciVerse</a:t>
            </a:r>
            <a:r>
              <a:rPr lang="en-US" dirty="0">
                <a:latin typeface="Arial" pitchFamily="-60" charset="0"/>
                <a:ea typeface="Arial" pitchFamily="-60" charset="0"/>
                <a:cs typeface="Arial" pitchFamily="-60" charset="0"/>
              </a:rPr>
              <a:t>?</a:t>
            </a:r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22531" name="AutoShape 18"/>
          <p:cNvSpPr>
            <a:spLocks noGrp="1" noChangeArrowheads="1"/>
          </p:cNvSpPr>
          <p:nvPr>
            <p:ph idx="1"/>
          </p:nvPr>
        </p:nvSpPr>
        <p:spPr>
          <a:xfrm>
            <a:off x="342900" y="1193800"/>
            <a:ext cx="8458200" cy="4932363"/>
          </a:xfrm>
          <a:prstGeom prst="roundRect">
            <a:avLst>
              <a:gd name="adj" fmla="val 8736"/>
            </a:avLst>
          </a:prstGeom>
        </p:spPr>
        <p:txBody>
          <a:bodyPr lIns="182880" rIns="0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Arial" pitchFamily="-60" charset="0"/>
              <a:buNone/>
            </a:pPr>
            <a:endParaRPr lang="en-US" sz="1800" b="1" dirty="0">
              <a:solidFill>
                <a:srgbClr val="036635"/>
              </a:solidFill>
              <a:latin typeface="Arial" pitchFamily="-60" charset="0"/>
              <a:ea typeface="Arial" pitchFamily="-60" charset="0"/>
              <a:cs typeface="Arial" pitchFamily="-60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Arial" pitchFamily="-60" charset="0"/>
              <a:buNone/>
            </a:pPr>
            <a:r>
              <a:rPr lang="en-US" sz="1800" b="1" dirty="0" err="1">
                <a:solidFill>
                  <a:srgbClr val="036635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SciVerse</a:t>
            </a:r>
            <a:r>
              <a:rPr lang="en-US" sz="1800" b="1" dirty="0">
                <a:solidFill>
                  <a:srgbClr val="036635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 </a:t>
            </a:r>
            <a:r>
              <a:rPr lang="cs-CZ" sz="1800" b="1" dirty="0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 přináší vyšší efektivitu výzkumu tím, že umožní vyvíjet aplikace třetím stranám nad obsahem </a:t>
            </a:r>
            <a:r>
              <a:rPr lang="cs-CZ" sz="1800" b="1" dirty="0" err="1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ScienceDirect</a:t>
            </a:r>
            <a:r>
              <a:rPr lang="cs-CZ" sz="1800" b="1" dirty="0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 a </a:t>
            </a:r>
            <a:r>
              <a:rPr lang="cs-CZ" sz="1800" b="1" dirty="0" err="1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Scopus</a:t>
            </a:r>
            <a:r>
              <a:rPr lang="cs-CZ" sz="1800" b="1" dirty="0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, a zároveň umožňuje jednoduché, ale inteligentní  vyhledávání v integrovaném obsahu databází </a:t>
            </a:r>
            <a:r>
              <a:rPr lang="cs-CZ" sz="1800" b="1" dirty="0" err="1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ScienceDirect</a:t>
            </a:r>
            <a:r>
              <a:rPr lang="cs-CZ" sz="1800" b="1" dirty="0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, </a:t>
            </a:r>
            <a:r>
              <a:rPr lang="cs-CZ" sz="1800" b="1" dirty="0" err="1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Scopus</a:t>
            </a:r>
            <a:r>
              <a:rPr lang="cs-CZ" sz="1800" b="1" dirty="0" smtClean="0">
                <a:solidFill>
                  <a:srgbClr val="595959"/>
                </a:solidFill>
                <a:latin typeface="Arial" pitchFamily="-60" charset="0"/>
                <a:ea typeface="Arial" pitchFamily="-60" charset="0"/>
                <a:cs typeface="Arial" pitchFamily="-60" charset="0"/>
              </a:rPr>
              <a:t> a odborného webu</a:t>
            </a:r>
            <a:endParaRPr lang="en-GB" sz="1400" b="1" dirty="0">
              <a:solidFill>
                <a:srgbClr val="595959"/>
              </a:solidFill>
              <a:latin typeface="Arial" pitchFamily="-60" charset="0"/>
              <a:ea typeface="Arial" pitchFamily="-60" charset="0"/>
              <a:cs typeface="Arial" pitchFamily="-60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Arial" pitchFamily="-60" charset="0"/>
              <a:buNone/>
            </a:pPr>
            <a:endParaRPr lang="en-US" b="1" dirty="0">
              <a:latin typeface="Calibri" pitchFamily="-60" charset="0"/>
              <a:ea typeface="Arial" pitchFamily="-60" charset="0"/>
              <a:cs typeface="Arial" pitchFamily="-60" charset="0"/>
            </a:endParaRPr>
          </a:p>
        </p:txBody>
      </p:sp>
      <p:pic>
        <p:nvPicPr>
          <p:cNvPr id="22532" name="Picture 4" descr="001_in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56134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" y="1536700"/>
            <a:ext cx="8458200" cy="13589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>
              <a:solidFill>
                <a:srgbClr val="000000"/>
              </a:solidFill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Co je</a:t>
            </a:r>
            <a:r>
              <a:rPr lang="en-US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</a:t>
            </a:r>
            <a:r>
              <a:rPr lang="en-US" dirty="0" err="1">
                <a:latin typeface="Arial" pitchFamily="-60" charset="0"/>
                <a:ea typeface="Arial" pitchFamily="-60" charset="0"/>
                <a:cs typeface="Arial" pitchFamily="-60" charset="0"/>
              </a:rPr>
              <a:t>SciVerse</a:t>
            </a:r>
            <a:r>
              <a:rPr lang="en-US" dirty="0">
                <a:latin typeface="Arial" pitchFamily="-60" charset="0"/>
                <a:ea typeface="Arial" pitchFamily="-60" charset="0"/>
                <a:cs typeface="Arial" pitchFamily="-60" charset="0"/>
              </a:rPr>
              <a:t>?</a:t>
            </a:r>
            <a:endParaRPr lang="en-GB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22300" y="1155065"/>
            <a:ext cx="6667500" cy="9848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82880" bIns="182880" anchor="b">
            <a:prstTxWarp prst="textNoShape">
              <a:avLst/>
            </a:prstTxWarp>
            <a:spAutoFit/>
          </a:bodyPr>
          <a:lstStyle/>
          <a:p>
            <a:pPr algn="ctr">
              <a:buFont typeface="Arial" pitchFamily="24" charset="0"/>
              <a:buChar char="•"/>
              <a:defRPr/>
            </a:pPr>
            <a:r>
              <a:rPr lang="cs-CZ" sz="2000" b="1" dirty="0" err="1" smtClean="0">
                <a:solidFill>
                  <a:srgbClr val="595959"/>
                </a:solidFill>
                <a:ea typeface="Arial" pitchFamily="24" charset="0"/>
                <a:cs typeface="Arial" pitchFamily="24" charset="0"/>
              </a:rPr>
              <a:t>i</a:t>
            </a:r>
            <a:r>
              <a:rPr lang="en-US" sz="2000" b="1" dirty="0" err="1" smtClean="0">
                <a:solidFill>
                  <a:srgbClr val="595959"/>
                </a:solidFill>
                <a:ea typeface="Arial" pitchFamily="24" charset="0"/>
                <a:cs typeface="Arial" pitchFamily="24" charset="0"/>
              </a:rPr>
              <a:t>ntegr</a:t>
            </a:r>
            <a:r>
              <a:rPr lang="cs-CZ" sz="2000" b="1" dirty="0" err="1" smtClean="0">
                <a:solidFill>
                  <a:srgbClr val="595959"/>
                </a:solidFill>
                <a:ea typeface="Arial" pitchFamily="24" charset="0"/>
                <a:cs typeface="Arial" pitchFamily="24" charset="0"/>
              </a:rPr>
              <a:t>ovaný</a:t>
            </a:r>
            <a:r>
              <a:rPr lang="cs-CZ" sz="2000" b="1" dirty="0" smtClean="0">
                <a:solidFill>
                  <a:srgbClr val="595959"/>
                </a:solidFill>
                <a:ea typeface="Arial" pitchFamily="24" charset="0"/>
                <a:cs typeface="Arial" pitchFamily="24" charset="0"/>
              </a:rPr>
              <a:t> obsah</a:t>
            </a:r>
            <a:r>
              <a:rPr lang="en-US" sz="2000" b="1" dirty="0" smtClean="0">
                <a:solidFill>
                  <a:srgbClr val="595959"/>
                </a:solidFill>
                <a:ea typeface="Arial" pitchFamily="24" charset="0"/>
                <a:cs typeface="Arial" pitchFamily="24" charset="0"/>
              </a:rPr>
              <a:t> </a:t>
            </a:r>
            <a:r>
              <a:rPr lang="en-US" sz="2000" b="1" dirty="0">
                <a:solidFill>
                  <a:srgbClr val="595959"/>
                </a:solidFill>
                <a:ea typeface="Arial" pitchFamily="24" charset="0"/>
                <a:cs typeface="Arial" pitchFamily="24" charset="0"/>
              </a:rPr>
              <a:t>&amp; </a:t>
            </a:r>
            <a:r>
              <a:rPr lang="cs-CZ" sz="2000" b="1" dirty="0" smtClean="0">
                <a:solidFill>
                  <a:srgbClr val="595959"/>
                </a:solidFill>
                <a:ea typeface="Arial" pitchFamily="24" charset="0"/>
                <a:cs typeface="Arial" pitchFamily="24" charset="0"/>
              </a:rPr>
              <a:t>vyhledávácí nástroje</a:t>
            </a:r>
            <a:endParaRPr lang="en-US" sz="2000" b="1" dirty="0">
              <a:solidFill>
                <a:srgbClr val="595959"/>
              </a:solidFill>
              <a:ea typeface="Arial" pitchFamily="24" charset="0"/>
              <a:cs typeface="Arial" pitchFamily="24" charset="0"/>
            </a:endParaRPr>
          </a:p>
          <a:p>
            <a:pPr algn="ctr">
              <a:buFont typeface="Arial" pitchFamily="24" charset="0"/>
              <a:buChar char="•"/>
              <a:defRPr/>
            </a:pPr>
            <a:r>
              <a:rPr lang="cs-CZ" sz="2000" b="1" dirty="0" smtClean="0">
                <a:solidFill>
                  <a:srgbClr val="595959"/>
                </a:solidFill>
                <a:ea typeface="Arial" pitchFamily="24" charset="0"/>
                <a:cs typeface="Arial" pitchFamily="24" charset="0"/>
              </a:rPr>
              <a:t>aplikace usnadňující práci</a:t>
            </a:r>
            <a:endParaRPr lang="en-US" sz="2000" b="1" dirty="0">
              <a:solidFill>
                <a:srgbClr val="595959"/>
              </a:solidFill>
              <a:ea typeface="Arial" pitchFamily="24" charset="0"/>
              <a:cs typeface="Arial" pitchFamily="2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2209800"/>
            <a:ext cx="3962400" cy="40767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>
              <a:solidFill>
                <a:srgbClr val="000000"/>
              </a:solidFill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29200" y="2209800"/>
            <a:ext cx="3810000" cy="40767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>
              <a:solidFill>
                <a:srgbClr val="000000"/>
              </a:solidFill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082925" y="4225926"/>
            <a:ext cx="3144837" cy="290512"/>
          </a:xfrm>
          <a:prstGeom prst="triangl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>
              <a:solidFill>
                <a:srgbClr val="000000"/>
              </a:solidFill>
              <a:ea typeface="ＭＳ Ｐゴシック" pitchFamily="24" charset="-128"/>
              <a:cs typeface="ＭＳ Ｐゴシック" pitchFamily="24" charset="-128"/>
            </a:endParaRPr>
          </a:p>
        </p:txBody>
      </p:sp>
      <p:grpSp>
        <p:nvGrpSpPr>
          <p:cNvPr id="23559" name="Group 29"/>
          <p:cNvGrpSpPr>
            <a:grpSpLocks/>
          </p:cNvGrpSpPr>
          <p:nvPr/>
        </p:nvGrpSpPr>
        <p:grpSpPr bwMode="auto">
          <a:xfrm>
            <a:off x="5357813" y="2438400"/>
            <a:ext cx="3349625" cy="3352800"/>
            <a:chOff x="5060950" y="1784350"/>
            <a:chExt cx="3578225" cy="3581400"/>
          </a:xfrm>
        </p:grpSpPr>
        <p:pic>
          <p:nvPicPr>
            <p:cNvPr id="23563" name="Picture 17" descr="3-Hu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9700" y="1784350"/>
              <a:ext cx="2517775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3" descr="Wow!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0950" y="3702050"/>
              <a:ext cx="2749550" cy="166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8" descr="3-SS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84850" y="2774950"/>
              <a:ext cx="1298575" cy="1157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21" descr="3-lis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4850" y="3359150"/>
              <a:ext cx="1584325" cy="10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60" name="Group 35"/>
          <p:cNvGrpSpPr>
            <a:grpSpLocks/>
          </p:cNvGrpSpPr>
          <p:nvPr/>
        </p:nvGrpSpPr>
        <p:grpSpPr bwMode="auto">
          <a:xfrm>
            <a:off x="276225" y="2667000"/>
            <a:ext cx="3975100" cy="2749550"/>
            <a:chOff x="533400" y="1841500"/>
            <a:chExt cx="3743325" cy="2407046"/>
          </a:xfrm>
        </p:grpSpPr>
        <p:pic>
          <p:nvPicPr>
            <p:cNvPr id="23561" name="Picture 26" descr="3-info overload 2"/>
            <p:cNvPicPr>
              <a:picLocks noChangeAspect="1" noChangeArrowheads="1"/>
            </p:cNvPicPr>
            <p:nvPr/>
          </p:nvPicPr>
          <p:blipFill>
            <a:blip r:embed="rId8" cstate="print"/>
            <a:srcRect b="45271"/>
            <a:stretch>
              <a:fillRect/>
            </a:stretch>
          </p:blipFill>
          <p:spPr bwMode="auto">
            <a:xfrm>
              <a:off x="838200" y="3047828"/>
              <a:ext cx="2803524" cy="120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23" descr="8-before hub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00" y="1841500"/>
              <a:ext cx="3743325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SciVerse</a:t>
            </a:r>
            <a:r>
              <a:rPr lang="cs-CZ" dirty="0" smtClean="0"/>
              <a:t> v praxi..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sciverse.com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/>
          <p:cNvSpPr txBox="1">
            <a:spLocks noChangeArrowheads="1"/>
          </p:cNvSpPr>
          <p:nvPr/>
        </p:nvSpPr>
        <p:spPr bwMode="auto">
          <a:xfrm rot="16200000">
            <a:off x="978167" y="2191130"/>
            <a:ext cx="2880000" cy="435600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tIns="91440" bIns="9144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ts val="200"/>
              </a:spcBef>
              <a:defRPr/>
            </a:pPr>
            <a:r>
              <a:rPr lang="en-US" b="1" dirty="0" err="1" smtClean="0">
                <a:solidFill>
                  <a:srgbClr val="999B37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SciVerse</a:t>
            </a:r>
            <a:r>
              <a:rPr lang="en-US" b="1" dirty="0">
                <a:solidFill>
                  <a:srgbClr val="999B37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999B37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 </a:t>
            </a:r>
            <a:r>
              <a:rPr lang="en-US" b="1" dirty="0">
                <a:solidFill>
                  <a:srgbClr val="999B37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Scopus</a:t>
            </a: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4F6228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 rot="-5400000">
            <a:off x="1758600" y="-6601"/>
            <a:ext cx="1296000" cy="435600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tIns="91440" bIns="91440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ts val="200"/>
              </a:spcBef>
              <a:defRPr/>
            </a:pPr>
            <a:r>
              <a:rPr lang="en-US" b="1" dirty="0" err="1">
                <a:solidFill>
                  <a:srgbClr val="999B37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SciVerse</a:t>
            </a:r>
            <a:r>
              <a:rPr lang="en-US" b="1" dirty="0">
                <a:solidFill>
                  <a:srgbClr val="999B37"/>
                </a:solidFill>
                <a:latin typeface="Arial" pitchFamily="34" charset="0"/>
                <a:ea typeface="ＭＳ Ｐゴシック" pitchFamily="24" charset="-128"/>
                <a:cs typeface="Arial" pitchFamily="34" charset="0"/>
              </a:rPr>
              <a:t> Platform</a:t>
            </a: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algn="ctr" eaLnBrk="0" hangingPunct="0">
              <a:spcBef>
                <a:spcPts val="200"/>
              </a:spcBef>
              <a:defRPr/>
            </a:pPr>
            <a:endParaRPr lang="en-US" b="1" dirty="0">
              <a:solidFill>
                <a:srgbClr val="999B37"/>
              </a:solidFill>
              <a:latin typeface="Calibri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GB" dirty="0">
                <a:latin typeface="Calibri" pitchFamily="-60" charset="0"/>
                <a:ea typeface="Arial" pitchFamily="-60" charset="0"/>
                <a:cs typeface="Arial" pitchFamily="-60" charset="0"/>
              </a:rPr>
              <a:t> </a:t>
            </a:r>
            <a:r>
              <a:rPr lang="en-GB" sz="2400" dirty="0">
                <a:latin typeface="Calibri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GB" sz="2400" dirty="0">
                <a:latin typeface="Calibri" pitchFamily="-60" charset="0"/>
                <a:ea typeface="Arial" pitchFamily="-60" charset="0"/>
                <a:cs typeface="Arial" pitchFamily="-60" charset="0"/>
              </a:rPr>
            </a:br>
            <a:r>
              <a:rPr lang="en-GB" sz="2400" dirty="0" err="1" smtClean="0">
                <a:ea typeface="Arial" pitchFamily="-60" charset="0"/>
              </a:rPr>
              <a:t>SciVerse</a:t>
            </a:r>
            <a:r>
              <a:rPr lang="en-GB" sz="2400" dirty="0" smtClean="0">
                <a:ea typeface="Arial" pitchFamily="-60" charset="0"/>
              </a:rPr>
              <a:t> </a:t>
            </a:r>
            <a:r>
              <a:rPr lang="en-US" sz="2400" dirty="0" smtClean="0">
                <a:ea typeface="Arial" pitchFamily="-60" charset="0"/>
              </a:rPr>
              <a:t>Scopus</a:t>
            </a:r>
            <a:endParaRPr lang="en-US" sz="2400" dirty="0">
              <a:ea typeface="Arial" pitchFamily="-60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1066800" y="1599304"/>
            <a:ext cx="3581400" cy="3895725"/>
          </a:xfrm>
          <a:noFill/>
          <a:ln w="381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31775" indent="-231775">
              <a:buFont typeface="Arial" pitchFamily="24" charset="0"/>
              <a:buChar char="•"/>
              <a:defRPr/>
            </a:pP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Jednotné přihlášení 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řístup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ke všem službám </a:t>
            </a:r>
            <a:r>
              <a:rPr lang="cs-CZ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SciVerse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(licencovaným i zdarma)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Hub, </a:t>
            </a:r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ScienceDirect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Scopus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GB" sz="1400" dirty="0" smtClean="0">
              <a:solidFill>
                <a:schemeClr val="tx1"/>
              </a:solidFill>
              <a:latin typeface="Arial" pitchFamily="34" charset="0"/>
              <a:ea typeface="Arial" pitchFamily="24" charset="0"/>
              <a:cs typeface="Arial" pitchFamily="34" charset="0"/>
            </a:endParaRPr>
          </a:p>
          <a:p>
            <a:pPr marL="231775" indent="-231775">
              <a:buFont typeface="Arial" pitchFamily="24" charset="0"/>
              <a:buChar char="•"/>
              <a:defRPr/>
            </a:pPr>
            <a:r>
              <a:rPr lang="cs-CZ" sz="1400" b="1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Lepší interoperabilita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a 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snazší směrování k řešením.</a:t>
            </a:r>
            <a:endParaRPr lang="en-GB" sz="1400" dirty="0" smtClean="0">
              <a:solidFill>
                <a:schemeClr val="tx1"/>
              </a:solidFill>
              <a:latin typeface="Arial" pitchFamily="34" charset="0"/>
              <a:ea typeface="Arial" pitchFamily="24" charset="0"/>
              <a:cs typeface="Arial" pitchFamily="34" charset="0"/>
            </a:endParaRPr>
          </a:p>
          <a:p>
            <a:pPr marL="231775" indent="-231775">
              <a:buFont typeface="Arial" pitchFamily="24" charset="0"/>
              <a:buNone/>
              <a:defRPr/>
            </a:pPr>
            <a:endParaRPr lang="en-GB" sz="1400" dirty="0">
              <a:solidFill>
                <a:schemeClr val="tx1"/>
              </a:solidFill>
              <a:latin typeface="Arial" pitchFamily="34" charset="0"/>
              <a:ea typeface="Arial" pitchFamily="24" charset="0"/>
              <a:cs typeface="Arial" pitchFamily="34" charset="0"/>
            </a:endParaRPr>
          </a:p>
          <a:p>
            <a:pPr marL="231775" indent="-231775">
              <a:buFont typeface="Arial" pitchFamily="24" charset="0"/>
              <a:buChar char="•"/>
              <a:defRPr/>
            </a:pPr>
            <a:r>
              <a:rPr lang="en-GB" sz="1400" b="1" dirty="0" err="1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Reaxys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:  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specializovaná databáze pro chemii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,  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propojená s databází </a:t>
            </a:r>
            <a:r>
              <a:rPr lang="cs-CZ" sz="1400" dirty="0" err="1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Scopus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.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ea typeface="Arial" pitchFamily="24" charset="0"/>
              <a:cs typeface="Arial" pitchFamily="34" charset="0"/>
            </a:endParaRPr>
          </a:p>
          <a:p>
            <a:pPr marL="231775" indent="-231775">
              <a:buFont typeface="Arial" pitchFamily="24" charset="0"/>
              <a:buChar char="•"/>
              <a:defRPr/>
            </a:pPr>
            <a:r>
              <a:rPr lang="en-GB" sz="1400" b="1" dirty="0" err="1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AppSync</a:t>
            </a: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: </a:t>
            </a:r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standardi</a:t>
            </a:r>
            <a:r>
              <a:rPr lang="cs-CZ" sz="1400" dirty="0" err="1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zované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 rozhraní a funkčnost aplikací, které jsou k dispozici napříč produkty, je pro uživatele jednodušší ovládat a poskytuje jednotné rozhraní pro vývoj aplikací.</a:t>
            </a:r>
            <a:endParaRPr lang="en-GB" sz="1400" dirty="0" smtClean="0">
              <a:solidFill>
                <a:schemeClr val="tx1"/>
              </a:solidFill>
              <a:latin typeface="Arial" pitchFamily="34" charset="0"/>
              <a:ea typeface="Arial" pitchFamily="24" charset="0"/>
              <a:cs typeface="Arial" pitchFamily="34" charset="0"/>
            </a:endParaRPr>
          </a:p>
          <a:p>
            <a:pPr marL="231775" indent="-231775">
              <a:buFont typeface="Arial" pitchFamily="24" charset="0"/>
              <a:buChar char="•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Refine Results: 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jednotné zobrazení ve </a:t>
            </a:r>
            <a:r>
              <a:rPr lang="cs-CZ" sz="1400" dirty="0" err="1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SciVerse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 dle preference umístění uživatelů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. </a:t>
            </a:r>
            <a:r>
              <a:rPr lang="cs-CZ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K dispozici je více možností upřesnění, málo používané facety jsou skryty.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ea typeface="Arial" pitchFamily="24" charset="0"/>
                <a:cs typeface="Arial" pitchFamily="34" charset="0"/>
              </a:rPr>
              <a:t> </a:t>
            </a:r>
          </a:p>
          <a:p>
            <a:pPr marL="231775" indent="-231775">
              <a:buNone/>
              <a:defRPr/>
            </a:pPr>
            <a:endParaRPr lang="en-US" sz="2400" b="1" dirty="0" smtClean="0">
              <a:solidFill>
                <a:schemeClr val="tx1"/>
              </a:solidFill>
              <a:ea typeface="Arial" pitchFamily="24" charset="0"/>
              <a:cs typeface="Arial" pitchFamily="24" charset="0"/>
            </a:endParaRPr>
          </a:p>
          <a:p>
            <a:pPr marL="231775" indent="-231775">
              <a:buFont typeface="Arial" pitchFamily="24" charset="0"/>
              <a:buNone/>
              <a:defRPr/>
            </a:pPr>
            <a:endParaRPr lang="en-GB" sz="1400" b="1" dirty="0">
              <a:solidFill>
                <a:schemeClr val="tx1"/>
              </a:solidFill>
              <a:ea typeface="Arial" pitchFamily="24" charset="0"/>
              <a:cs typeface="Arial" pitchFamily="24" charset="0"/>
            </a:endParaRPr>
          </a:p>
        </p:txBody>
      </p: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4902200" y="2201863"/>
            <a:ext cx="3835400" cy="2865437"/>
            <a:chOff x="4953000" y="2590800"/>
            <a:chExt cx="2551289" cy="1828800"/>
          </a:xfrm>
        </p:grpSpPr>
        <p:grpSp>
          <p:nvGrpSpPr>
            <p:cNvPr id="24583" name="Group 11"/>
            <p:cNvGrpSpPr>
              <a:grpSpLocks/>
            </p:cNvGrpSpPr>
            <p:nvPr/>
          </p:nvGrpSpPr>
          <p:grpSpPr bwMode="auto">
            <a:xfrm>
              <a:off x="4953000" y="2590800"/>
              <a:ext cx="2551289" cy="1828800"/>
              <a:chOff x="4953000" y="2590800"/>
              <a:chExt cx="2551289" cy="18288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453" b="5814"/>
              <a:stretch>
                <a:fillRect/>
              </a:stretch>
            </p:blipFill>
            <p:spPr bwMode="auto">
              <a:xfrm>
                <a:off x="4953000" y="2590800"/>
                <a:ext cx="2551289" cy="1828800"/>
              </a:xfrm>
              <a:prstGeom prst="rect">
                <a:avLst/>
              </a:prstGeom>
              <a:noFill/>
              <a:ln w="38100" cap="sq">
                <a:solidFill>
                  <a:srgbClr val="006600"/>
                </a:solidFill>
                <a:miter lim="800000"/>
                <a:headEnd/>
                <a:tailEnd/>
              </a:ln>
              <a:effectLst>
                <a:outerShdw dist="38100" dir="2700000" algn="tl" rotWithShape="0">
                  <a:srgbClr val="808080">
                    <a:alpha val="42999"/>
                  </a:srgbClr>
                </a:outerShdw>
              </a:effec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705955" y="2700224"/>
                <a:ext cx="762430" cy="1529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24" charset="-128"/>
                  <a:cs typeface="ＭＳ Ｐゴシック" pitchFamily="24" charset="-128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986821" y="2599918"/>
              <a:ext cx="415007" cy="118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 idx="4294967295"/>
          </p:nvPr>
        </p:nvSpPr>
        <p:spPr bwMode="gray">
          <a:xfrm>
            <a:off x="755650" y="1593850"/>
            <a:ext cx="7772400" cy="4457700"/>
          </a:xfrm>
        </p:spPr>
        <p:txBody>
          <a:bodyPr/>
          <a:lstStyle/>
          <a:p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</a:t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endParaRPr lang="en-US" sz="1800" dirty="0" smtClean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49300" y="901700"/>
            <a:ext cx="5299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cs-CZ" sz="2800" b="1" dirty="0" smtClean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Co je</a:t>
            </a:r>
            <a:r>
              <a:rPr lang="en-US" sz="2800" b="1" dirty="0" smtClean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 </a:t>
            </a:r>
            <a:r>
              <a:rPr lang="en-US" sz="2800" b="1" dirty="0" err="1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SciVerse</a:t>
            </a:r>
            <a:r>
              <a:rPr lang="en-US" sz="2800" b="1" dirty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 Scopus?</a:t>
            </a:r>
            <a:endParaRPr lang="en-US" dirty="0"/>
          </a:p>
        </p:txBody>
      </p:sp>
      <p:sp>
        <p:nvSpPr>
          <p:cNvPr id="5" name="Text Placeholder 2"/>
          <p:cNvSpPr>
            <a:spLocks/>
          </p:cNvSpPr>
          <p:nvPr/>
        </p:nvSpPr>
        <p:spPr bwMode="auto">
          <a:xfrm>
            <a:off x="844550" y="1849438"/>
            <a:ext cx="88900" cy="587375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971550" y="1849438"/>
            <a:ext cx="8027988" cy="5873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Placeholder 2"/>
          <p:cNvSpPr>
            <a:spLocks/>
          </p:cNvSpPr>
          <p:nvPr/>
        </p:nvSpPr>
        <p:spPr bwMode="auto">
          <a:xfrm>
            <a:off x="1089025" y="1896906"/>
            <a:ext cx="77930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cs-CZ" sz="1600" dirty="0" smtClean="0">
                <a:ea typeface="Arial" pitchFamily="-60" charset="0"/>
                <a:cs typeface="Arial" pitchFamily="-60" charset="0"/>
              </a:rPr>
              <a:t>Největší abstraktová a citační databáze recenzované odborné literatury a kvalitních webových zdrojů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.</a:t>
            </a:r>
            <a:endParaRPr lang="en-US" sz="16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8" name="Text Placeholder 2"/>
          <p:cNvSpPr>
            <a:spLocks/>
          </p:cNvSpPr>
          <p:nvPr/>
        </p:nvSpPr>
        <p:spPr bwMode="auto">
          <a:xfrm>
            <a:off x="854075" y="2640013"/>
            <a:ext cx="88900" cy="587375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981075" y="2640013"/>
            <a:ext cx="8027988" cy="5873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Placeholder 2"/>
          <p:cNvSpPr>
            <a:spLocks/>
          </p:cNvSpPr>
          <p:nvPr/>
        </p:nvSpPr>
        <p:spPr bwMode="auto">
          <a:xfrm>
            <a:off x="1098550" y="2810591"/>
            <a:ext cx="77930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cs-CZ" sz="1600" dirty="0" smtClean="0">
                <a:ea typeface="Arial" pitchFamily="-60" charset="0"/>
                <a:cs typeface="Arial" pitchFamily="-60" charset="0"/>
              </a:rPr>
              <a:t>Více než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18,000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titulů od více než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5,000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mezinárodních vydavatelů z celého světa</a:t>
            </a:r>
            <a:endParaRPr lang="en-US" sz="16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1" name="Text Placeholder 2"/>
          <p:cNvSpPr>
            <a:spLocks/>
          </p:cNvSpPr>
          <p:nvPr/>
        </p:nvSpPr>
        <p:spPr bwMode="auto">
          <a:xfrm>
            <a:off x="854075" y="3382963"/>
            <a:ext cx="88900" cy="587375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981075" y="3382963"/>
            <a:ext cx="8027988" cy="5873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Placeholder 2"/>
          <p:cNvSpPr>
            <a:spLocks/>
          </p:cNvSpPr>
          <p:nvPr/>
        </p:nvSpPr>
        <p:spPr bwMode="auto">
          <a:xfrm>
            <a:off x="1098550" y="3553541"/>
            <a:ext cx="77930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cs-CZ" sz="1600" dirty="0" smtClean="0">
                <a:ea typeface="Arial" pitchFamily="-60" charset="0"/>
                <a:cs typeface="Arial" pitchFamily="-60" charset="0"/>
              </a:rPr>
              <a:t>Přes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43 million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záznamů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, 23 million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ů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patent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ů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z 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5 patent</a:t>
            </a:r>
            <a:r>
              <a:rPr lang="cs-CZ" sz="1600" dirty="0" err="1" smtClean="0">
                <a:ea typeface="Arial" pitchFamily="-60" charset="0"/>
                <a:cs typeface="Arial" pitchFamily="-60" charset="0"/>
              </a:rPr>
              <a:t>ových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 úřadů z celého světa</a:t>
            </a:r>
            <a:endParaRPr lang="en-US" sz="16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981075" y="4173538"/>
            <a:ext cx="8027988" cy="6175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Placeholder 2"/>
          <p:cNvSpPr>
            <a:spLocks/>
          </p:cNvSpPr>
          <p:nvPr/>
        </p:nvSpPr>
        <p:spPr bwMode="auto">
          <a:xfrm>
            <a:off x="1098550" y="4245890"/>
            <a:ext cx="77930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1600" dirty="0" err="1" smtClean="0">
                <a:ea typeface="Arial" pitchFamily="-60" charset="0"/>
                <a:cs typeface="Arial" pitchFamily="-60" charset="0"/>
              </a:rPr>
              <a:t>SciVerse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Scopus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plně integruje vědecké weby do výsledků vyhledávání: jedná se o 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435 </a:t>
            </a:r>
            <a:r>
              <a:rPr lang="en-US" sz="1600" dirty="0" err="1" smtClean="0">
                <a:ea typeface="Arial" pitchFamily="-60" charset="0"/>
                <a:cs typeface="Arial" pitchFamily="-60" charset="0"/>
              </a:rPr>
              <a:t>milion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ů odborných webových stránek</a:t>
            </a:r>
            <a:endParaRPr lang="en-US" sz="16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7" name="Text Placeholder 2"/>
          <p:cNvSpPr>
            <a:spLocks/>
          </p:cNvSpPr>
          <p:nvPr/>
        </p:nvSpPr>
        <p:spPr bwMode="auto">
          <a:xfrm>
            <a:off x="844550" y="4154488"/>
            <a:ext cx="88900" cy="648000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 Placeholder 2"/>
          <p:cNvSpPr>
            <a:spLocks/>
          </p:cNvSpPr>
          <p:nvPr/>
        </p:nvSpPr>
        <p:spPr bwMode="auto">
          <a:xfrm>
            <a:off x="844550" y="4964113"/>
            <a:ext cx="88900" cy="587375"/>
          </a:xfrm>
          <a:prstGeom prst="rect">
            <a:avLst/>
          </a:prstGeom>
          <a:solidFill>
            <a:srgbClr val="036635"/>
          </a:solidFill>
          <a:ln w="9525">
            <a:noFill/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endParaRPr lang="en-US" sz="16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971550" y="4964113"/>
            <a:ext cx="8027988" cy="5873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Placeholder 2"/>
          <p:cNvSpPr>
            <a:spLocks/>
          </p:cNvSpPr>
          <p:nvPr/>
        </p:nvSpPr>
        <p:spPr bwMode="auto">
          <a:xfrm>
            <a:off x="1079500" y="4758809"/>
            <a:ext cx="77930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36635"/>
              </a:buClr>
              <a:buSzPct val="140000"/>
              <a:buFont typeface="Arial" charset="0"/>
              <a:buNone/>
            </a:pPr>
            <a:r>
              <a:rPr lang="en-US" sz="1600" dirty="0" smtClean="0">
                <a:ea typeface="Arial" pitchFamily="-60" charset="0"/>
                <a:cs typeface="Arial" pitchFamily="-60" charset="0"/>
              </a:rPr>
              <a:t/>
            </a:r>
            <a:br>
              <a:rPr lang="en-US" sz="1600" dirty="0" smtClean="0">
                <a:ea typeface="Arial" pitchFamily="-60" charset="0"/>
                <a:cs typeface="Arial" pitchFamily="-60" charset="0"/>
              </a:rPr>
            </a:br>
            <a:r>
              <a:rPr lang="cs-CZ" sz="1600" dirty="0" smtClean="0">
                <a:ea typeface="Arial" pitchFamily="-60" charset="0"/>
                <a:cs typeface="Arial" pitchFamily="-60" charset="0"/>
              </a:rPr>
              <a:t>Přes 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80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vybraných zdrojů (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selected sources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), např.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1600" dirty="0" err="1" smtClean="0">
                <a:ea typeface="Arial" pitchFamily="-60" charset="0"/>
                <a:cs typeface="Arial" pitchFamily="-60" charset="0"/>
              </a:rPr>
              <a:t>institu</a:t>
            </a:r>
            <a:r>
              <a:rPr lang="cs-CZ" sz="1600" dirty="0" err="1" smtClean="0">
                <a:ea typeface="Arial" pitchFamily="-60" charset="0"/>
                <a:cs typeface="Arial" pitchFamily="-60" charset="0"/>
              </a:rPr>
              <a:t>cionální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repo</a:t>
            </a:r>
            <a:r>
              <a:rPr lang="cs-CZ" sz="1600" dirty="0" err="1" smtClean="0">
                <a:ea typeface="Arial" pitchFamily="-60" charset="0"/>
                <a:cs typeface="Arial" pitchFamily="-60" charset="0"/>
              </a:rPr>
              <a:t>zitáře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, digital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ní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</a:t>
            </a:r>
            <a:r>
              <a:rPr lang="en-US" sz="1600" dirty="0" err="1" smtClean="0">
                <a:ea typeface="Arial" pitchFamily="-60" charset="0"/>
                <a:cs typeface="Arial" pitchFamily="-60" charset="0"/>
              </a:rPr>
              <a:t>archiv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y</a:t>
            </a:r>
            <a:r>
              <a:rPr lang="en-US" sz="1600" dirty="0" smtClean="0">
                <a:ea typeface="Arial" pitchFamily="-60" charset="0"/>
                <a:cs typeface="Arial" pitchFamily="-60" charset="0"/>
              </a:rPr>
              <a:t> and </a:t>
            </a:r>
            <a:r>
              <a:rPr lang="cs-CZ" sz="1600" dirty="0" smtClean="0">
                <a:ea typeface="Arial" pitchFamily="-60" charset="0"/>
                <a:cs typeface="Arial" pitchFamily="-60" charset="0"/>
              </a:rPr>
              <a:t>specializované sbírky</a:t>
            </a:r>
            <a:endParaRPr lang="en-US" sz="1600" dirty="0">
              <a:solidFill>
                <a:srgbClr val="26262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 idx="4294967295"/>
          </p:nvPr>
        </p:nvSpPr>
        <p:spPr bwMode="gray">
          <a:xfrm>
            <a:off x="755650" y="1593850"/>
            <a:ext cx="7772400" cy="4457700"/>
          </a:xfrm>
        </p:spPr>
        <p:txBody>
          <a:bodyPr/>
          <a:lstStyle/>
          <a:p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</a:t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/>
            </a:r>
            <a:br>
              <a:rPr lang="en-US" sz="1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endParaRPr lang="en-US" sz="1800" dirty="0" smtClean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20700" y="901700"/>
            <a:ext cx="5299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cs-CZ" sz="2800" b="1" dirty="0" smtClean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Vývoj </a:t>
            </a:r>
            <a:r>
              <a:rPr lang="en-US" sz="2800" b="1" dirty="0" err="1" smtClean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SciVerse</a:t>
            </a:r>
            <a:r>
              <a:rPr lang="en-US" sz="2800" b="1" dirty="0" smtClean="0">
                <a:solidFill>
                  <a:srgbClr val="036635"/>
                </a:solidFill>
                <a:ea typeface="Arial" pitchFamily="-60" charset="0"/>
                <a:cs typeface="Arial" pitchFamily="-60" charset="0"/>
              </a:rPr>
              <a:t> Scopus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7" y="1986736"/>
            <a:ext cx="7884000" cy="332635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ChangeArrowheads="1"/>
          </p:cNvSpPr>
          <p:nvPr/>
        </p:nvSpPr>
        <p:spPr bwMode="auto">
          <a:xfrm>
            <a:off x="1587500" y="3651250"/>
            <a:ext cx="4329113" cy="5715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08588" y="1568450"/>
            <a:ext cx="3630612" cy="19462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12900" y="1577975"/>
            <a:ext cx="3452813" cy="194468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-60" charset="0"/>
                <a:ea typeface="Arial" pitchFamily="-60" charset="0"/>
                <a:cs typeface="Arial" pitchFamily="-60" charset="0"/>
              </a:rPr>
              <a:t>Broadest source for research answers</a:t>
            </a:r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303213" y="3660775"/>
            <a:ext cx="1203325" cy="569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5970588" y="3660775"/>
            <a:ext cx="1639887" cy="5699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Rectangle 13"/>
          <p:cNvSpPr>
            <a:spLocks noChangeArrowheads="1"/>
          </p:cNvSpPr>
          <p:nvPr/>
        </p:nvSpPr>
        <p:spPr bwMode="auto">
          <a:xfrm>
            <a:off x="7656513" y="3660775"/>
            <a:ext cx="1198562" cy="5699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2533650" y="3670300"/>
            <a:ext cx="20843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GB" sz="1600">
                <a:solidFill>
                  <a:schemeClr val="tx2"/>
                </a:solidFill>
              </a:rPr>
              <a:t>17,800</a:t>
            </a:r>
          </a:p>
          <a:p>
            <a:pPr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GB" sz="1600">
                <a:solidFill>
                  <a:schemeClr val="tx2"/>
                </a:solidFill>
              </a:rPr>
              <a:t>Peer reviewed journals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8682" name="Rectangle 3"/>
          <p:cNvSpPr>
            <a:spLocks noChangeArrowheads="1"/>
          </p:cNvSpPr>
          <p:nvPr/>
        </p:nvSpPr>
        <p:spPr bwMode="auto">
          <a:xfrm>
            <a:off x="6149975" y="3670300"/>
            <a:ext cx="13017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US" sz="1600">
                <a:solidFill>
                  <a:schemeClr val="tx2"/>
                </a:solidFill>
              </a:rPr>
              <a:t>600</a:t>
            </a:r>
          </a:p>
          <a:p>
            <a:pPr algn="ctr"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GB" sz="1600">
                <a:solidFill>
                  <a:schemeClr val="tx2"/>
                </a:solidFill>
              </a:rPr>
              <a:t>Trade journals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8683" name="Rectangle 3"/>
          <p:cNvSpPr>
            <a:spLocks noChangeArrowheads="1"/>
          </p:cNvSpPr>
          <p:nvPr/>
        </p:nvSpPr>
        <p:spPr bwMode="auto">
          <a:xfrm>
            <a:off x="7764463" y="3670300"/>
            <a:ext cx="10715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US" sz="1600">
                <a:solidFill>
                  <a:schemeClr val="tx2"/>
                </a:solidFill>
              </a:rPr>
              <a:t>350</a:t>
            </a:r>
          </a:p>
          <a:p>
            <a:pPr algn="ctr"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GB" sz="1600">
                <a:solidFill>
                  <a:schemeClr val="tx2"/>
                </a:solidFill>
              </a:rPr>
              <a:t>Book series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8684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577975"/>
            <a:ext cx="1209675" cy="1966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775" y="1951038"/>
            <a:ext cx="9191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US" sz="1600">
                <a:solidFill>
                  <a:schemeClr val="bg1"/>
                </a:solidFill>
              </a:rPr>
              <a:t>A rich and extended coverage including</a:t>
            </a: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01060" y="1622989"/>
            <a:ext cx="7227794" cy="1858963"/>
            <a:chOff x="936" y="907"/>
            <a:chExt cx="4640" cy="1171"/>
          </a:xfrm>
          <a:noFill/>
        </p:grpSpPr>
        <p:sp>
          <p:nvSpPr>
            <p:cNvPr id="24590" name="Rectangle 5"/>
            <p:cNvSpPr>
              <a:spLocks noChangeArrowheads="1"/>
            </p:cNvSpPr>
            <p:nvPr/>
          </p:nvSpPr>
          <p:spPr bwMode="auto">
            <a:xfrm>
              <a:off x="936" y="907"/>
              <a:ext cx="2144" cy="117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lvl="1" indent="-227013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Abstracts and citations from</a:t>
              </a:r>
              <a:b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</a:b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&gt; 5000 publishers</a:t>
              </a:r>
            </a:p>
            <a:p>
              <a:pPr marL="228600" lvl="1" indent="-227013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3,6 Million conference papers</a:t>
              </a:r>
              <a:b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</a:b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(10% of Scopus records)</a:t>
              </a:r>
            </a:p>
            <a:p>
              <a:pPr marL="228600" lvl="1" indent="-227013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“Articles in Press” from more than</a:t>
              </a:r>
              <a:b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</a:b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3000 titles</a:t>
              </a:r>
            </a:p>
            <a:p>
              <a:pPr marL="228600" lvl="1" indent="-227013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23 Million Patents</a:t>
              </a:r>
            </a:p>
          </p:txBody>
        </p:sp>
        <p:sp>
          <p:nvSpPr>
            <p:cNvPr id="24591" name="Rectangle 5"/>
            <p:cNvSpPr>
              <a:spLocks noChangeArrowheads="1"/>
            </p:cNvSpPr>
            <p:nvPr/>
          </p:nvSpPr>
          <p:spPr bwMode="auto">
            <a:xfrm>
              <a:off x="3256" y="907"/>
              <a:ext cx="2320" cy="117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lvl="1" indent="-227013">
                <a:spcBef>
                  <a:spcPct val="15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1,200 Open Access journals</a:t>
              </a:r>
            </a:p>
            <a:p>
              <a:pPr marL="228600" lvl="1" indent="-227013">
                <a:spcBef>
                  <a:spcPct val="15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80% of all Scopus records have an abstract</a:t>
              </a:r>
            </a:p>
            <a:p>
              <a:pPr marL="228600" lvl="1" indent="-227013">
                <a:spcBef>
                  <a:spcPct val="15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Abstracts going back to 1823</a:t>
              </a:r>
            </a:p>
            <a:p>
              <a:pPr marL="228600" lvl="1" indent="-227013">
                <a:spcBef>
                  <a:spcPct val="15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40 languages covered</a:t>
              </a:r>
            </a:p>
            <a:p>
              <a:pPr marL="228600" lvl="1" indent="-227013">
                <a:spcBef>
                  <a:spcPct val="15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l"/>
                <a:defRPr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ea typeface="ＭＳ Ｐゴシック" pitchFamily="66" charset="-128"/>
                  <a:cs typeface="+mn-cs"/>
                </a:rPr>
                <a:t>380 m integrated scientific websites via Scirus.com </a:t>
              </a:r>
            </a:p>
          </p:txBody>
        </p:sp>
      </p:grpSp>
      <p:sp>
        <p:nvSpPr>
          <p:cNvPr id="2868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0238" y="5011738"/>
            <a:ext cx="3117850" cy="73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US" sz="1600">
                <a:solidFill>
                  <a:schemeClr val="tx2"/>
                </a:solidFill>
              </a:rPr>
              <a:t>– Chief librarian, </a:t>
            </a:r>
          </a:p>
          <a:p>
            <a:pPr algn="r"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US" sz="1600">
                <a:solidFill>
                  <a:schemeClr val="tx2"/>
                </a:solidFill>
              </a:rPr>
              <a:t>The Food and Agricultural Organization of the United Nations</a:t>
            </a:r>
          </a:p>
        </p:txBody>
      </p:sp>
      <p:sp>
        <p:nvSpPr>
          <p:cNvPr id="28688" name="Rectangle 3"/>
          <p:cNvSpPr>
            <a:spLocks noChangeArrowheads="1"/>
          </p:cNvSpPr>
          <p:nvPr/>
        </p:nvSpPr>
        <p:spPr bwMode="auto">
          <a:xfrm>
            <a:off x="511175" y="3670300"/>
            <a:ext cx="8429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US" sz="1600">
                <a:solidFill>
                  <a:schemeClr val="bg1"/>
                </a:solidFill>
              </a:rPr>
              <a:t>&gt; 18,500</a:t>
            </a:r>
          </a:p>
          <a:p>
            <a:pPr algn="ctr">
              <a:buClr>
                <a:srgbClr val="392E7A"/>
              </a:buClr>
              <a:buSzPct val="90000"/>
              <a:buFont typeface="Times" pitchFamily="-60" charset="0"/>
              <a:buNone/>
            </a:pPr>
            <a:r>
              <a:rPr lang="en-GB" sz="1600">
                <a:solidFill>
                  <a:schemeClr val="bg1"/>
                </a:solidFill>
              </a:rPr>
              <a:t>titles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" name="AutoShap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6388" y="4619625"/>
            <a:ext cx="4772025" cy="987425"/>
          </a:xfrm>
          <a:prstGeom prst="wedgeRoundRectCallout">
            <a:avLst>
              <a:gd name="adj1" fmla="val 80316"/>
              <a:gd name="adj2" fmla="val -172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576" tIns="36576" rIns="36576" bIns="36576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rPr>
              <a:t>“It is broader in scope but also richer in different kinds of content. It is much easier to use and therefore has more immediate impact.”</a:t>
            </a:r>
            <a:endParaRPr lang="en-US" sz="1600" i="1">
              <a:solidFill>
                <a:srgbClr val="FFFFFF"/>
              </a:solidFill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9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mpower your users and strengthen your institute for the Future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How do you cope with the explosion of information?&amp;quot;&quot;/&gt;&lt;property id=&quot;20307&quot; value=&quot;283&quot;/&gt;&lt;/object&gt;&lt;object type=&quot;3&quot; unique_id=&quot;10006&quot;&gt;&lt;property id=&quot;20148&quot; value=&quot;5&quot;/&gt;&lt;property id=&quot;20300&quot; value=&quot;Slide 3 - &amp;quot;Do you recognize the same challenges?&amp;quot;&quot;/&gt;&lt;property id=&quot;20307&quot; value=&quot;273&quot;/&gt;&lt;/object&gt;&lt;object type=&quot;3&quot; unique_id=&quot;10007&quot;&gt;&lt;property id=&quot;20148&quot; value=&quot;5&quot;/&gt;&lt;property id=&quot;20300&quot; value=&quot;Slide 4 - &amp;quot;Our users faced the same challenges!&amp;quot;&quot;/&gt;&lt;property id=&quot;20307&quot; value=&quot;274&quot;/&gt;&lt;/object&gt;&lt;object type=&quot;3&quot; unique_id=&quot;10008&quot;&gt;&lt;property id=&quot;20148&quot; value=&quot;5&quot;/&gt;&lt;property id=&quot;20300&quot; value=&quot;Slide 5 - &amp;quot;Our users faced the same challenges!&amp;quot;&quot;/&gt;&lt;property id=&quot;20307&quot; value=&quot;275&quot;/&gt;&lt;/object&gt;&lt;object type=&quot;3&quot; unique_id=&quot;10009&quot;&gt;&lt;property id=&quot;20148&quot; value=&quot;5&quot;/&gt;&lt;property id=&quot;20300&quot; value=&quot;Slide 6 - &amp;quot;What can Sciverse Scopus do for you? – Broadest coverage!&amp;quot;&quot;/&gt;&lt;property id=&quot;20307&quot; value=&quot;276&quot;/&gt;&lt;/object&gt;&lt;object type=&quot;3&quot; unique_id=&quot;10010&quot;&gt;&lt;property id=&quot;20148&quot; value=&quot;5&quot;/&gt;&lt;property id=&quot;20300&quot; value=&quot;Slide 7 - &amp;quot;What can SciVerse Scopus do for you? – Quality, Accuracy and Speed!&amp;quot;&quot;/&gt;&lt;property id=&quot;20307&quot; value=&quot;277&quot;/&gt;&lt;/object&gt;&lt;object type=&quot;3&quot; unique_id=&quot;10011&quot;&gt;&lt;property id=&quot;20148&quot; value=&quot;5&quot;/&gt;&lt;property id=&quot;20300&quot; value=&quot;Slide 8 - &amp;quot;What can SciVerse Scopus do for you? – &amp;#x0D;&amp;#x0A;Connect disciplines and don’t miss anything!&amp;quot;&quot;/&gt;&lt;property id=&quot;20307&quot; value=&quot;279&quot;/&gt;&lt;/object&gt;&lt;object type=&quot;3&quot; unique_id=&quot;10012&quot;&gt;&lt;property id=&quot;20148&quot; value=&quot;5&quot;/&gt;&lt;property id=&quot;20300&quot; value=&quot;Slide 9 - &amp;quot;What can SciVerse Scopus do for you? –&amp;#x0D;&amp;#x0A;View and Track an author’s work&amp;quot;&quot;/&gt;&lt;property id=&quot;20307&quot; value=&quot;280&quot;/&gt;&lt;/object&gt;&lt;object type=&quot;3&quot; unique_id=&quot;10013&quot;&gt;&lt;property id=&quot;20148&quot; value=&quot;5&quot;/&gt;&lt;property id=&quot;20300&quot; value=&quot;Slide 10 - &amp;quot;Turn complexity into simplicity for&amp;#x0D;&amp;#x0A;your community!&amp;quot;&quot;/&gt;&lt;property id=&quot;20307&quot; value=&quot;281&quot;/&gt;&lt;/object&gt;&lt;object type=&quot;3&quot; unique_id=&quot;10014&quot;&gt;&lt;property id=&quot;20148&quot; value=&quot;5&quot;/&gt;&lt;property id=&quot;20300&quot; value=&quot;Slide 11 - &amp;quot;See how SciVerse Scopus could work&amp;#x0D;&amp;#x0A;for you!&amp;quot;&quot;/&gt;&lt;property id=&quot;20307&quot; value=&quot;28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HF3JUBD0yi2CgDT6Ak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WLtUBmjUaCeVpThjG6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YMrH2kr0.WD5voV7j6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ILAS0UpkC2fhzwow4Z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ObxZRd1UShMNRLAyDzU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xmydv9YkKtWaZkxz72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B0.UMMDUeGft0YSvNL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rzVh8mu0iDdWgTDrmR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G6t_VxOEeY_3DdEctL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mlW4B3LUS59Xi9Jb.b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_EKBdYHECXUZ5QCJp7M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rhlNVzOkqZfVKe0.rq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MPwQyFaE.kTv.pa8sMK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QP1bK6TE.26Ea53gsQt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gQLtPUAUuDMNfgNaJcH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Jbz3.n6U2Vlb4wg4Ms9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rhlNVzOkqZfVKe0.rq8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hZUUk8nk6KlH.4gC1x6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5Wlsf5s06Fim3rOOebc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T190nxXUWX1923hpEc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qLr22BiEij3EjpDppGO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v.jJWHd0qpeaOkWt8u4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C2HpxA4kWE8k6jYh8.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1_WdskOEWOwrVxaOvR0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kvcqPhwEG3vLoivEMvj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1d01XXk0mu_oWQuEhz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XsOoUfME6obmFHiV1l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_3LjkJpkmPNksVex1m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VTzNEpJ02XWlYFsG8gI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hZUUk8nk6KlH.4gC1x6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c7F6fGtEKB4dVw6xqAL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qoncIOZEic86W6wl9LI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uX6QpzJUOhaKyFZgiur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aN6jbxZUqUskVBDDErE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F27EIqs0KIVV9Vg9jd9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gFS30.M0y35I0sTNJYQ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rn8VCreEy2ZWJ7tpIT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vdBP.yqEi2ttPY3R5zb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kVEuHYEODSBYAOZuez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hZUUk8nk6KlH.4gC1x6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gFS30.M0y35I0sTNJYQ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c7F6fGtEKB4dVw6xqA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NelvjTT0es7sB3KUYuG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uX6QpzJUOhaKyFZgiu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jaAOCm1k2AqTP3XRjv2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QSaWK4tUavZ8o.0ySxr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.81hYB5UmGATHhwfzA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1110</Words>
  <Application>Microsoft Office PowerPoint</Application>
  <PresentationFormat>Předvádění na obrazovce (4:3)</PresentationFormat>
  <Paragraphs>261</Paragraphs>
  <Slides>23</Slides>
  <Notes>11</Notes>
  <HiddenSlides>3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Office Theme</vt:lpstr>
      <vt:lpstr>think-cell Slide</vt:lpstr>
      <vt:lpstr>List aplikace Microsoft Office Excel 97-2003</vt:lpstr>
      <vt:lpstr>Chart</vt:lpstr>
      <vt:lpstr>SciVerse Scopus</vt:lpstr>
      <vt:lpstr>Agenda</vt:lpstr>
      <vt:lpstr>Co je SciVerse?</vt:lpstr>
      <vt:lpstr>Co je SciVerse?</vt:lpstr>
      <vt:lpstr>SciVerse v praxi..</vt:lpstr>
      <vt:lpstr>  SciVerse Scopus</vt:lpstr>
      <vt:lpstr>               </vt:lpstr>
      <vt:lpstr>               </vt:lpstr>
      <vt:lpstr>Broadest source for research answers</vt:lpstr>
      <vt:lpstr>Pokrytí oborů</vt:lpstr>
      <vt:lpstr>Výběr má na starost nezávislá mezinárodní komise</vt:lpstr>
      <vt:lpstr>Kritéria výběru časopisů pro Scopus kvalitativní a kvantitativní ukazatele</vt:lpstr>
      <vt:lpstr>Scopus a WoS</vt:lpstr>
      <vt:lpstr>Pokrytí v geografických oblastech</vt:lpstr>
      <vt:lpstr>Širší pokrytí přináší více citací</vt:lpstr>
      <vt:lpstr>Nástroje SciVerse Scopus  – přehled a sledování práce autora</vt:lpstr>
      <vt:lpstr>Další nástroje SciVerse Scopus </vt:lpstr>
      <vt:lpstr>SCIMago Journal Rank</vt:lpstr>
      <vt:lpstr>SNIP</vt:lpstr>
      <vt:lpstr>Vybrané postupy - výběr časopisu </vt:lpstr>
      <vt:lpstr>Vybrané postupy – práce s exportem</vt:lpstr>
      <vt:lpstr>Vztah k hodnocení vědy v ČR</vt:lpstr>
      <vt:lpstr>Komunikace s Elsevier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jo.coates</dc:creator>
  <cp:lastModifiedBy>Lucie Vavrikova</cp:lastModifiedBy>
  <cp:revision>495</cp:revision>
  <dcterms:created xsi:type="dcterms:W3CDTF">2011-01-03T15:41:56Z</dcterms:created>
  <dcterms:modified xsi:type="dcterms:W3CDTF">2011-03-15T08:57:22Z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PageLayout">
    <vt:lpwstr>Message</vt:lpwstr>
  </property>
  <property fmtid="{D5CDD505-2E9C-101B-9397-08002B2CF9AE}" pid="3" name="Title">
    <vt:lpwstr>Slide 1</vt:lpwstr>
  </property>
  <property fmtid="{D5CDD505-2E9C-101B-9397-08002B2CF9AE}" pid="4" name="Final">
    <vt:bool>true</vt:bool>
  </property>
  <property fmtid="{D5CDD505-2E9C-101B-9397-08002B2CF9AE}" pid="5" name="Event">
    <vt:lpwstr/>
  </property>
  <property fmtid="{D5CDD505-2E9C-101B-9397-08002B2CF9AE}" pid="6" name="Delivery Date">
    <vt:lpwstr/>
  </property>
  <property fmtid="{D5CDD505-2E9C-101B-9397-08002B2CF9AE}" pid="7" name="docid">
    <vt:lpwstr/>
  </property>
</Properties>
</file>