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5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9B96C-5071-4463-99A3-22DEB4C93671}" type="datetimeFigureOut">
              <a:rPr lang="cs-CZ" smtClean="0"/>
              <a:t>3.11.2010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F5E9DB-DB1D-4373-A74F-D558F027E1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2514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25988A-0943-4A69-9440-33477344DB3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125988A-0943-4A69-9440-33477344DB3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-grid.de/" TargetMode="External"/><Relationship Id="rId2" Type="http://schemas.openxmlformats.org/officeDocument/2006/relationships/hyperlink" Target="http://www.wissgrid.de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ni.de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anfieldlibrary.cranfield.ac.uk/pirus2/tiki-index.php" TargetMode="External"/><Relationship Id="rId2" Type="http://schemas.openxmlformats.org/officeDocument/2006/relationships/hyperlink" Target="http://www.jisc.ac.uk/whatwedo/programmes/pals3/pirus.aspx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orbi.ulg.ac.be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en-access.net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n-oldenburg.de/projects/doarc2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bibapp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jecthepinspire.net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rcis.info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uthorclaim.org/" TargetMode="External"/><Relationship Id="rId2" Type="http://schemas.openxmlformats.org/officeDocument/2006/relationships/hyperlink" Target="http://orcid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Open </a:t>
            </a:r>
            <a:r>
              <a:rPr lang="cs-CZ" dirty="0" err="1" smtClean="0"/>
              <a:t>Repositories</a:t>
            </a:r>
            <a:r>
              <a:rPr lang="cs-CZ" dirty="0" smtClean="0"/>
              <a:t> 2010</a:t>
            </a:r>
            <a:br>
              <a:rPr lang="cs-CZ" dirty="0" smtClean="0"/>
            </a:br>
            <a:r>
              <a:rPr lang="cs-CZ" dirty="0" smtClean="0"/>
              <a:t>Madrid, 6. – 9. 7. 2010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dirty="0" smtClean="0"/>
              <a:t>Mgr. Lenka Němečková</a:t>
            </a:r>
          </a:p>
          <a:p>
            <a:r>
              <a:rPr lang="cs-CZ" dirty="0" smtClean="0"/>
              <a:t>Ústřední knihovna ČVUT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25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2. Interoperabilita a </a:t>
            </a:r>
            <a:r>
              <a:rPr lang="cs-CZ" dirty="0" smtClean="0"/>
              <a:t>integrace (2/3)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800" dirty="0" err="1" smtClean="0">
                <a:hlinkClick r:id="rId2"/>
              </a:rPr>
              <a:t>WissGrid</a:t>
            </a:r>
            <a:r>
              <a:rPr lang="cs-CZ" sz="2800" dirty="0" smtClean="0"/>
              <a:t> (Německo)</a:t>
            </a:r>
          </a:p>
          <a:p>
            <a:pPr lvl="1"/>
            <a:r>
              <a:rPr lang="cs-CZ" sz="2800" dirty="0" smtClean="0"/>
              <a:t>3. fáze iniciativy </a:t>
            </a:r>
            <a:r>
              <a:rPr lang="cs-CZ" sz="2800" dirty="0">
                <a:hlinkClick r:id="rId3"/>
              </a:rPr>
              <a:t>D-</a:t>
            </a:r>
            <a:r>
              <a:rPr lang="cs-CZ" sz="2800" dirty="0" err="1">
                <a:hlinkClick r:id="rId3"/>
              </a:rPr>
              <a:t>Grid</a:t>
            </a:r>
            <a:r>
              <a:rPr lang="cs-CZ" sz="2800" dirty="0"/>
              <a:t> </a:t>
            </a:r>
            <a:endParaRPr lang="cs-CZ" sz="2800" dirty="0" smtClean="0"/>
          </a:p>
          <a:p>
            <a:pPr lvl="2"/>
            <a:r>
              <a:rPr lang="cs-CZ" sz="2400" dirty="0" smtClean="0"/>
              <a:t>Národní </a:t>
            </a:r>
            <a:r>
              <a:rPr lang="it-IT" sz="2400" dirty="0" smtClean="0"/>
              <a:t>iniciativa vytv</a:t>
            </a:r>
            <a:r>
              <a:rPr lang="cs-CZ" sz="2400" dirty="0" smtClean="0"/>
              <a:t>á</a:t>
            </a:r>
            <a:r>
              <a:rPr lang="it-IT" sz="2400" dirty="0" smtClean="0"/>
              <a:t>řen</a:t>
            </a:r>
            <a:r>
              <a:rPr lang="cs-CZ" sz="2400" dirty="0" smtClean="0"/>
              <a:t>í</a:t>
            </a:r>
            <a:r>
              <a:rPr lang="it-IT" sz="2400" dirty="0" smtClean="0"/>
              <a:t> </a:t>
            </a:r>
            <a:r>
              <a:rPr lang="cs-CZ" sz="2400" dirty="0" smtClean="0"/>
              <a:t>virtuálního technického prostředí (</a:t>
            </a:r>
            <a:r>
              <a:rPr lang="it-IT" sz="2400" dirty="0" smtClean="0"/>
              <a:t>s</a:t>
            </a:r>
            <a:r>
              <a:rPr lang="cs-CZ" sz="2400" dirty="0" smtClean="0"/>
              <a:t>í</a:t>
            </a:r>
            <a:r>
              <a:rPr lang="it-IT" sz="2400" dirty="0" smtClean="0"/>
              <a:t>t</a:t>
            </a:r>
            <a:r>
              <a:rPr lang="cs-CZ" sz="2400" dirty="0" smtClean="0"/>
              <a:t>í) pro vědecké a akademické prostředí</a:t>
            </a:r>
          </a:p>
          <a:p>
            <a:pPr lvl="2"/>
            <a:r>
              <a:rPr lang="cs-CZ" sz="2400" dirty="0" smtClean="0"/>
              <a:t>Organizační  technická infrastruktura</a:t>
            </a:r>
          </a:p>
          <a:p>
            <a:pPr lvl="2"/>
            <a:r>
              <a:rPr lang="cs-CZ" sz="2400" dirty="0" smtClean="0"/>
              <a:t>Přímý přístup ke vzdáleným počítačům, úložištím, datům, nástrojům pro VaV, projektům, výsledkům projektů, …</a:t>
            </a:r>
          </a:p>
          <a:p>
            <a:pPr lvl="2"/>
            <a:r>
              <a:rPr lang="cs-CZ" sz="2400" dirty="0" smtClean="0"/>
              <a:t>Komunikační nástroj pro VaV</a:t>
            </a:r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260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2. Interoperabilita a </a:t>
            </a:r>
            <a:r>
              <a:rPr lang="cs-CZ" dirty="0" smtClean="0"/>
              <a:t>integrace (3/3)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Trend vývoje</a:t>
            </a:r>
          </a:p>
          <a:p>
            <a:pPr lvl="1"/>
            <a:r>
              <a:rPr lang="pl-PL" sz="2800" dirty="0" smtClean="0"/>
              <a:t>Vytvářeni zastřešujících </a:t>
            </a:r>
            <a:r>
              <a:rPr lang="pl-PL" sz="2800" dirty="0"/>
              <a:t>platforem </a:t>
            </a:r>
            <a:r>
              <a:rPr lang="pl-PL" sz="2800" dirty="0" smtClean="0"/>
              <a:t>nad </a:t>
            </a:r>
            <a:r>
              <a:rPr lang="cs-CZ" sz="2800" dirty="0" smtClean="0"/>
              <a:t>individuálními repozitáři</a:t>
            </a:r>
          </a:p>
          <a:p>
            <a:pPr lvl="1"/>
            <a:r>
              <a:rPr lang="cs-CZ" sz="2800" dirty="0" smtClean="0"/>
              <a:t>Pokrytí max. rozsahu publikační činnosti</a:t>
            </a:r>
          </a:p>
          <a:p>
            <a:pPr lvl="1"/>
            <a:r>
              <a:rPr lang="cs-CZ" sz="2800" dirty="0" smtClean="0"/>
              <a:t>Implementace jednotných standardů</a:t>
            </a:r>
            <a:endParaRPr lang="cs-CZ" sz="2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588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Uživatelská rozhraní, služby s přidanou hodnotou, statistiky </a:t>
            </a:r>
            <a:r>
              <a:rPr lang="cs-CZ" dirty="0" smtClean="0"/>
              <a:t>(1/2</a:t>
            </a:r>
            <a:r>
              <a:rPr lang="cs-CZ" dirty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196752"/>
            <a:ext cx="7704856" cy="4525963"/>
          </a:xfrm>
        </p:spPr>
        <p:txBody>
          <a:bodyPr>
            <a:normAutofit/>
          </a:bodyPr>
          <a:lstStyle/>
          <a:p>
            <a:r>
              <a:rPr lang="cs-CZ" sz="2400" dirty="0" smtClean="0"/>
              <a:t>Vlastní klasifikace, ukládání, sdílení, komunikace výsledků </a:t>
            </a:r>
            <a:r>
              <a:rPr lang="cs-CZ" sz="2400" dirty="0"/>
              <a:t>VaV </a:t>
            </a:r>
            <a:r>
              <a:rPr lang="cs-CZ" sz="2400" dirty="0" smtClean="0"/>
              <a:t>- dnes již samozřejmost</a:t>
            </a:r>
          </a:p>
          <a:p>
            <a:r>
              <a:rPr lang="cs-CZ" sz="2400" dirty="0" smtClean="0">
                <a:hlinkClick r:id="rId2"/>
              </a:rPr>
              <a:t>DINI</a:t>
            </a:r>
            <a:r>
              <a:rPr lang="cs-CZ" sz="2400" dirty="0" smtClean="0"/>
              <a:t> (Německo)</a:t>
            </a:r>
          </a:p>
          <a:p>
            <a:pPr lvl="1"/>
            <a:r>
              <a:rPr lang="cs-CZ" sz="2400" dirty="0" smtClean="0"/>
              <a:t>Projekt integrace jednotlivých (heterogenních) IR</a:t>
            </a:r>
          </a:p>
          <a:p>
            <a:pPr lvl="2"/>
            <a:r>
              <a:rPr lang="cs-CZ" sz="2000" dirty="0" smtClean="0"/>
              <a:t>Metadata</a:t>
            </a:r>
          </a:p>
          <a:p>
            <a:pPr lvl="2"/>
            <a:r>
              <a:rPr lang="cs-CZ" sz="2000" dirty="0" smtClean="0"/>
              <a:t>Standardy</a:t>
            </a:r>
          </a:p>
          <a:p>
            <a:pPr lvl="1"/>
            <a:r>
              <a:rPr lang="cs-CZ" sz="2400" dirty="0" smtClean="0"/>
              <a:t>Cíl: </a:t>
            </a:r>
          </a:p>
          <a:p>
            <a:pPr lvl="2"/>
            <a:r>
              <a:rPr lang="cs-CZ" sz="2400" dirty="0"/>
              <a:t>K</a:t>
            </a:r>
            <a:r>
              <a:rPr lang="cs-CZ" sz="2400" dirty="0" smtClean="0"/>
              <a:t>olaborace jednotlivých repozitářů</a:t>
            </a:r>
          </a:p>
          <a:p>
            <a:pPr lvl="2"/>
            <a:r>
              <a:rPr lang="cs-CZ" sz="2400" dirty="0" smtClean="0"/>
              <a:t>Vytvoření jednotného portálu „OA Network“</a:t>
            </a:r>
          </a:p>
          <a:p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06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Uživatelská rozhraní, služby s přidanou hodnotou, </a:t>
            </a:r>
            <a:r>
              <a:rPr lang="cs-CZ" dirty="0" smtClean="0"/>
              <a:t>statistiky (2/2)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hlinkClick r:id="rId2"/>
              </a:rPr>
              <a:t>PIRUS</a:t>
            </a:r>
            <a:r>
              <a:rPr lang="cs-CZ" sz="2800" dirty="0" smtClean="0"/>
              <a:t> / </a:t>
            </a:r>
            <a:r>
              <a:rPr lang="cs-CZ" sz="2800" dirty="0" smtClean="0">
                <a:hlinkClick r:id="rId3"/>
              </a:rPr>
              <a:t>PIRUS2</a:t>
            </a:r>
            <a:r>
              <a:rPr lang="cs-CZ" sz="2800" dirty="0" smtClean="0"/>
              <a:t> (JISC, Velká Británie)</a:t>
            </a:r>
          </a:p>
          <a:p>
            <a:pPr lvl="1"/>
            <a:r>
              <a:rPr lang="cs-CZ" sz="2800" dirty="0" smtClean="0"/>
              <a:t>Statistiky využívání implementovatelné na jakýkoli </a:t>
            </a:r>
            <a:r>
              <a:rPr lang="cs-CZ" sz="2800" dirty="0" err="1" smtClean="0"/>
              <a:t>repozitář</a:t>
            </a:r>
            <a:r>
              <a:rPr lang="cs-CZ" sz="2800" dirty="0" smtClean="0"/>
              <a:t>, vydavatele, </a:t>
            </a:r>
            <a:r>
              <a:rPr lang="cs-CZ" sz="2800" dirty="0" err="1" smtClean="0"/>
              <a:t>agregátora</a:t>
            </a:r>
            <a:r>
              <a:rPr lang="cs-CZ" sz="2800" dirty="0" smtClean="0"/>
              <a:t>,…</a:t>
            </a:r>
          </a:p>
          <a:p>
            <a:pPr lvl="1"/>
            <a:r>
              <a:rPr lang="cs-CZ" sz="2800" dirty="0" smtClean="0"/>
              <a:t>Kompatibilita </a:t>
            </a:r>
            <a:r>
              <a:rPr lang="cs-CZ" sz="2800" dirty="0"/>
              <a:t>s COUNTER</a:t>
            </a:r>
            <a:endParaRPr lang="cs-CZ" sz="2800" dirty="0" smtClean="0"/>
          </a:p>
          <a:p>
            <a:pPr lvl="1"/>
            <a:r>
              <a:rPr lang="cs-CZ" sz="2800" dirty="0" smtClean="0"/>
              <a:t>Cíl: </a:t>
            </a:r>
            <a:r>
              <a:rPr lang="cs-CZ" sz="2800" dirty="0"/>
              <a:t>posoudit </a:t>
            </a:r>
            <a:r>
              <a:rPr lang="cs-CZ" sz="2800" dirty="0" smtClean="0"/>
              <a:t>globální využívanost individuálních</a:t>
            </a:r>
            <a:r>
              <a:rPr lang="cs-CZ" sz="2800" dirty="0"/>
              <a:t> </a:t>
            </a:r>
            <a:r>
              <a:rPr lang="cs-CZ" sz="2800" dirty="0" smtClean="0"/>
              <a:t>článků </a:t>
            </a:r>
            <a:r>
              <a:rPr lang="cs-CZ" sz="2800" dirty="0"/>
              <a:t>napřič </a:t>
            </a:r>
            <a:r>
              <a:rPr lang="cs-CZ" sz="2800" dirty="0" smtClean="0"/>
              <a:t>více repozitáři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251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Open Access </a:t>
            </a:r>
            <a:r>
              <a:rPr lang="cs-CZ" dirty="0" err="1" smtClean="0"/>
              <a:t>Policy</a:t>
            </a:r>
            <a:r>
              <a:rPr lang="cs-CZ" dirty="0" smtClean="0"/>
              <a:t> (1/2)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052736"/>
            <a:ext cx="7488832" cy="4525963"/>
          </a:xfrm>
        </p:spPr>
        <p:txBody>
          <a:bodyPr>
            <a:normAutofit/>
          </a:bodyPr>
          <a:lstStyle/>
          <a:p>
            <a:r>
              <a:rPr lang="pl-PL" sz="2400" dirty="0" smtClean="0"/>
              <a:t>USA – </a:t>
            </a:r>
            <a:r>
              <a:rPr lang="cs-CZ" sz="2400" dirty="0" err="1" smtClean="0"/>
              <a:t>National</a:t>
            </a:r>
            <a:r>
              <a:rPr lang="cs-CZ" sz="2400" dirty="0" smtClean="0"/>
              <a:t> Science </a:t>
            </a:r>
            <a:r>
              <a:rPr lang="cs-CZ" sz="2400" dirty="0" err="1" smtClean="0"/>
              <a:t>Foundation</a:t>
            </a:r>
            <a:r>
              <a:rPr lang="cs-CZ" sz="2400" dirty="0" smtClean="0"/>
              <a:t> (Vědy o atmosféře)</a:t>
            </a:r>
          </a:p>
          <a:p>
            <a:r>
              <a:rPr lang="cs-CZ" sz="2400" dirty="0" smtClean="0"/>
              <a:t>3 kroky pro prosazení OA repozitáře</a:t>
            </a:r>
          </a:p>
          <a:p>
            <a:endParaRPr lang="cs-CZ" sz="800" dirty="0" smtClean="0"/>
          </a:p>
          <a:p>
            <a:pPr marL="514350" indent="-514350">
              <a:buFont typeface="+mj-lt"/>
              <a:buAutoNum type="arabicPeriod"/>
            </a:pPr>
            <a:r>
              <a:rPr lang="pl-PL" sz="2400" dirty="0"/>
              <a:t>Z</a:t>
            </a:r>
            <a:r>
              <a:rPr lang="pl-PL" sz="2400" dirty="0" smtClean="0"/>
              <a:t>ískat </a:t>
            </a:r>
            <a:r>
              <a:rPr lang="pl-PL" sz="2400" dirty="0"/>
              <a:t>podporu </a:t>
            </a:r>
            <a:r>
              <a:rPr lang="pl-PL" sz="2400" dirty="0" smtClean="0"/>
              <a:t>ve své komunitě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Získat podporu vydavatelů </a:t>
            </a:r>
          </a:p>
          <a:p>
            <a:pPr marL="914400" lvl="1" indent="-514350"/>
            <a:r>
              <a:rPr lang="cs-CZ" sz="2400" dirty="0" smtClean="0"/>
              <a:t>Vyjednáváni trvala přibližně rok </a:t>
            </a:r>
          </a:p>
          <a:p>
            <a:pPr marL="914400" lvl="1" indent="-514350"/>
            <a:r>
              <a:rPr lang="cs-CZ" sz="2400" dirty="0" smtClean="0"/>
              <a:t>Nezbytnost odstranit embargo </a:t>
            </a:r>
            <a:r>
              <a:rPr lang="cs-CZ" sz="2400" dirty="0"/>
              <a:t>na autoarchivaci </a:t>
            </a:r>
            <a:endParaRPr lang="cs-CZ" sz="2400" dirty="0" smtClean="0"/>
          </a:p>
          <a:p>
            <a:pPr marL="914400" lvl="1" indent="-514350"/>
            <a:r>
              <a:rPr lang="cs-CZ" sz="2400" dirty="0" smtClean="0"/>
              <a:t>Opětovné využití článků</a:t>
            </a:r>
            <a:endParaRPr lang="cs-CZ" sz="2400" dirty="0"/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Naplněni repozitáře (povinné)</a:t>
            </a:r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26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Open Access </a:t>
            </a:r>
            <a:r>
              <a:rPr lang="cs-CZ" dirty="0" err="1" smtClean="0"/>
              <a:t>Policy</a:t>
            </a:r>
            <a:r>
              <a:rPr lang="cs-CZ" dirty="0" smtClean="0"/>
              <a:t> (2/2)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 smtClean="0"/>
              <a:t>Univerzita </a:t>
            </a:r>
            <a:r>
              <a:rPr lang="cs-CZ" sz="2400" dirty="0"/>
              <a:t>v </a:t>
            </a:r>
            <a:r>
              <a:rPr lang="cs-CZ" sz="2400" dirty="0" err="1" smtClean="0"/>
              <a:t>Liège</a:t>
            </a:r>
            <a:r>
              <a:rPr lang="cs-CZ" sz="2400" dirty="0" smtClean="0"/>
              <a:t> – </a:t>
            </a:r>
            <a:r>
              <a:rPr lang="cs-CZ" sz="2400" dirty="0" smtClean="0">
                <a:hlinkClick r:id="rId2"/>
              </a:rPr>
              <a:t>ORBi</a:t>
            </a:r>
            <a:r>
              <a:rPr lang="cs-CZ" sz="2400" dirty="0" smtClean="0"/>
              <a:t> (Belgie)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/>
              <a:t>V</a:t>
            </a:r>
            <a:r>
              <a:rPr lang="cs-CZ" sz="2400" dirty="0" smtClean="0"/>
              <a:t> rámci </a:t>
            </a:r>
            <a:r>
              <a:rPr lang="cs-CZ" sz="2400" dirty="0"/>
              <a:t>hodnoceni VaV budou </a:t>
            </a:r>
            <a:r>
              <a:rPr lang="cs-CZ" sz="2400" dirty="0" smtClean="0"/>
              <a:t>evaluovány pouze záznamy uložené </a:t>
            </a:r>
            <a:r>
              <a:rPr lang="cs-CZ" sz="2400" dirty="0"/>
              <a:t>v </a:t>
            </a:r>
            <a:r>
              <a:rPr lang="cs-CZ" sz="2400" dirty="0" smtClean="0"/>
              <a:t>repozitáři ORBi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400" dirty="0"/>
              <a:t>Z</a:t>
            </a:r>
            <a:r>
              <a:rPr lang="pl-PL" sz="2400" dirty="0" smtClean="0"/>
              <a:t>apojení více </a:t>
            </a:r>
            <a:r>
              <a:rPr lang="pl-PL" sz="2400" dirty="0"/>
              <a:t>stran do </a:t>
            </a:r>
            <a:r>
              <a:rPr lang="pl-PL" sz="2400" dirty="0" smtClean="0"/>
              <a:t>projektu</a:t>
            </a:r>
          </a:p>
          <a:p>
            <a:pPr marL="914400" lvl="1" indent="-514350"/>
            <a:r>
              <a:rPr lang="pl-PL" sz="2000" dirty="0" smtClean="0"/>
              <a:t>Odborníci z knihovní  sítě </a:t>
            </a:r>
          </a:p>
          <a:p>
            <a:pPr marL="914400" lvl="1" indent="-514350"/>
            <a:r>
              <a:rPr lang="pl-PL" sz="2000" dirty="0" smtClean="0"/>
              <a:t>Fakulty</a:t>
            </a:r>
          </a:p>
          <a:p>
            <a:pPr marL="914400" lvl="1" indent="-514350"/>
            <a:r>
              <a:rPr lang="pl-PL" sz="2000" dirty="0" smtClean="0"/>
              <a:t>Texty vkládané samotnými autory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400" dirty="0" smtClean="0"/>
              <a:t>Uživatelsky přívětivé rozhraní</a:t>
            </a:r>
          </a:p>
          <a:p>
            <a:pPr marL="914400" lvl="1" indent="-514350"/>
            <a:r>
              <a:rPr lang="pl-PL" sz="2000" dirty="0" smtClean="0"/>
              <a:t>Jednoduchost procesu</a:t>
            </a:r>
          </a:p>
          <a:p>
            <a:pPr marL="914400" lvl="1" indent="-514350"/>
            <a:r>
              <a:rPr lang="pl-PL" sz="2000" dirty="0" smtClean="0"/>
              <a:t>Propojení na informace o autorovi</a:t>
            </a:r>
            <a:endParaRPr lang="cs-CZ" sz="20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261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Mezinárodní portál k OA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hlinkClick r:id="rId2"/>
              </a:rPr>
              <a:t>www.open-access.net</a:t>
            </a:r>
            <a:endParaRPr lang="cs-CZ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cs-CZ" sz="2800" dirty="0" smtClean="0"/>
              <a:t>H</a:t>
            </a:r>
            <a:r>
              <a:rPr lang="it-IT" sz="2800" dirty="0" smtClean="0"/>
              <a:t>lavn</a:t>
            </a:r>
            <a:r>
              <a:rPr lang="cs-CZ" sz="2800" dirty="0" smtClean="0"/>
              <a:t>í</a:t>
            </a:r>
            <a:r>
              <a:rPr lang="it-IT" sz="2800" dirty="0" smtClean="0"/>
              <a:t> informačn</a:t>
            </a:r>
            <a:r>
              <a:rPr lang="cs-CZ" sz="2800" dirty="0" smtClean="0"/>
              <a:t>í</a:t>
            </a:r>
            <a:r>
              <a:rPr lang="it-IT" sz="2800" dirty="0" smtClean="0"/>
              <a:t> port</a:t>
            </a:r>
            <a:r>
              <a:rPr lang="cs-CZ" sz="2800" dirty="0" smtClean="0"/>
              <a:t>á</a:t>
            </a:r>
            <a:r>
              <a:rPr lang="it-IT" sz="2800" dirty="0" smtClean="0"/>
              <a:t>l </a:t>
            </a:r>
            <a:r>
              <a:rPr lang="it-IT" sz="2800" dirty="0"/>
              <a:t>o politice Open </a:t>
            </a:r>
            <a:r>
              <a:rPr lang="it-IT" sz="2800" dirty="0" smtClean="0"/>
              <a:t>Access</a:t>
            </a:r>
            <a:endParaRPr lang="cs-CZ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cs-CZ" sz="2800" dirty="0" smtClean="0"/>
              <a:t>Zaměřený </a:t>
            </a:r>
            <a:r>
              <a:rPr lang="cs-CZ" sz="2800" dirty="0"/>
              <a:t>na autory, </a:t>
            </a:r>
            <a:r>
              <a:rPr lang="cs-CZ" sz="2800" dirty="0" smtClean="0"/>
              <a:t>vedení </a:t>
            </a:r>
            <a:r>
              <a:rPr lang="cs-CZ" sz="2800" dirty="0"/>
              <a:t>univerzity a </a:t>
            </a:r>
            <a:r>
              <a:rPr lang="cs-CZ" sz="2800" dirty="0" smtClean="0"/>
              <a:t>knihovníky</a:t>
            </a:r>
            <a:endParaRPr lang="cs-CZ" sz="2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657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pozornost!!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cs-CZ" sz="1600" dirty="0" smtClean="0"/>
              <a:t>Lenka Němečková</a:t>
            </a:r>
          </a:p>
          <a:p>
            <a:r>
              <a:rPr lang="cs-CZ" sz="1600" dirty="0" smtClean="0"/>
              <a:t>Lenka.nemeckova@uk.cvut.cz</a:t>
            </a:r>
            <a:endParaRPr lang="cs-CZ" sz="16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693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Témata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cs-CZ" sz="2000" dirty="0"/>
              <a:t>Význam repozitářů pro vědecké pracovníky a hodnocení vědeckého </a:t>
            </a:r>
            <a:r>
              <a:rPr lang="cs-CZ" sz="2000" dirty="0" smtClean="0"/>
              <a:t>výkonu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cs-CZ" sz="2000" dirty="0"/>
              <a:t>Interoperabilita a integrace repozitáře do univerzitního informačního </a:t>
            </a:r>
            <a:r>
              <a:rPr lang="cs-CZ" sz="2000" dirty="0" smtClean="0"/>
              <a:t>systému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cs-CZ" sz="2000" dirty="0"/>
              <a:t>Uživatelská rozhraní, služby s přidanou hodnotou, hodnocení statistik využívanosti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647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1. Význam repozitářů pro VaV (1/6)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hlinkClick r:id="rId2"/>
              </a:rPr>
              <a:t>DOARC</a:t>
            </a:r>
            <a:r>
              <a:rPr lang="cs-CZ" sz="2800" dirty="0" smtClean="0"/>
              <a:t>  (Německo)</a:t>
            </a:r>
          </a:p>
          <a:p>
            <a:pPr lvl="1"/>
            <a:r>
              <a:rPr lang="cs-CZ" sz="2800" dirty="0"/>
              <a:t>Z</a:t>
            </a:r>
            <a:r>
              <a:rPr lang="cs-CZ" sz="2800" dirty="0" smtClean="0"/>
              <a:t>astřešující platforma </a:t>
            </a:r>
            <a:r>
              <a:rPr lang="cs-CZ" sz="2800" dirty="0"/>
              <a:t>nad </a:t>
            </a:r>
            <a:r>
              <a:rPr lang="cs-CZ" sz="2800" dirty="0" smtClean="0"/>
              <a:t>všemi IR</a:t>
            </a:r>
          </a:p>
          <a:p>
            <a:pPr lvl="1"/>
            <a:r>
              <a:rPr lang="cs-CZ" sz="2800" dirty="0" smtClean="0"/>
              <a:t>Citační </a:t>
            </a:r>
            <a:r>
              <a:rPr lang="cs-CZ" sz="2800" dirty="0" smtClean="0"/>
              <a:t>analýzy, </a:t>
            </a:r>
            <a:r>
              <a:rPr lang="cs-CZ" sz="2800" dirty="0" smtClean="0"/>
              <a:t>aj. </a:t>
            </a:r>
          </a:p>
          <a:p>
            <a:pPr lvl="1"/>
            <a:r>
              <a:rPr lang="cs-CZ" sz="2800" dirty="0" smtClean="0"/>
              <a:t>Informace </a:t>
            </a:r>
            <a:r>
              <a:rPr lang="cs-CZ" sz="2800" dirty="0"/>
              <a:t>s přidanou hodnotou pro autory i </a:t>
            </a:r>
            <a:r>
              <a:rPr lang="cs-CZ" sz="2800" dirty="0" smtClean="0"/>
              <a:t>uživatele</a:t>
            </a:r>
            <a:endParaRPr lang="cs-CZ" sz="2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272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1. Význam repozitářů pro VaV </a:t>
            </a:r>
            <a:r>
              <a:rPr lang="cs-CZ" dirty="0" smtClean="0"/>
              <a:t>(2/6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hlinkClick r:id="rId2"/>
              </a:rPr>
              <a:t>BibApp</a:t>
            </a:r>
            <a:r>
              <a:rPr lang="cs-CZ" sz="2800" dirty="0" smtClean="0"/>
              <a:t> (University </a:t>
            </a:r>
            <a:r>
              <a:rPr lang="cs-CZ" sz="2800" dirty="0" err="1" smtClean="0"/>
              <a:t>of</a:t>
            </a:r>
            <a:r>
              <a:rPr lang="cs-CZ" sz="2800" dirty="0" smtClean="0"/>
              <a:t> Illinois)</a:t>
            </a:r>
          </a:p>
          <a:p>
            <a:pPr lvl="1"/>
            <a:r>
              <a:rPr lang="cs-CZ" sz="2800" dirty="0" smtClean="0"/>
              <a:t>Registr publikační činnosti pro </a:t>
            </a:r>
            <a:r>
              <a:rPr lang="cs-CZ" sz="2800" dirty="0"/>
              <a:t>komunikaci a kolaboraci v </a:t>
            </a:r>
            <a:r>
              <a:rPr lang="cs-CZ" sz="2800" dirty="0" smtClean="0"/>
              <a:t>rámci univerzity</a:t>
            </a:r>
          </a:p>
          <a:p>
            <a:pPr lvl="1"/>
            <a:r>
              <a:rPr lang="cs-CZ" sz="2800" dirty="0" smtClean="0"/>
              <a:t>Funkce automatické kontroly časopisu </a:t>
            </a:r>
            <a:r>
              <a:rPr lang="cs-CZ" sz="2800" dirty="0"/>
              <a:t>(dle ISSN) oproti </a:t>
            </a:r>
            <a:r>
              <a:rPr lang="cs-CZ" sz="2800" dirty="0" smtClean="0"/>
              <a:t>databázi </a:t>
            </a:r>
            <a:r>
              <a:rPr lang="cs-CZ" sz="2800" dirty="0"/>
              <a:t>SHERPA/RoMEO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280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1. Význam repozitářů pro </a:t>
            </a:r>
            <a:r>
              <a:rPr lang="cs-CZ" dirty="0" smtClean="0"/>
              <a:t>VaV (3/6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hlinkClick r:id="rId2"/>
              </a:rPr>
              <a:t>INSPIRE</a:t>
            </a:r>
            <a:r>
              <a:rPr lang="cs-CZ" sz="2800" dirty="0"/>
              <a:t> (CERN</a:t>
            </a:r>
            <a:r>
              <a:rPr lang="cs-CZ" sz="2800" dirty="0" smtClean="0"/>
              <a:t>)</a:t>
            </a:r>
          </a:p>
          <a:p>
            <a:r>
              <a:rPr lang="cs-CZ" sz="2800" dirty="0" smtClean="0"/>
              <a:t>Výzkum v oblasti HEP</a:t>
            </a:r>
          </a:p>
          <a:p>
            <a:pPr lvl="1"/>
            <a:r>
              <a:rPr lang="cs-CZ" sz="2800" dirty="0" smtClean="0"/>
              <a:t>Téměř jednoznačné využívání repozitáře </a:t>
            </a:r>
            <a:r>
              <a:rPr lang="cs-CZ" sz="2800" dirty="0"/>
              <a:t>pro </a:t>
            </a:r>
            <a:r>
              <a:rPr lang="cs-CZ" sz="2800" dirty="0" smtClean="0"/>
              <a:t>vyhledáváni </a:t>
            </a:r>
            <a:r>
              <a:rPr lang="cs-CZ" sz="2800" dirty="0"/>
              <a:t>informaci </a:t>
            </a:r>
            <a:endParaRPr lang="cs-CZ" sz="2800" dirty="0" smtClean="0"/>
          </a:p>
          <a:p>
            <a:pPr lvl="1"/>
            <a:r>
              <a:rPr lang="cs-CZ" sz="2800" dirty="0" smtClean="0"/>
              <a:t>Text v repozitáři je citován mnohem dříve obdrží větší </a:t>
            </a:r>
            <a:r>
              <a:rPr lang="cs-CZ" sz="2800" dirty="0"/>
              <a:t>počet </a:t>
            </a:r>
            <a:r>
              <a:rPr lang="cs-CZ" sz="2800" dirty="0" smtClean="0"/>
              <a:t>citací </a:t>
            </a:r>
            <a:r>
              <a:rPr lang="cs-CZ" sz="2800" dirty="0"/>
              <a:t>než </a:t>
            </a:r>
            <a:r>
              <a:rPr lang="cs-CZ" sz="2800" dirty="0" smtClean="0"/>
              <a:t>v tištěném </a:t>
            </a:r>
            <a:r>
              <a:rPr lang="cs-CZ" sz="2800" dirty="0"/>
              <a:t>časopise.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81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1. Význam repozitářů pro </a:t>
            </a:r>
            <a:r>
              <a:rPr lang="cs-CZ" dirty="0" smtClean="0"/>
              <a:t>VaV (4/6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Velká Británie</a:t>
            </a:r>
          </a:p>
          <a:p>
            <a:pPr lvl="1"/>
            <a:r>
              <a:rPr lang="cs-CZ" sz="2800" dirty="0" smtClean="0"/>
              <a:t>IR pro evidenci a národní hodnocení VaV</a:t>
            </a:r>
          </a:p>
          <a:p>
            <a:pPr lvl="1"/>
            <a:r>
              <a:rPr lang="cs-CZ" sz="2800" dirty="0" smtClean="0"/>
              <a:t>Vliv publikace na rozvoj společnosti a oboru</a:t>
            </a:r>
          </a:p>
          <a:p>
            <a:pPr lvl="1"/>
            <a:r>
              <a:rPr lang="cs-CZ" sz="2800" dirty="0" smtClean="0"/>
              <a:t>Ohlasy z: </a:t>
            </a:r>
            <a:r>
              <a:rPr lang="cs-CZ" sz="2800" dirty="0" err="1"/>
              <a:t>Twitter</a:t>
            </a:r>
            <a:r>
              <a:rPr lang="cs-CZ" sz="2800" dirty="0"/>
              <a:t>, BBC, </a:t>
            </a:r>
            <a:r>
              <a:rPr lang="cs-CZ" sz="2800" dirty="0" smtClean="0"/>
              <a:t>uskutečněné akce, apod.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380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1. Význam repozitářů pro </a:t>
            </a:r>
            <a:r>
              <a:rPr lang="cs-CZ" dirty="0" smtClean="0"/>
              <a:t>VaV (5/6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hlinkClick r:id="rId2"/>
              </a:rPr>
              <a:t>NARCIS</a:t>
            </a:r>
            <a:r>
              <a:rPr lang="cs-CZ" sz="2800" dirty="0" smtClean="0"/>
              <a:t> (Nizozemí)</a:t>
            </a:r>
          </a:p>
          <a:p>
            <a:pPr lvl="1"/>
            <a:r>
              <a:rPr lang="cs-CZ" sz="2800" dirty="0"/>
              <a:t>N</a:t>
            </a:r>
            <a:r>
              <a:rPr lang="cs-CZ" sz="2800" dirty="0" smtClean="0"/>
              <a:t>árodní </a:t>
            </a:r>
            <a:r>
              <a:rPr lang="cs-CZ" sz="2800" dirty="0" err="1" smtClean="0"/>
              <a:t>agregátor</a:t>
            </a:r>
            <a:r>
              <a:rPr lang="cs-CZ" sz="2800" dirty="0" smtClean="0"/>
              <a:t> </a:t>
            </a:r>
            <a:r>
              <a:rPr lang="cs-CZ" sz="2800" dirty="0"/>
              <a:t>všech </a:t>
            </a:r>
            <a:r>
              <a:rPr lang="cs-CZ" sz="2800" dirty="0" smtClean="0"/>
              <a:t>IR</a:t>
            </a:r>
          </a:p>
          <a:p>
            <a:pPr lvl="1"/>
            <a:r>
              <a:rPr lang="cs-CZ" sz="2800" dirty="0" smtClean="0"/>
              <a:t>Volně dostupný portál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390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1. Význam repozitářů pro </a:t>
            </a:r>
            <a:r>
              <a:rPr lang="cs-CZ" dirty="0" smtClean="0"/>
              <a:t>VaV (6/6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Identifikátory autorů</a:t>
            </a:r>
          </a:p>
          <a:p>
            <a:pPr lvl="1"/>
            <a:r>
              <a:rPr lang="cs-CZ" sz="2800" dirty="0" smtClean="0">
                <a:hlinkClick r:id="rId2"/>
              </a:rPr>
              <a:t>ORCID</a:t>
            </a:r>
            <a:r>
              <a:rPr lang="cs-CZ" sz="2800" dirty="0" smtClean="0"/>
              <a:t> (</a:t>
            </a:r>
            <a:r>
              <a:rPr lang="cs-CZ" sz="2800" dirty="0" err="1" smtClean="0"/>
              <a:t>Cornell</a:t>
            </a:r>
            <a:r>
              <a:rPr lang="cs-CZ" sz="2800" dirty="0" smtClean="0"/>
              <a:t> University)</a:t>
            </a:r>
          </a:p>
          <a:p>
            <a:pPr lvl="2"/>
            <a:r>
              <a:rPr lang="cs-CZ" sz="2400" dirty="0" smtClean="0"/>
              <a:t>Trvalý</a:t>
            </a:r>
          </a:p>
          <a:p>
            <a:pPr lvl="2"/>
            <a:r>
              <a:rPr lang="cs-CZ" sz="2400" dirty="0" smtClean="0"/>
              <a:t>Znázorňuje vztahy mezi autory a díly </a:t>
            </a:r>
          </a:p>
          <a:p>
            <a:pPr lvl="2"/>
            <a:r>
              <a:rPr lang="cs-CZ" sz="2400" dirty="0" smtClean="0"/>
              <a:t>Citační ohlasy</a:t>
            </a:r>
          </a:p>
          <a:p>
            <a:pPr lvl="1"/>
            <a:r>
              <a:rPr lang="cs-CZ" sz="2800" dirty="0" smtClean="0">
                <a:hlinkClick r:id="rId3"/>
              </a:rPr>
              <a:t>AuthorClaim</a:t>
            </a:r>
            <a:r>
              <a:rPr lang="cs-CZ" sz="2800" dirty="0" smtClean="0"/>
              <a:t> (DOARC)</a:t>
            </a:r>
            <a:endParaRPr lang="cs-CZ" sz="2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30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2. Interoperabilita </a:t>
            </a:r>
            <a:r>
              <a:rPr lang="cs-CZ" dirty="0"/>
              <a:t>a </a:t>
            </a:r>
            <a:r>
              <a:rPr lang="cs-CZ" dirty="0" smtClean="0"/>
              <a:t>integrace (1/3)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Metadatové standardy pro dlouhodobé uchování a interoperabilitu</a:t>
            </a:r>
          </a:p>
          <a:p>
            <a:pPr lvl="1"/>
            <a:r>
              <a:rPr lang="cs-CZ" sz="2800" dirty="0" smtClean="0"/>
              <a:t>Sklizeň dat</a:t>
            </a:r>
            <a:r>
              <a:rPr lang="cs-CZ" sz="2800" dirty="0"/>
              <a:t>, </a:t>
            </a:r>
            <a:r>
              <a:rPr lang="cs-CZ" sz="2800" dirty="0" smtClean="0"/>
              <a:t>uložení uchování, propojení repozitáře</a:t>
            </a:r>
          </a:p>
          <a:p>
            <a:pPr lvl="1"/>
            <a:r>
              <a:rPr lang="cs-CZ" sz="2800" dirty="0"/>
              <a:t>OAIS, METS, </a:t>
            </a:r>
            <a:r>
              <a:rPr lang="cs-CZ" sz="2800" dirty="0" smtClean="0"/>
              <a:t>PREMIS, MODS, OAI-PMH</a:t>
            </a:r>
          </a:p>
          <a:p>
            <a:r>
              <a:rPr lang="cs-CZ" sz="2800" dirty="0" smtClean="0"/>
              <a:t>Shoda v rámci terminologie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3.11.2010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Bibliotheca Academica 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988A-0943-4A69-9440-33477344DB3B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105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Úhly">
  <a:themeElements>
    <a:clrScheme name="Úhly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Úhly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Úhl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1130</TotalTime>
  <Words>662</Words>
  <Application>Microsoft Office PowerPoint</Application>
  <PresentationFormat>Předvádění na obrazovce (4:3)</PresentationFormat>
  <Paragraphs>143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Úhly</vt:lpstr>
      <vt:lpstr>Open Repositories 2010 Madrid, 6. – 9. 7. 2010</vt:lpstr>
      <vt:lpstr>Témata</vt:lpstr>
      <vt:lpstr>1. Význam repozitářů pro VaV (1/6)</vt:lpstr>
      <vt:lpstr>1. Význam repozitářů pro VaV (2/6)</vt:lpstr>
      <vt:lpstr>1. Význam repozitářů pro VaV (3/6)</vt:lpstr>
      <vt:lpstr>1. Význam repozitářů pro VaV (4/6)</vt:lpstr>
      <vt:lpstr>1. Význam repozitářů pro VaV (5/6)</vt:lpstr>
      <vt:lpstr>1. Význam repozitářů pro VaV (6/6)</vt:lpstr>
      <vt:lpstr>2. Interoperabilita a integrace (1/3)</vt:lpstr>
      <vt:lpstr>2. Interoperabilita a integrace (2/3)</vt:lpstr>
      <vt:lpstr>2. Interoperabilita a integrace (3/3)</vt:lpstr>
      <vt:lpstr>Uživatelská rozhraní, služby s přidanou hodnotou, statistiky (1/2)</vt:lpstr>
      <vt:lpstr>Uživatelská rozhraní, služby s přidanou hodnotou, statistiky (2/2)</vt:lpstr>
      <vt:lpstr>Open Access Policy (1/2)</vt:lpstr>
      <vt:lpstr>Open Access Policy (2/2)</vt:lpstr>
      <vt:lpstr>Mezinárodní portál k OA</vt:lpstr>
      <vt:lpstr>Děkuji za pozornost!!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Repositories 2010 Madrid, 6. – 9.7. 2010</dc:title>
  <dc:creator>UK</dc:creator>
  <cp:lastModifiedBy>UK</cp:lastModifiedBy>
  <cp:revision>68</cp:revision>
  <dcterms:created xsi:type="dcterms:W3CDTF">2010-11-02T09:50:09Z</dcterms:created>
  <dcterms:modified xsi:type="dcterms:W3CDTF">2010-11-03T08:12:55Z</dcterms:modified>
</cp:coreProperties>
</file>