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4085" autoAdjust="0"/>
  </p:normalViewPr>
  <p:slideViewPr>
    <p:cSldViewPr>
      <p:cViewPr varScale="1">
        <p:scale>
          <a:sx n="46" d="100"/>
          <a:sy n="46" d="100"/>
        </p:scale>
        <p:origin x="-16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E59AFD-ED66-4278-8169-B5D2480953AE}" type="datetimeFigureOut">
              <a:rPr lang="cs-CZ" smtClean="0"/>
              <a:t>2.11.2010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0F9928-3B39-4D1F-8BF5-710C4E15829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rzing.com/pop.htm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F9928-3B39-4D1F-8BF5-710C4E158292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 současnosti v různé míře a formě cenzuruje Internet 60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%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zemí na světě (např. Čína - 40 000 cenzorů, Irán -plán vytvořit 10 000 blogů na propagaci vlády, Barma - použití modemu bez souhlasu vlády=15 let vězení, Švédsko - hlasování pro zákon umožňující monitorovat všechny e-maily a mobily, vyhrožování smrtí kvůli karikaturám Mohameda).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b="1" dirty="0" smtClean="0"/>
              <a:t>Manifest IFLA o přístupu k Internetu</a:t>
            </a:r>
          </a:p>
          <a:p>
            <a:r>
              <a:rPr lang="cs-CZ" dirty="0" smtClean="0"/>
              <a:t>Neomezený přístup k informacím je podstatou svobody, rovnosti, všeobecného porozumění a míru. Z tohoto důvodu IFLA (</a:t>
            </a:r>
            <a:r>
              <a:rPr lang="cs-CZ" dirty="0" err="1" smtClean="0"/>
              <a:t>International</a:t>
            </a:r>
            <a:r>
              <a:rPr lang="cs-CZ" dirty="0" smtClean="0"/>
              <a:t> </a:t>
            </a:r>
            <a:r>
              <a:rPr lang="cs-CZ" dirty="0" err="1" smtClean="0"/>
              <a:t>Federation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Library </a:t>
            </a:r>
            <a:r>
              <a:rPr lang="cs-CZ" dirty="0" err="1" smtClean="0"/>
              <a:t>Associations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Institutions</a:t>
            </a:r>
            <a:r>
              <a:rPr lang="cs-CZ" dirty="0" smtClean="0"/>
              <a:t>) prohlašuje, že : </a:t>
            </a:r>
          </a:p>
          <a:p>
            <a:r>
              <a:rPr lang="cs-CZ" dirty="0" smtClean="0"/>
              <a:t>intelektuální svoboda je právo každého jednotlivce jak na zastávání a vyjadřování názorů, tak také na vyhledávání a získávaní informací; to je základ demokracie a poskytování služeb knihoven </a:t>
            </a:r>
          </a:p>
          <a:p>
            <a:r>
              <a:rPr lang="cs-CZ" dirty="0" smtClean="0"/>
              <a:t>svoboda přístupu k informacím bez ohledu na médium a hranice je základní odpovědností profese knihovníka a informačního pracovníka </a:t>
            </a:r>
          </a:p>
          <a:p>
            <a:r>
              <a:rPr lang="cs-CZ" dirty="0" smtClean="0"/>
              <a:t>zabezpečení neomezeného přístupu k Internetu v knihovnách a v informačních službách podporuje společnost i jednotlivce v jeho úsilí o dosažení svobody, prosperity a rozvoje </a:t>
            </a:r>
          </a:p>
          <a:p>
            <a:r>
              <a:rPr lang="cs-CZ" dirty="0" smtClean="0"/>
              <a:t>překážky, které brání toku informací, by měly být odstraněny - obzvláště ty, které podporují nerovnost, chudobu, beznaděj a zoufalství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F9928-3B39-4D1F-8BF5-710C4E158292}" type="slidenum">
              <a:rPr lang="cs-CZ" smtClean="0"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veřejné čtení zakázaných knih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 tomu propagace - odznáčky, trika, virtuální výstava v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Second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Live, akce Nahé dívky čtou zakázané knihy aj.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F9928-3B39-4D1F-8BF5-710C4E158292}" type="slidenum">
              <a:rPr lang="cs-CZ" smtClean="0"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Další priority byly: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podpora dalšího růstu OA materiálů a repozitářů, diverzifikace obsahu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podpora přístupu a využití materiálů z OA repozitářů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DOAJ – registr OA časopisů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Výsledky projektu jsou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OA repozitáře na všech švédských univerzitách a hlavních fakultách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obsah repozitářů se rychle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rozšířuje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růst počtu švédských OA časopisů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Obsahem nové fáze projektu by mělo být: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informace vědcům (zájem o web, EU projekt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OpenAIRE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koordinace přístupů (příslib spolupráce od švédského ministerstva pro výuku a vědu)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pokračující vývoj infrastruktury (mezinárodní rámec) a uživatelských služeb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F9928-3B39-4D1F-8BF5-710C4E158292}" type="slidenum">
              <a:rPr lang="cs-CZ" smtClean="0"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F9928-3B39-4D1F-8BF5-710C4E158292}" type="slidenum">
              <a:rPr lang="cs-CZ" smtClean="0"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F9928-3B39-4D1F-8BF5-710C4E158292}" type="slidenum">
              <a:rPr lang="cs-CZ" smtClean="0"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Creating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cs-CZ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national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voice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Australian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libraries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V Austrálii, s 22 mil. obyvatel, existuje přes 50 knihovních asociací. Přesto se daří, aby jednotlivé asociace a knihovny prosazovaly stejné názory, mluvily jednotným hlasem. Právě ona jednotnost prosazovaného názoru mnoha hlasy je základem lobbingu a vyjednávání. Ve své přednášce zmiňuje 3 případové studie - cenzura Internetu v Austrálii, školní knihovny a učitelé, financování veřejných knihoven. Příkladem koordinace názorů byly např. připravené pohlednice k podepsání pro zasílání politikům.</a:t>
            </a:r>
          </a:p>
          <a:p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Největší překážky otevřených inovací jsou: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vysoká míra koordinace knihovnou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ignorování externích nápadů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externí nápady přijímané jen na základě vlastního prospěchu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Mezi příležitosti získané otevřením se inovacím patří: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využití znalostí a zkušeností zákazníků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větší přijetí nových služeb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zlepšení vlastního obrazu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více personalizované služby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F9928-3B39-4D1F-8BF5-710C4E158292}" type="slidenum">
              <a:rPr lang="cs-CZ" smtClean="0"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F9928-3B39-4D1F-8BF5-710C4E158292}" type="slidenum">
              <a:rPr lang="cs-CZ" smtClean="0"/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F9928-3B39-4D1F-8BF5-710C4E158292}" type="slidenum">
              <a:rPr lang="cs-CZ" smtClean="0"/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F9928-3B39-4D1F-8BF5-710C4E158292}" type="slidenum">
              <a:rPr lang="cs-CZ" smtClean="0"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Já se zúčastnil prohlídky v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Gothenburg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University Library, jedné z nejvýznamnějších vědeckých knihoven ve Švédsku. Knihovna se zabývá m.j. elektronickým publikováním (vlastní pokročilé digitalizační pracoviště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knihovna odebírá naprostou většinu časopisů již pouze elektronicky),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genderovou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tématikou (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KvinnSam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national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resource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library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gender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studies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a studiem vzácných rukopisů.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F9928-3B39-4D1F-8BF5-710C4E158292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F9928-3B39-4D1F-8BF5-710C4E158292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vlastní webové stránky – materiály schválené IFLA</a:t>
            </a:r>
          </a:p>
          <a:p>
            <a:pPr lvl="0"/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Facebook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neoficiální materiály a komentáře, sociální médium využívající sledování a šíření informací široké skupině zájemců</a:t>
            </a:r>
          </a:p>
          <a:p>
            <a:pPr lvl="0"/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Flicker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fotografie, návrhy loga skupiny apod. </a:t>
            </a:r>
          </a:p>
          <a:p>
            <a:pPr lvl="0"/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Twitter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krátké zprávy, aktuality</a:t>
            </a:r>
          </a:p>
          <a:p>
            <a:endParaRPr lang="cs-CZ" dirty="0" smtClean="0"/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osoba odpovědná za mediální prezentaci skupiny a tři spolupracovníci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F9928-3B39-4D1F-8BF5-710C4E158292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F9928-3B39-4D1F-8BF5-710C4E158292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F9928-3B39-4D1F-8BF5-710C4E158292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Velmi zajímavá byla přednáška Ulricha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Herba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Alternative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impact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measures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open access </a:t>
            </a:r>
            <a:r>
              <a:rPr lang="cs-CZ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documents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? </a:t>
            </a:r>
            <a:r>
              <a:rPr lang="cs-CZ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examination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how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 </a:t>
            </a:r>
            <a:r>
              <a:rPr lang="cs-CZ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generate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interoperable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usage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information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distributed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open access </a:t>
            </a:r>
            <a:r>
              <a:rPr lang="cs-CZ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services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ve které zhodnotil klasické i nové metriky pro Open Access, jejich výhody a nevýhody. Popsal projekt Open Access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Statistics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jehož cílem je vybudovat infrastrukturu (centrální server, moduly pro repozitáře OPUS a DSpace, ...) pro měření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impact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faktoru open access dokumentů. Pro sběr dat k 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deduplikaci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vyhodnocení v centrálním serveru se využívá OpenURL a OAI-PMH protokol.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Další přednáška, kterou mohu doporučit, je např.  </a:t>
            </a:r>
            <a:r>
              <a:rPr lang="cs-CZ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Measuring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</a:t>
            </a:r>
            <a:r>
              <a:rPr lang="cs-CZ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visibility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University's </a:t>
            </a:r>
            <a:r>
              <a:rPr lang="cs-CZ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scientific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production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using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GoogleScholar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"</a:t>
            </a:r>
            <a:r>
              <a:rPr lang="cs-CZ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Publish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Perish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 software </a:t>
            </a:r>
            <a:r>
              <a:rPr lang="cs-CZ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Scientometrics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zmiňující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scientometrické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indikátory a </a:t>
            </a:r>
            <a:r>
              <a:rPr lang="cs-CZ" sz="1200" u="sng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Harzing’s</a:t>
            </a:r>
            <a:r>
              <a:rPr lang="cs-CZ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 </a:t>
            </a:r>
            <a:r>
              <a:rPr lang="cs-CZ" sz="1200" u="sng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Publish</a:t>
            </a:r>
            <a:r>
              <a:rPr lang="cs-CZ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 </a:t>
            </a:r>
            <a:r>
              <a:rPr lang="cs-CZ" sz="1200" u="sng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or</a:t>
            </a:r>
            <a:r>
              <a:rPr lang="cs-CZ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 </a:t>
            </a:r>
            <a:r>
              <a:rPr lang="cs-CZ" sz="1200" u="sng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Perish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volně použitelný nástroj pro měření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scientometrických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indikátorů na základě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Google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Scholars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F9928-3B39-4D1F-8BF5-710C4E158292}" type="slidenum">
              <a:rPr lang="cs-CZ" smtClean="0"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F9928-3B39-4D1F-8BF5-710C4E158292}" type="slidenum">
              <a:rPr lang="cs-CZ" smtClean="0"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2.11.2010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2.11.2010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2.11.2010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2.11.2010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2.11.2010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 smtClean="0"/>
              <a:t>World</a:t>
            </a:r>
            <a:r>
              <a:rPr lang="cs-CZ" b="1" dirty="0" smtClean="0"/>
              <a:t> Library </a:t>
            </a:r>
            <a:r>
              <a:rPr lang="cs-CZ" b="1" dirty="0" err="1" smtClean="0"/>
              <a:t>and</a:t>
            </a:r>
            <a:r>
              <a:rPr lang="cs-CZ" b="1" dirty="0" smtClean="0"/>
              <a:t> </a:t>
            </a:r>
            <a:r>
              <a:rPr lang="cs-CZ" b="1" dirty="0" err="1" smtClean="0"/>
              <a:t>Information</a:t>
            </a:r>
            <a:r>
              <a:rPr lang="cs-CZ" b="1" dirty="0" smtClean="0"/>
              <a:t> </a:t>
            </a:r>
            <a:r>
              <a:rPr lang="cs-CZ" b="1" dirty="0" err="1" smtClean="0"/>
              <a:t>Congress</a:t>
            </a:r>
            <a:r>
              <a:rPr lang="cs-CZ" b="1" dirty="0" smtClean="0"/>
              <a:t>: 76th IFLA </a:t>
            </a:r>
            <a:r>
              <a:rPr lang="cs-CZ" b="1" dirty="0" err="1" smtClean="0"/>
              <a:t>General</a:t>
            </a:r>
            <a:r>
              <a:rPr lang="cs-CZ" b="1" dirty="0" smtClean="0"/>
              <a:t> </a:t>
            </a:r>
            <a:r>
              <a:rPr lang="cs-CZ" b="1" dirty="0" err="1" smtClean="0"/>
              <a:t>Conference</a:t>
            </a:r>
            <a:r>
              <a:rPr lang="cs-CZ" b="1" dirty="0" smtClean="0"/>
              <a:t>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err="1" smtClean="0"/>
              <a:t>and</a:t>
            </a:r>
            <a:r>
              <a:rPr lang="cs-CZ" b="1" dirty="0" smtClean="0"/>
              <a:t> </a:t>
            </a:r>
            <a:r>
              <a:rPr lang="cs-CZ" b="1" dirty="0" err="1" smtClean="0"/>
              <a:t>Assembly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152792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Otevřený přístup ke znalostem</a:t>
            </a:r>
            <a:br>
              <a:rPr lang="cs-CZ" b="1" dirty="0" smtClean="0"/>
            </a:br>
            <a:r>
              <a:rPr lang="cs-CZ" b="1" dirty="0" smtClean="0"/>
              <a:t>podpora udržitelného pokroku</a:t>
            </a:r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dirty="0" smtClean="0"/>
              <a:t>Jan Mach, Vysoká škola ekonomická v Praze</a:t>
            </a:r>
            <a:endParaRPr 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Otevřený přístup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Chápání otevřeného přístupu podle IFLA, resp. FAIFE</a:t>
            </a:r>
          </a:p>
          <a:p>
            <a:pPr lvl="1"/>
            <a:r>
              <a:rPr lang="cs-CZ" dirty="0" smtClean="0"/>
              <a:t>Open Access </a:t>
            </a:r>
            <a:r>
              <a:rPr lang="cs-CZ" dirty="0" smtClean="0"/>
              <a:t>repozitáře</a:t>
            </a:r>
          </a:p>
          <a:p>
            <a:pPr lvl="1"/>
            <a:r>
              <a:rPr lang="cs-CZ" dirty="0" smtClean="0"/>
              <a:t>cenzura</a:t>
            </a:r>
          </a:p>
          <a:p>
            <a:pPr lvl="1"/>
            <a:r>
              <a:rPr lang="cs-CZ" dirty="0" smtClean="0"/>
              <a:t>nedostupnost </a:t>
            </a:r>
            <a:r>
              <a:rPr lang="cs-CZ" dirty="0" smtClean="0"/>
              <a:t>vzdělání v rozvojových </a:t>
            </a:r>
            <a:r>
              <a:rPr lang="cs-CZ" dirty="0" smtClean="0"/>
              <a:t>zemích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cs-CZ" b="1" dirty="0" smtClean="0"/>
              <a:t>Manifest </a:t>
            </a:r>
            <a:r>
              <a:rPr lang="cs-CZ" b="1" dirty="0" smtClean="0"/>
              <a:t>IFLA o přístupu k Internetu </a:t>
            </a:r>
            <a:endParaRPr lang="en-US" b="1" dirty="0" smtClean="0"/>
          </a:p>
          <a:p>
            <a:pPr lvl="1">
              <a:buNone/>
            </a:pPr>
            <a:endParaRPr lang="en-US" b="1" dirty="0" smtClean="0"/>
          </a:p>
          <a:p>
            <a:pPr lvl="1">
              <a:buNone/>
            </a:pPr>
            <a:r>
              <a:rPr lang="cs-CZ" b="1" dirty="0" smtClean="0"/>
              <a:t>IFLA </a:t>
            </a:r>
            <a:r>
              <a:rPr lang="cs-CZ" b="1" dirty="0" err="1" smtClean="0"/>
              <a:t>World</a:t>
            </a:r>
            <a:r>
              <a:rPr lang="cs-CZ" b="1" dirty="0" smtClean="0"/>
              <a:t> Report 2010 </a:t>
            </a:r>
          </a:p>
          <a:p>
            <a:pPr lvl="1">
              <a:buNone/>
            </a:pPr>
            <a:r>
              <a:rPr lang="cs-CZ" u="sng" dirty="0" smtClean="0"/>
              <a:t>http://www.</a:t>
            </a:r>
            <a:r>
              <a:rPr lang="cs-CZ" u="sng" dirty="0" err="1" smtClean="0"/>
              <a:t>iflaworldreport.org</a:t>
            </a:r>
            <a:r>
              <a:rPr lang="cs-CZ" u="sng" dirty="0" smtClean="0"/>
              <a:t>/</a:t>
            </a:r>
            <a:endParaRPr lang="en-US" u="sng" dirty="0" smtClean="0"/>
          </a:p>
          <a:p>
            <a:pPr lvl="1">
              <a:buNone/>
            </a:pPr>
            <a:r>
              <a:rPr lang="en-US" dirty="0" smtClean="0"/>
              <a:t>- m</a:t>
            </a:r>
            <a:r>
              <a:rPr lang="cs-CZ" dirty="0" err="1" smtClean="0"/>
              <a:t>apování</a:t>
            </a:r>
            <a:r>
              <a:rPr lang="cs-CZ" dirty="0" smtClean="0"/>
              <a:t> </a:t>
            </a:r>
            <a:r>
              <a:rPr lang="cs-CZ" dirty="0" smtClean="0"/>
              <a:t>stavu v jednotlivých </a:t>
            </a:r>
            <a:r>
              <a:rPr lang="cs-CZ" dirty="0" smtClean="0"/>
              <a:t>zemích</a:t>
            </a: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Otevřený přístup</a:t>
            </a:r>
            <a:r>
              <a:rPr lang="en-US" dirty="0" smtClean="0"/>
              <a:t> </a:t>
            </a:r>
            <a:r>
              <a:rPr lang="cs-CZ" dirty="0" smtClean="0"/>
              <a:t>– cíle </a:t>
            </a:r>
            <a:r>
              <a:rPr lang="en-US" dirty="0" smtClean="0"/>
              <a:t>FAIFE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sz="2800" dirty="0" smtClean="0"/>
              <a:t>prezentovat profil IFLA, knihovní sítě</a:t>
            </a:r>
          </a:p>
          <a:p>
            <a:pPr lvl="0"/>
            <a:r>
              <a:rPr lang="cs-CZ" sz="2800" dirty="0" smtClean="0"/>
              <a:t>spolupráce </a:t>
            </a:r>
            <a:r>
              <a:rPr lang="cs-CZ" sz="2800" dirty="0" smtClean="0"/>
              <a:t>s </a:t>
            </a:r>
            <a:r>
              <a:rPr lang="cs-CZ" sz="2800" dirty="0" err="1" smtClean="0"/>
              <a:t>Transparency</a:t>
            </a:r>
            <a:r>
              <a:rPr lang="cs-CZ" sz="2800" dirty="0" smtClean="0"/>
              <a:t> </a:t>
            </a:r>
            <a:r>
              <a:rPr lang="cs-CZ" sz="2800" dirty="0" err="1" smtClean="0"/>
              <a:t>Internation</a:t>
            </a:r>
            <a:r>
              <a:rPr lang="cs-CZ" sz="2800" dirty="0" smtClean="0"/>
              <a:t>, </a:t>
            </a:r>
            <a:r>
              <a:rPr lang="cs-CZ" sz="2800" dirty="0" err="1" smtClean="0"/>
              <a:t>Amnesty</a:t>
            </a:r>
            <a:r>
              <a:rPr lang="cs-CZ" sz="2800" dirty="0" smtClean="0"/>
              <a:t> </a:t>
            </a:r>
            <a:r>
              <a:rPr lang="cs-CZ" sz="2800" dirty="0" err="1" smtClean="0"/>
              <a:t>Internation</a:t>
            </a:r>
            <a:r>
              <a:rPr lang="cs-CZ" sz="2800" dirty="0" smtClean="0"/>
              <a:t> aj.</a:t>
            </a:r>
          </a:p>
          <a:p>
            <a:pPr lvl="0"/>
            <a:r>
              <a:rPr lang="cs-CZ" sz="2800" dirty="0" smtClean="0"/>
              <a:t>monitoring národní, mezinárodní</a:t>
            </a:r>
          </a:p>
          <a:p>
            <a:pPr lvl="0"/>
            <a:r>
              <a:rPr lang="cs-CZ" sz="2800" dirty="0" smtClean="0"/>
              <a:t>tréninky, </a:t>
            </a:r>
            <a:r>
              <a:rPr lang="cs-CZ" sz="2800" dirty="0" smtClean="0"/>
              <a:t>workshopy</a:t>
            </a:r>
            <a:r>
              <a:rPr lang="en-US" sz="2800" dirty="0" smtClean="0"/>
              <a:t> </a:t>
            </a:r>
            <a:r>
              <a:rPr lang="cs-CZ" sz="2800" dirty="0" smtClean="0"/>
              <a:t>(trénování trenérů)</a:t>
            </a:r>
            <a:endParaRPr lang="cs-CZ" sz="2800" dirty="0" smtClean="0"/>
          </a:p>
          <a:p>
            <a:pPr lvl="0"/>
            <a:r>
              <a:rPr lang="cs-CZ" sz="2800" dirty="0" smtClean="0"/>
              <a:t>využití sociálních médií, webových zdrojů (např. </a:t>
            </a:r>
            <a:r>
              <a:rPr lang="cs-CZ" sz="2800" dirty="0" err="1" smtClean="0"/>
              <a:t>Google</a:t>
            </a:r>
            <a:r>
              <a:rPr lang="cs-CZ" sz="2800" dirty="0" smtClean="0"/>
              <a:t> </a:t>
            </a:r>
            <a:r>
              <a:rPr lang="cs-CZ" sz="2800" dirty="0" err="1" smtClean="0"/>
              <a:t>Maps</a:t>
            </a:r>
            <a:r>
              <a:rPr lang="cs-CZ" sz="2800" dirty="0" smtClean="0"/>
              <a:t>)</a:t>
            </a:r>
          </a:p>
          <a:p>
            <a:pPr lvl="0"/>
            <a:r>
              <a:rPr lang="cs-CZ" sz="2800" dirty="0" smtClean="0"/>
              <a:t>získání specialistů, kteří např. mohou pomoci při jednotlivých kauzách</a:t>
            </a:r>
          </a:p>
          <a:p>
            <a:pPr lvl="0"/>
            <a:r>
              <a:rPr lang="cs-CZ" sz="2800" dirty="0" smtClean="0"/>
              <a:t>podpora otevřeného přístupu k informacím – např. veřejné čtení zakázaných </a:t>
            </a:r>
            <a:r>
              <a:rPr lang="cs-CZ" sz="2800" dirty="0" smtClean="0"/>
              <a:t>knih</a:t>
            </a:r>
            <a:r>
              <a:rPr lang="en-US" sz="2800" dirty="0" smtClean="0"/>
              <a:t>, </a:t>
            </a:r>
            <a:r>
              <a:rPr lang="cs-CZ" sz="2800" dirty="0" smtClean="0"/>
              <a:t>k </a:t>
            </a:r>
            <a:r>
              <a:rPr lang="cs-CZ" sz="2800" dirty="0" smtClean="0"/>
              <a:t>tomu </a:t>
            </a:r>
            <a:r>
              <a:rPr lang="cs-CZ" sz="2800" dirty="0" smtClean="0"/>
              <a:t>propagace</a:t>
            </a:r>
            <a:endParaRPr lang="cs-CZ" sz="2800" dirty="0" smtClean="0"/>
          </a:p>
          <a:p>
            <a:pPr lvl="1"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Otevřený přístup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Ismail</a:t>
            </a:r>
            <a:r>
              <a:rPr lang="cs-CZ" dirty="0" smtClean="0"/>
              <a:t> </a:t>
            </a:r>
            <a:r>
              <a:rPr lang="cs-CZ" dirty="0" err="1" smtClean="0"/>
              <a:t>Serageldin</a:t>
            </a:r>
            <a:r>
              <a:rPr lang="cs-CZ" dirty="0" smtClean="0"/>
              <a:t>: Cenzura v 21. </a:t>
            </a:r>
            <a:r>
              <a:rPr lang="cs-CZ" dirty="0" smtClean="0"/>
              <a:t>století: nové </a:t>
            </a:r>
            <a:r>
              <a:rPr lang="cs-CZ" dirty="0" smtClean="0"/>
              <a:t>hrozby</a:t>
            </a:r>
          </a:p>
          <a:p>
            <a:pPr lvl="1"/>
            <a:r>
              <a:rPr lang="cs-CZ" dirty="0" smtClean="0"/>
              <a:t>ochrana autorských práv zvýšena ze 14 let po vydání na 70 let po smrti autora</a:t>
            </a:r>
          </a:p>
          <a:p>
            <a:pPr lvl="1"/>
            <a:r>
              <a:rPr lang="cs-CZ" dirty="0" smtClean="0"/>
              <a:t>cenzura nezabrání reálným hrozbám, např. terorismu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Jan </a:t>
            </a:r>
            <a:r>
              <a:rPr lang="cs-CZ" dirty="0" err="1" smtClean="0"/>
              <a:t>Hagerlid</a:t>
            </a:r>
            <a:r>
              <a:rPr lang="cs-CZ" dirty="0" smtClean="0"/>
              <a:t>: The role </a:t>
            </a:r>
            <a:r>
              <a:rPr lang="cs-CZ" dirty="0" err="1" smtClean="0"/>
              <a:t>of</a:t>
            </a:r>
            <a:r>
              <a:rPr lang="cs-CZ" dirty="0" smtClean="0"/>
              <a:t> the </a:t>
            </a:r>
            <a:r>
              <a:rPr lang="cs-CZ" dirty="0" err="1" smtClean="0"/>
              <a:t>national</a:t>
            </a:r>
            <a:r>
              <a:rPr lang="cs-CZ" dirty="0" smtClean="0"/>
              <a:t> library as a </a:t>
            </a:r>
            <a:r>
              <a:rPr lang="cs-CZ" dirty="0" err="1" smtClean="0"/>
              <a:t>catalyst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open access agenda </a:t>
            </a:r>
            <a:endParaRPr lang="cs-CZ" dirty="0" smtClean="0"/>
          </a:p>
          <a:p>
            <a:pPr lvl="1"/>
            <a:r>
              <a:rPr lang="pl-PL" dirty="0" smtClean="0"/>
              <a:t>projekt na podporu Open Access </a:t>
            </a:r>
            <a:r>
              <a:rPr lang="pl-PL" dirty="0" smtClean="0"/>
              <a:t>www.openaccess.se</a:t>
            </a:r>
          </a:p>
          <a:p>
            <a:pPr lvl="1"/>
            <a:r>
              <a:rPr lang="pl-PL" dirty="0" smtClean="0"/>
              <a:t>prioritou vytvořit kritickou masu OA materiálů</a:t>
            </a:r>
          </a:p>
          <a:p>
            <a:pPr lvl="1"/>
            <a:r>
              <a:rPr lang="pl-PL" dirty="0" smtClean="0"/>
              <a:t>registr DOAJ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Otevřený přístup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Otevřené zveřejňování a sdílení  </a:t>
            </a:r>
            <a:r>
              <a:rPr lang="cs-CZ" b="1" dirty="0" smtClean="0"/>
              <a:t>dat</a:t>
            </a:r>
            <a:endParaRPr lang="cs-CZ" b="1" dirty="0" smtClean="0"/>
          </a:p>
          <a:p>
            <a:pPr lvl="2">
              <a:buFontTx/>
              <a:buChar char="-"/>
            </a:pPr>
            <a:r>
              <a:rPr lang="cs-CZ" dirty="0" smtClean="0"/>
              <a:t>bibliografická data v RDF</a:t>
            </a:r>
            <a:r>
              <a:rPr lang="cs-CZ" dirty="0" smtClean="0"/>
              <a:t>, </a:t>
            </a:r>
            <a:r>
              <a:rPr lang="cs-CZ" dirty="0" smtClean="0"/>
              <a:t>MARCXML</a:t>
            </a:r>
          </a:p>
          <a:p>
            <a:pPr lvl="2">
              <a:buFontTx/>
              <a:buChar char="-"/>
            </a:pPr>
            <a:r>
              <a:rPr lang="cs-CZ" dirty="0" smtClean="0"/>
              <a:t>podporuje vznik nových služeb</a:t>
            </a:r>
          </a:p>
          <a:p>
            <a:pPr lvl="2">
              <a:buFontTx/>
              <a:buChar char="-"/>
            </a:pPr>
            <a:r>
              <a:rPr lang="cs-CZ" dirty="0" smtClean="0"/>
              <a:t>podporuje tvorby </a:t>
            </a:r>
            <a:r>
              <a:rPr lang="cs-CZ" dirty="0" err="1" smtClean="0"/>
              <a:t>mashupů</a:t>
            </a:r>
            <a:endParaRPr lang="cs-CZ" dirty="0" smtClean="0"/>
          </a:p>
          <a:p>
            <a:pPr lvl="2">
              <a:buFontTx/>
              <a:buChar char="-"/>
            </a:pPr>
            <a:r>
              <a:rPr lang="cs-CZ" dirty="0" smtClean="0"/>
              <a:t>zviditelňování </a:t>
            </a:r>
            <a:r>
              <a:rPr lang="cs-CZ" dirty="0" smtClean="0"/>
              <a:t>knihovny</a:t>
            </a:r>
          </a:p>
          <a:p>
            <a:pPr lvl="2">
              <a:buFontTx/>
              <a:buChar char="-"/>
            </a:pPr>
            <a:r>
              <a:rPr lang="cs-CZ" dirty="0" smtClean="0"/>
              <a:t>zasažení </a:t>
            </a:r>
            <a:r>
              <a:rPr lang="cs-CZ" dirty="0" smtClean="0"/>
              <a:t>více uživatelů</a:t>
            </a:r>
          </a:p>
          <a:p>
            <a:pPr lvl="2">
              <a:buNone/>
            </a:pPr>
            <a:endParaRPr lang="cs-CZ" dirty="0" smtClean="0"/>
          </a:p>
          <a:p>
            <a:pPr lvl="2">
              <a:buNone/>
            </a:pPr>
            <a:endParaRPr lang="cs-CZ" dirty="0" smtClean="0"/>
          </a:p>
          <a:p>
            <a:pPr lvl="2">
              <a:buNone/>
            </a:pPr>
            <a:endParaRPr lang="cs-CZ" dirty="0" smtClean="0"/>
          </a:p>
          <a:p>
            <a:pPr lvl="2" algn="r">
              <a:buNone/>
            </a:pPr>
            <a:r>
              <a:rPr lang="cs-CZ" sz="2400" b="1" dirty="0" smtClean="0"/>
              <a:t>Doporučení: </a:t>
            </a:r>
            <a:r>
              <a:rPr lang="cs-CZ" sz="2400" b="1" dirty="0" smtClean="0"/>
              <a:t>zapojit se do komunity,  </a:t>
            </a:r>
            <a:r>
              <a:rPr lang="cs-CZ" sz="2400" b="1" dirty="0" smtClean="0"/>
              <a:t>učit </a:t>
            </a:r>
            <a:r>
              <a:rPr lang="cs-CZ" sz="2400" b="1" dirty="0" smtClean="0"/>
              <a:t>se </a:t>
            </a:r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2400" b="1" dirty="0" smtClean="0"/>
              <a:t>od komunity  </a:t>
            </a:r>
            <a:r>
              <a:rPr lang="cs-CZ" sz="2400" b="1" dirty="0" smtClean="0"/>
              <a:t>a nebát se hrát si s daty a </a:t>
            </a:r>
            <a:r>
              <a:rPr lang="cs-CZ" sz="2400" b="1" dirty="0" smtClean="0"/>
              <a:t>službami</a:t>
            </a:r>
            <a:endParaRPr lang="cs-CZ" sz="2400" b="1" dirty="0" smtClean="0"/>
          </a:p>
          <a:p>
            <a:pPr lvl="2">
              <a:buNone/>
            </a:pPr>
            <a:endParaRPr lang="cs-CZ" dirty="0" smtClean="0"/>
          </a:p>
          <a:p>
            <a:pPr lvl="2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knihoven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knihoven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přednášky často </a:t>
            </a:r>
            <a:r>
              <a:rPr lang="cs-CZ" dirty="0" smtClean="0"/>
              <a:t>se zaměřením na roli národních </a:t>
            </a:r>
            <a:r>
              <a:rPr lang="cs-CZ" dirty="0" smtClean="0"/>
              <a:t>knihoven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Nové role:</a:t>
            </a:r>
          </a:p>
          <a:p>
            <a:r>
              <a:rPr lang="cs-CZ" b="1" dirty="0" smtClean="0"/>
              <a:t>Open Access</a:t>
            </a:r>
            <a:r>
              <a:rPr lang="cs-CZ" b="1" dirty="0" smtClean="0"/>
              <a:t> </a:t>
            </a:r>
            <a:r>
              <a:rPr lang="cs-CZ" dirty="0" smtClean="0"/>
              <a:t>– provoz repozitářů, koordinace, propagace a publikování dat v Open </a:t>
            </a:r>
            <a:r>
              <a:rPr lang="cs-CZ" dirty="0" smtClean="0"/>
              <a:t>Access</a:t>
            </a:r>
          </a:p>
          <a:p>
            <a:r>
              <a:rPr lang="cs-CZ" b="1" dirty="0" smtClean="0"/>
              <a:t>zastupování </a:t>
            </a:r>
            <a:r>
              <a:rPr lang="cs-CZ" b="1" dirty="0" smtClean="0"/>
              <a:t>knihoven </a:t>
            </a:r>
            <a:r>
              <a:rPr lang="cs-CZ" dirty="0" smtClean="0"/>
              <a:t>- </a:t>
            </a:r>
            <a:r>
              <a:rPr lang="cs-CZ" dirty="0" err="1" smtClean="0"/>
              <a:t>Sue</a:t>
            </a:r>
            <a:r>
              <a:rPr lang="cs-CZ" dirty="0" smtClean="0"/>
              <a:t> </a:t>
            </a:r>
            <a:r>
              <a:rPr lang="cs-CZ" dirty="0" err="1" smtClean="0"/>
              <a:t>Hutley</a:t>
            </a:r>
            <a:r>
              <a:rPr lang="cs-CZ" dirty="0" smtClean="0"/>
              <a:t>: </a:t>
            </a:r>
            <a:r>
              <a:rPr lang="cs-CZ" dirty="0" err="1" smtClean="0"/>
              <a:t>Creating</a:t>
            </a:r>
            <a:r>
              <a:rPr lang="cs-CZ" dirty="0" smtClean="0"/>
              <a:t> </a:t>
            </a:r>
            <a:r>
              <a:rPr lang="cs-CZ" dirty="0" smtClean="0"/>
              <a:t>a </a:t>
            </a:r>
            <a:r>
              <a:rPr lang="cs-CZ" dirty="0" err="1" smtClean="0"/>
              <a:t>national</a:t>
            </a:r>
            <a:r>
              <a:rPr lang="cs-CZ" dirty="0" smtClean="0"/>
              <a:t> </a:t>
            </a:r>
            <a:r>
              <a:rPr lang="cs-CZ" dirty="0" err="1" smtClean="0"/>
              <a:t>voice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Australian</a:t>
            </a:r>
            <a:r>
              <a:rPr lang="cs-CZ" dirty="0" smtClean="0"/>
              <a:t> </a:t>
            </a:r>
            <a:r>
              <a:rPr lang="cs-CZ" dirty="0" err="1" smtClean="0"/>
              <a:t>libraries</a:t>
            </a:r>
            <a:endParaRPr lang="cs-CZ" dirty="0" smtClean="0"/>
          </a:p>
          <a:p>
            <a:r>
              <a:rPr lang="cs-CZ" b="1" dirty="0" smtClean="0"/>
              <a:t>otevření se inovacím </a:t>
            </a:r>
            <a:r>
              <a:rPr lang="cs-CZ" dirty="0" smtClean="0"/>
              <a:t>- </a:t>
            </a:r>
            <a:r>
              <a:rPr lang="cs-CZ" dirty="0" err="1" smtClean="0"/>
              <a:t>Ursula</a:t>
            </a:r>
            <a:r>
              <a:rPr lang="cs-CZ" dirty="0" smtClean="0"/>
              <a:t> </a:t>
            </a:r>
            <a:r>
              <a:rPr lang="cs-CZ" dirty="0" err="1" smtClean="0"/>
              <a:t>Georgy</a:t>
            </a:r>
            <a:r>
              <a:rPr lang="cs-CZ" dirty="0" smtClean="0"/>
              <a:t>: </a:t>
            </a:r>
            <a:r>
              <a:rPr lang="cs-CZ" dirty="0" err="1" smtClean="0"/>
              <a:t>Systematic</a:t>
            </a:r>
            <a:r>
              <a:rPr lang="cs-CZ" dirty="0" smtClean="0"/>
              <a:t> </a:t>
            </a:r>
            <a:r>
              <a:rPr lang="cs-CZ" dirty="0" err="1" smtClean="0"/>
              <a:t>innovation</a:t>
            </a:r>
            <a:r>
              <a:rPr lang="cs-CZ" dirty="0" smtClean="0"/>
              <a:t> management as a marketing </a:t>
            </a:r>
            <a:r>
              <a:rPr lang="cs-CZ" dirty="0" err="1" smtClean="0"/>
              <a:t>strategy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libraries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knihoven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2800" b="1" dirty="0" smtClean="0"/>
              <a:t>Největší překážky otevřených </a:t>
            </a:r>
            <a:r>
              <a:rPr lang="cs-CZ" sz="2800" b="1" dirty="0" smtClean="0"/>
              <a:t>inovací:</a:t>
            </a:r>
            <a:endParaRPr lang="cs-CZ" sz="2800" b="1" dirty="0" smtClean="0"/>
          </a:p>
          <a:p>
            <a:pPr lvl="0"/>
            <a:r>
              <a:rPr lang="cs-CZ" sz="2800" dirty="0" smtClean="0"/>
              <a:t>vysoká </a:t>
            </a:r>
            <a:r>
              <a:rPr lang="cs-CZ" sz="2800" dirty="0" smtClean="0"/>
              <a:t>míra koordinace knihovnou</a:t>
            </a:r>
          </a:p>
          <a:p>
            <a:pPr lvl="0"/>
            <a:r>
              <a:rPr lang="cs-CZ" sz="2800" dirty="0" smtClean="0"/>
              <a:t>ignorování </a:t>
            </a:r>
            <a:r>
              <a:rPr lang="cs-CZ" sz="2800" dirty="0" smtClean="0"/>
              <a:t>externích nápadů</a:t>
            </a:r>
          </a:p>
          <a:p>
            <a:pPr lvl="0"/>
            <a:r>
              <a:rPr lang="cs-CZ" sz="2800" dirty="0" smtClean="0"/>
              <a:t>externí </a:t>
            </a:r>
            <a:r>
              <a:rPr lang="cs-CZ" sz="2800" dirty="0" smtClean="0"/>
              <a:t>nápady přijímané jen na základě vlastního prospěchu</a:t>
            </a:r>
          </a:p>
          <a:p>
            <a:pPr>
              <a:buNone/>
            </a:pPr>
            <a:r>
              <a:rPr lang="cs-CZ" sz="2800" b="1" dirty="0" smtClean="0"/>
              <a:t>Příležitosti </a:t>
            </a:r>
            <a:r>
              <a:rPr lang="cs-CZ" sz="2800" b="1" dirty="0" smtClean="0"/>
              <a:t>získané otevřením se inovacím </a:t>
            </a:r>
            <a:r>
              <a:rPr lang="cs-CZ" sz="2800" b="1" dirty="0" smtClean="0"/>
              <a:t>:</a:t>
            </a:r>
            <a:endParaRPr lang="cs-CZ" sz="2800" b="1" dirty="0" smtClean="0"/>
          </a:p>
          <a:p>
            <a:pPr lvl="0"/>
            <a:r>
              <a:rPr lang="cs-CZ" sz="2800" dirty="0" smtClean="0"/>
              <a:t>využití </a:t>
            </a:r>
            <a:r>
              <a:rPr lang="cs-CZ" sz="2800" dirty="0" smtClean="0"/>
              <a:t>znalostí a zkušeností zákazníků</a:t>
            </a:r>
          </a:p>
          <a:p>
            <a:pPr lvl="0"/>
            <a:r>
              <a:rPr lang="cs-CZ" sz="2800" dirty="0" smtClean="0"/>
              <a:t>větší </a:t>
            </a:r>
            <a:r>
              <a:rPr lang="cs-CZ" sz="2800" dirty="0" smtClean="0"/>
              <a:t>přijetí nových služeb</a:t>
            </a:r>
          </a:p>
          <a:p>
            <a:pPr lvl="0"/>
            <a:r>
              <a:rPr lang="cs-CZ" sz="2800" dirty="0" smtClean="0"/>
              <a:t>zlepšení </a:t>
            </a:r>
            <a:r>
              <a:rPr lang="cs-CZ" sz="2800" dirty="0" smtClean="0"/>
              <a:t>vlastního </a:t>
            </a:r>
            <a:r>
              <a:rPr lang="cs-CZ" sz="2800" dirty="0" smtClean="0"/>
              <a:t>image</a:t>
            </a:r>
            <a:endParaRPr lang="cs-CZ" sz="2800" dirty="0" smtClean="0"/>
          </a:p>
          <a:p>
            <a:pPr lvl="0"/>
            <a:r>
              <a:rPr lang="cs-CZ" sz="2800" dirty="0" smtClean="0"/>
              <a:t>více </a:t>
            </a:r>
            <a:r>
              <a:rPr lang="cs-CZ" sz="2800" dirty="0" smtClean="0"/>
              <a:t>personalizované služby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Jan Mach, Vysoká škola ekonomická v Praze</a:t>
            </a:r>
          </a:p>
          <a:p>
            <a:r>
              <a:rPr lang="cs-CZ" dirty="0" err="1" smtClean="0"/>
              <a:t>machj</a:t>
            </a:r>
            <a:r>
              <a:rPr lang="en-US" dirty="0" smtClean="0"/>
              <a:t>@</a:t>
            </a:r>
            <a:r>
              <a:rPr lang="en-US" dirty="0" err="1" smtClean="0"/>
              <a:t>vse.cz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IFLA a AKVŠ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AKVŠ ČR se stala členem organizace IFLA v roce </a:t>
            </a:r>
            <a:r>
              <a:rPr lang="cs-CZ" dirty="0" smtClean="0"/>
              <a:t>2010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Zástupci </a:t>
            </a:r>
            <a:r>
              <a:rPr lang="cs-CZ" dirty="0" smtClean="0"/>
              <a:t>VV AKVŠ </a:t>
            </a:r>
            <a:r>
              <a:rPr lang="cs-CZ" dirty="0" smtClean="0"/>
              <a:t>v</a:t>
            </a:r>
            <a:r>
              <a:rPr lang="cs-CZ" dirty="0" smtClean="0"/>
              <a:t> sekcích:</a:t>
            </a:r>
          </a:p>
          <a:p>
            <a:pPr lvl="0"/>
            <a:r>
              <a:rPr lang="cs-CZ" dirty="0" smtClean="0"/>
              <a:t>Management </a:t>
            </a:r>
            <a:r>
              <a:rPr lang="cs-CZ" dirty="0" err="1" smtClean="0"/>
              <a:t>of</a:t>
            </a:r>
            <a:r>
              <a:rPr lang="cs-CZ" dirty="0" smtClean="0"/>
              <a:t> Library </a:t>
            </a:r>
            <a:r>
              <a:rPr lang="cs-CZ" dirty="0" err="1" smtClean="0"/>
              <a:t>Association</a:t>
            </a:r>
            <a:r>
              <a:rPr lang="cs-CZ" dirty="0" smtClean="0"/>
              <a:t> (I. </a:t>
            </a:r>
            <a:r>
              <a:rPr lang="cs-CZ" dirty="0" err="1" smtClean="0"/>
              <a:t>Prochásková</a:t>
            </a:r>
            <a:r>
              <a:rPr lang="cs-CZ" dirty="0" smtClean="0"/>
              <a:t>)</a:t>
            </a:r>
          </a:p>
          <a:p>
            <a:pPr lvl="0"/>
            <a:r>
              <a:rPr lang="cs-CZ" dirty="0" err="1" smtClean="0"/>
              <a:t>Academic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Research</a:t>
            </a:r>
            <a:r>
              <a:rPr lang="cs-CZ" dirty="0" smtClean="0"/>
              <a:t> </a:t>
            </a:r>
            <a:r>
              <a:rPr lang="cs-CZ" dirty="0" err="1" smtClean="0"/>
              <a:t>Libraries</a:t>
            </a:r>
            <a:r>
              <a:rPr lang="cs-CZ" dirty="0" smtClean="0"/>
              <a:t> (I. Brožek)</a:t>
            </a:r>
          </a:p>
          <a:p>
            <a:pPr lvl="0"/>
            <a:r>
              <a:rPr lang="cs-CZ" dirty="0" err="1" smtClean="0"/>
              <a:t>Statistics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Evaluation</a:t>
            </a:r>
            <a:r>
              <a:rPr lang="cs-CZ" dirty="0" smtClean="0"/>
              <a:t> (D. Tkačíková)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76. výroční konference IFLA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10. – 15. </a:t>
            </a:r>
            <a:r>
              <a:rPr lang="cs-CZ" dirty="0" smtClean="0"/>
              <a:t>srpna 2010, Göteborg, </a:t>
            </a:r>
            <a:r>
              <a:rPr lang="cs-CZ" dirty="0" smtClean="0"/>
              <a:t>Švédsko</a:t>
            </a:r>
            <a:endParaRPr lang="cs-CZ" dirty="0" smtClean="0"/>
          </a:p>
          <a:p>
            <a:r>
              <a:rPr lang="cs-CZ" dirty="0" smtClean="0"/>
              <a:t>přes </a:t>
            </a:r>
            <a:r>
              <a:rPr lang="cs-CZ" dirty="0" smtClean="0"/>
              <a:t>3 300 osob z celého světa</a:t>
            </a:r>
          </a:p>
          <a:p>
            <a:endParaRPr lang="cs-CZ" b="1" dirty="0" smtClean="0"/>
          </a:p>
          <a:p>
            <a:r>
              <a:rPr lang="cs-CZ" dirty="0" smtClean="0"/>
              <a:t>Zahájení konference</a:t>
            </a:r>
          </a:p>
          <a:p>
            <a:pPr lvl="1"/>
            <a:r>
              <a:rPr lang="cs-CZ" dirty="0" err="1" smtClean="0"/>
              <a:t>Ellen</a:t>
            </a:r>
            <a:r>
              <a:rPr lang="cs-CZ" dirty="0" smtClean="0"/>
              <a:t> Tise, prezidentka IFLA</a:t>
            </a:r>
          </a:p>
          <a:p>
            <a:pPr lvl="1"/>
            <a:r>
              <a:rPr lang="cs-CZ" dirty="0" smtClean="0"/>
              <a:t>Jan </a:t>
            </a:r>
            <a:r>
              <a:rPr lang="cs-CZ" dirty="0" err="1" smtClean="0"/>
              <a:t>Eliasson</a:t>
            </a:r>
            <a:r>
              <a:rPr lang="cs-CZ" dirty="0" smtClean="0"/>
              <a:t>, dřívější předseda Valného shromáždění OSN a švédský ministr zahraničních věcí</a:t>
            </a:r>
          </a:p>
          <a:p>
            <a:endParaRPr lang="cs-CZ" dirty="0" smtClean="0"/>
          </a:p>
          <a:p>
            <a:r>
              <a:rPr lang="cs-CZ" dirty="0" smtClean="0"/>
              <a:t>organizované </a:t>
            </a:r>
            <a:r>
              <a:rPr lang="cs-CZ" dirty="0" smtClean="0"/>
              <a:t>návštěvy místních knihoven</a:t>
            </a:r>
            <a:br>
              <a:rPr lang="cs-CZ" dirty="0" smtClean="0"/>
            </a:br>
            <a:r>
              <a:rPr lang="cs-CZ" dirty="0" smtClean="0"/>
              <a:t>(návštěva </a:t>
            </a:r>
            <a:r>
              <a:rPr lang="cs-CZ" dirty="0" err="1" smtClean="0"/>
              <a:t>Gothenburg</a:t>
            </a:r>
            <a:r>
              <a:rPr lang="cs-CZ" dirty="0" smtClean="0"/>
              <a:t> University Library</a:t>
            </a:r>
            <a:r>
              <a:rPr lang="cs-CZ" dirty="0" smtClean="0"/>
              <a:t>)</a:t>
            </a:r>
          </a:p>
          <a:p>
            <a:r>
              <a:rPr lang="cs-CZ" dirty="0" smtClean="0"/>
              <a:t>několik paralelních sekcí pořádaných pracovními skupinami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aktivity IFLA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en-US" dirty="0" smtClean="0"/>
              <a:t>ALP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Action for Development through Libraries </a:t>
            </a:r>
            <a:r>
              <a:rPr lang="en-US" dirty="0" err="1" smtClean="0"/>
              <a:t>Programme</a:t>
            </a:r>
            <a:endParaRPr lang="en-US" dirty="0" smtClean="0"/>
          </a:p>
          <a:p>
            <a:pPr fontAlgn="base"/>
            <a:r>
              <a:rPr lang="en-US" dirty="0" smtClean="0"/>
              <a:t>CLM</a:t>
            </a:r>
            <a:br>
              <a:rPr lang="en-US" dirty="0" smtClean="0"/>
            </a:br>
            <a:r>
              <a:rPr lang="en-US" dirty="0" smtClean="0"/>
              <a:t>Committee on Copyright and other Legal Matters</a:t>
            </a:r>
          </a:p>
          <a:p>
            <a:pPr fontAlgn="base"/>
            <a:r>
              <a:rPr lang="en-US" b="1" dirty="0" smtClean="0"/>
              <a:t>FAIFE</a:t>
            </a:r>
            <a:br>
              <a:rPr lang="en-US" b="1" dirty="0" smtClean="0"/>
            </a:br>
            <a:r>
              <a:rPr lang="en-US" b="1" dirty="0" smtClean="0"/>
              <a:t>Committee on Free Access to Information and Freedom of Expression</a:t>
            </a:r>
          </a:p>
          <a:p>
            <a:pPr fontAlgn="base"/>
            <a:r>
              <a:rPr lang="en-US" dirty="0" smtClean="0"/>
              <a:t>PAC</a:t>
            </a:r>
            <a:br>
              <a:rPr lang="en-US" dirty="0" smtClean="0"/>
            </a:br>
            <a:r>
              <a:rPr lang="en-US" dirty="0" smtClean="0"/>
              <a:t>Core Activity on Preservation and Conservation</a:t>
            </a:r>
          </a:p>
          <a:p>
            <a:pPr fontAlgn="base"/>
            <a:r>
              <a:rPr lang="en-US" dirty="0" smtClean="0"/>
              <a:t>ICADS</a:t>
            </a:r>
            <a:br>
              <a:rPr lang="en-US" dirty="0" smtClean="0"/>
            </a:br>
            <a:r>
              <a:rPr lang="en-US" dirty="0" smtClean="0"/>
              <a:t>IFLA-CDNL Alliance for Digital Strategies</a:t>
            </a:r>
          </a:p>
          <a:p>
            <a:pPr fontAlgn="base"/>
            <a:r>
              <a:rPr lang="en-US" dirty="0" smtClean="0"/>
              <a:t>UCA</a:t>
            </a:r>
            <a:br>
              <a:rPr lang="en-US" dirty="0" smtClean="0"/>
            </a:br>
            <a:r>
              <a:rPr lang="en-US" dirty="0" smtClean="0"/>
              <a:t>UNIMARC Core </a:t>
            </a:r>
            <a:r>
              <a:rPr lang="en-US" dirty="0" smtClean="0"/>
              <a:t>Activity</a:t>
            </a:r>
            <a:endParaRPr lang="cs-CZ" dirty="0" smtClean="0"/>
          </a:p>
          <a:p>
            <a:pPr fontAlgn="base"/>
            <a:endParaRPr lang="cs-CZ" dirty="0" smtClean="0"/>
          </a:p>
          <a:p>
            <a:pPr algn="r" fontAlgn="base"/>
            <a:r>
              <a:rPr lang="cs-CZ" dirty="0" smtClean="0"/>
              <a:t>48 sekcí a 12 </a:t>
            </a:r>
            <a:r>
              <a:rPr lang="cs-CZ" dirty="0" smtClean="0"/>
              <a:t>pracovních </a:t>
            </a:r>
            <a:r>
              <a:rPr lang="cs-CZ" dirty="0" smtClean="0"/>
              <a:t>skupin SIG </a:t>
            </a:r>
            <a:endParaRPr lang="cs-CZ" dirty="0" smtClean="0"/>
          </a:p>
          <a:p>
            <a:pPr fontAlgn="base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FAIFE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Otevřený </a:t>
            </a:r>
            <a:r>
              <a:rPr lang="cs-CZ" dirty="0" smtClean="0"/>
              <a:t>přístup ke vzdělání, literatuře, </a:t>
            </a:r>
            <a:r>
              <a:rPr lang="cs-CZ" dirty="0" smtClean="0"/>
              <a:t>svoboda projevu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5 základních kanálů propagace:</a:t>
            </a:r>
          </a:p>
          <a:p>
            <a:pPr lvl="0"/>
            <a:r>
              <a:rPr lang="cs-CZ" dirty="0" smtClean="0"/>
              <a:t>vlastní </a:t>
            </a:r>
            <a:r>
              <a:rPr lang="cs-CZ" dirty="0" smtClean="0"/>
              <a:t>webové </a:t>
            </a:r>
            <a:r>
              <a:rPr lang="cs-CZ" dirty="0" smtClean="0"/>
              <a:t>stránky</a:t>
            </a:r>
            <a:endParaRPr lang="cs-CZ" dirty="0" smtClean="0"/>
          </a:p>
          <a:p>
            <a:pPr lvl="0"/>
            <a:r>
              <a:rPr lang="cs-CZ" dirty="0" err="1" smtClean="0"/>
              <a:t>Facebook</a:t>
            </a:r>
            <a:endParaRPr lang="cs-CZ" dirty="0" smtClean="0"/>
          </a:p>
          <a:p>
            <a:pPr lvl="0"/>
            <a:r>
              <a:rPr lang="cs-CZ" dirty="0" err="1" smtClean="0"/>
              <a:t>Flicker</a:t>
            </a:r>
            <a:endParaRPr lang="cs-CZ" dirty="0" smtClean="0"/>
          </a:p>
          <a:p>
            <a:pPr lvl="0"/>
            <a:r>
              <a:rPr lang="cs-CZ" dirty="0" err="1" smtClean="0"/>
              <a:t>Twitter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 vert="horz" lIns="0" tIns="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r>
              <a:rPr lang="cs-CZ" dirty="0" smtClean="0"/>
              <a:t>Statistiky a </a:t>
            </a:r>
            <a:r>
              <a:rPr lang="cs-CZ" dirty="0" smtClean="0"/>
              <a:t>jejich </a:t>
            </a:r>
            <a:r>
              <a:rPr lang="cs-CZ" dirty="0" smtClean="0"/>
              <a:t>vyhodnocování</a:t>
            </a:r>
            <a:endParaRPr lang="cs-CZ" dirty="0" smtClean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Statistiky a jejich </a:t>
            </a:r>
            <a:r>
              <a:rPr lang="cs-CZ" b="1" dirty="0" smtClean="0"/>
              <a:t>vyhodnocování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strategie průzkumů </a:t>
            </a:r>
            <a:r>
              <a:rPr lang="cs-CZ" dirty="0" smtClean="0"/>
              <a:t>chování</a:t>
            </a:r>
          </a:p>
          <a:p>
            <a:r>
              <a:rPr lang="cs-CZ" dirty="0" smtClean="0"/>
              <a:t>analýza </a:t>
            </a:r>
            <a:r>
              <a:rPr lang="cs-CZ" dirty="0" err="1" smtClean="0"/>
              <a:t>logovacích</a:t>
            </a:r>
            <a:r>
              <a:rPr lang="cs-CZ" dirty="0" smtClean="0"/>
              <a:t> záznamů, mnohdy se zaměřením na měření Open Access </a:t>
            </a:r>
            <a:r>
              <a:rPr lang="cs-CZ" dirty="0" smtClean="0"/>
              <a:t>repozitářů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cíl - ukázat </a:t>
            </a:r>
            <a:r>
              <a:rPr lang="cs-CZ" dirty="0" smtClean="0"/>
              <a:t>svoji hodnotu v jasné a měřitelné podobě </a:t>
            </a:r>
            <a:r>
              <a:rPr lang="cs-CZ" dirty="0" smtClean="0"/>
              <a:t>(iniciativa ACRL - </a:t>
            </a:r>
            <a:r>
              <a:rPr lang="cs-CZ" dirty="0" smtClean="0"/>
              <a:t>měřit, vykazovat svoji hodnotu a nalézt rezervy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Statistiky a jejich vyhodnocování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Ulrich </a:t>
            </a:r>
            <a:r>
              <a:rPr lang="cs-CZ" dirty="0" err="1" smtClean="0"/>
              <a:t>Herb</a:t>
            </a:r>
            <a:r>
              <a:rPr lang="cs-CZ" dirty="0" smtClean="0"/>
              <a:t>: </a:t>
            </a:r>
            <a:r>
              <a:rPr lang="cs-CZ" i="1" dirty="0" err="1" smtClean="0"/>
              <a:t>Alternative</a:t>
            </a:r>
            <a:r>
              <a:rPr lang="cs-CZ" i="1" dirty="0" smtClean="0"/>
              <a:t> </a:t>
            </a:r>
            <a:r>
              <a:rPr lang="cs-CZ" i="1" dirty="0" err="1" smtClean="0"/>
              <a:t>impact</a:t>
            </a:r>
            <a:r>
              <a:rPr lang="cs-CZ" i="1" dirty="0" smtClean="0"/>
              <a:t> </a:t>
            </a:r>
            <a:r>
              <a:rPr lang="cs-CZ" i="1" dirty="0" err="1" smtClean="0"/>
              <a:t>measures</a:t>
            </a:r>
            <a:r>
              <a:rPr lang="cs-CZ" i="1" dirty="0" smtClean="0"/>
              <a:t> </a:t>
            </a:r>
            <a:r>
              <a:rPr lang="cs-CZ" i="1" dirty="0" err="1" smtClean="0"/>
              <a:t>for</a:t>
            </a:r>
            <a:r>
              <a:rPr lang="cs-CZ" i="1" dirty="0" smtClean="0"/>
              <a:t> open access </a:t>
            </a:r>
            <a:r>
              <a:rPr lang="cs-CZ" i="1" dirty="0" err="1" smtClean="0"/>
              <a:t>documents</a:t>
            </a:r>
            <a:r>
              <a:rPr lang="cs-CZ" i="1" dirty="0" smtClean="0"/>
              <a:t>? </a:t>
            </a:r>
            <a:r>
              <a:rPr lang="cs-CZ" i="1" dirty="0" err="1" smtClean="0"/>
              <a:t>An</a:t>
            </a:r>
            <a:r>
              <a:rPr lang="cs-CZ" i="1" dirty="0" smtClean="0"/>
              <a:t> </a:t>
            </a:r>
            <a:r>
              <a:rPr lang="cs-CZ" i="1" dirty="0" err="1" smtClean="0"/>
              <a:t>examination</a:t>
            </a:r>
            <a:r>
              <a:rPr lang="cs-CZ" i="1" dirty="0" smtClean="0"/>
              <a:t> </a:t>
            </a:r>
            <a:r>
              <a:rPr lang="cs-CZ" i="1" dirty="0" err="1" smtClean="0"/>
              <a:t>how</a:t>
            </a:r>
            <a:r>
              <a:rPr lang="cs-CZ" i="1" dirty="0" smtClean="0"/>
              <a:t> to </a:t>
            </a:r>
            <a:r>
              <a:rPr lang="cs-CZ" i="1" dirty="0" err="1" smtClean="0"/>
              <a:t>generate</a:t>
            </a:r>
            <a:r>
              <a:rPr lang="cs-CZ" i="1" dirty="0" smtClean="0"/>
              <a:t> </a:t>
            </a:r>
            <a:r>
              <a:rPr lang="cs-CZ" i="1" dirty="0" err="1" smtClean="0"/>
              <a:t>interoperable</a:t>
            </a:r>
            <a:r>
              <a:rPr lang="cs-CZ" i="1" dirty="0" smtClean="0"/>
              <a:t> </a:t>
            </a:r>
            <a:r>
              <a:rPr lang="cs-CZ" i="1" dirty="0" err="1" smtClean="0"/>
              <a:t>usage</a:t>
            </a:r>
            <a:r>
              <a:rPr lang="cs-CZ" i="1" dirty="0" smtClean="0"/>
              <a:t> </a:t>
            </a:r>
            <a:r>
              <a:rPr lang="cs-CZ" i="1" dirty="0" err="1" smtClean="0"/>
              <a:t>information</a:t>
            </a:r>
            <a:r>
              <a:rPr lang="cs-CZ" i="1" dirty="0" smtClean="0"/>
              <a:t> </a:t>
            </a:r>
            <a:r>
              <a:rPr lang="cs-CZ" i="1" dirty="0" err="1" smtClean="0"/>
              <a:t>from</a:t>
            </a:r>
            <a:r>
              <a:rPr lang="cs-CZ" i="1" dirty="0" smtClean="0"/>
              <a:t> </a:t>
            </a:r>
            <a:r>
              <a:rPr lang="cs-CZ" i="1" dirty="0" err="1" smtClean="0"/>
              <a:t>distributed</a:t>
            </a:r>
            <a:r>
              <a:rPr lang="cs-CZ" i="1" dirty="0" smtClean="0"/>
              <a:t> open access </a:t>
            </a:r>
            <a:r>
              <a:rPr lang="cs-CZ" i="1" dirty="0" err="1" smtClean="0"/>
              <a:t>services</a:t>
            </a:r>
            <a:endParaRPr lang="cs-CZ" i="1" dirty="0" smtClean="0"/>
          </a:p>
          <a:p>
            <a:pPr lvl="1"/>
            <a:r>
              <a:rPr lang="cs-CZ" dirty="0" smtClean="0"/>
              <a:t>metriky pro Open Access, projekt </a:t>
            </a:r>
            <a:r>
              <a:rPr lang="cs-CZ" dirty="0" smtClean="0"/>
              <a:t>Open Access </a:t>
            </a:r>
            <a:r>
              <a:rPr lang="cs-CZ" dirty="0" err="1" smtClean="0"/>
              <a:t>Statistics</a:t>
            </a:r>
            <a:endParaRPr lang="cs-CZ" dirty="0" smtClean="0"/>
          </a:p>
          <a:p>
            <a:r>
              <a:rPr lang="cs-CZ" dirty="0" err="1" smtClean="0"/>
              <a:t>Anglela</a:t>
            </a:r>
            <a:r>
              <a:rPr lang="cs-CZ" dirty="0" smtClean="0"/>
              <a:t> </a:t>
            </a:r>
            <a:r>
              <a:rPr lang="cs-CZ" dirty="0" err="1" smtClean="0"/>
              <a:t>Repanovici</a:t>
            </a:r>
            <a:r>
              <a:rPr lang="cs-CZ" dirty="0" smtClean="0"/>
              <a:t>: </a:t>
            </a:r>
            <a:r>
              <a:rPr lang="cs-CZ" i="1" dirty="0" err="1" smtClean="0"/>
              <a:t>Measuring</a:t>
            </a:r>
            <a:r>
              <a:rPr lang="cs-CZ" i="1" dirty="0" smtClean="0"/>
              <a:t> </a:t>
            </a:r>
            <a:r>
              <a:rPr lang="cs-CZ" i="1" dirty="0" smtClean="0"/>
              <a:t>the </a:t>
            </a:r>
            <a:r>
              <a:rPr lang="cs-CZ" i="1" dirty="0" err="1" smtClean="0"/>
              <a:t>visibility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the University's </a:t>
            </a:r>
            <a:r>
              <a:rPr lang="cs-CZ" i="1" dirty="0" err="1" smtClean="0"/>
              <a:t>scientific</a:t>
            </a:r>
            <a:r>
              <a:rPr lang="cs-CZ" i="1" dirty="0" smtClean="0"/>
              <a:t> </a:t>
            </a:r>
            <a:r>
              <a:rPr lang="cs-CZ" i="1" dirty="0" err="1" smtClean="0"/>
              <a:t>production</a:t>
            </a:r>
            <a:r>
              <a:rPr lang="cs-CZ" i="1" dirty="0" smtClean="0"/>
              <a:t> </a:t>
            </a:r>
            <a:r>
              <a:rPr lang="cs-CZ" i="1" dirty="0" err="1" smtClean="0"/>
              <a:t>using</a:t>
            </a:r>
            <a:r>
              <a:rPr lang="cs-CZ" i="1" dirty="0" smtClean="0"/>
              <a:t> </a:t>
            </a:r>
            <a:r>
              <a:rPr lang="cs-CZ" i="1" dirty="0" err="1" smtClean="0"/>
              <a:t>GoogleScholar</a:t>
            </a:r>
            <a:r>
              <a:rPr lang="cs-CZ" i="1" dirty="0" smtClean="0"/>
              <a:t>, "</a:t>
            </a:r>
            <a:r>
              <a:rPr lang="cs-CZ" i="1" dirty="0" err="1" smtClean="0"/>
              <a:t>Publish</a:t>
            </a:r>
            <a:r>
              <a:rPr lang="cs-CZ" i="1" dirty="0" smtClean="0"/>
              <a:t> </a:t>
            </a:r>
            <a:r>
              <a:rPr lang="cs-CZ" i="1" dirty="0" err="1" smtClean="0"/>
              <a:t>or</a:t>
            </a:r>
            <a:r>
              <a:rPr lang="cs-CZ" i="1" dirty="0" smtClean="0"/>
              <a:t> </a:t>
            </a:r>
            <a:r>
              <a:rPr lang="cs-CZ" i="1" dirty="0" err="1" smtClean="0"/>
              <a:t>Perish</a:t>
            </a:r>
            <a:r>
              <a:rPr lang="cs-CZ" i="1" dirty="0" smtClean="0"/>
              <a:t>" software </a:t>
            </a:r>
            <a:r>
              <a:rPr lang="cs-CZ" i="1" dirty="0" err="1" smtClean="0"/>
              <a:t>and</a:t>
            </a:r>
            <a:r>
              <a:rPr lang="cs-CZ" i="1" dirty="0" smtClean="0"/>
              <a:t> </a:t>
            </a:r>
            <a:r>
              <a:rPr lang="cs-CZ" i="1" dirty="0" err="1" smtClean="0"/>
              <a:t>Scientometrics</a:t>
            </a:r>
            <a:endParaRPr lang="cs-CZ" i="1" dirty="0" smtClean="0"/>
          </a:p>
          <a:p>
            <a:pPr lvl="1"/>
            <a:r>
              <a:rPr lang="cs-CZ" dirty="0" err="1" smtClean="0"/>
              <a:t>scientometrické</a:t>
            </a:r>
            <a:r>
              <a:rPr lang="cs-CZ" dirty="0" smtClean="0"/>
              <a:t> indikátory</a:t>
            </a:r>
            <a:r>
              <a:rPr lang="cs-CZ" dirty="0" smtClean="0"/>
              <a:t>, </a:t>
            </a:r>
            <a:r>
              <a:rPr lang="cs-CZ" dirty="0" err="1" smtClean="0"/>
              <a:t>Harzing’s</a:t>
            </a:r>
            <a:r>
              <a:rPr lang="cs-CZ" dirty="0" smtClean="0"/>
              <a:t> </a:t>
            </a:r>
            <a:r>
              <a:rPr lang="cs-CZ" dirty="0" err="1" smtClean="0"/>
              <a:t>Publish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Perish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 vert="horz" lIns="0" tIns="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r>
              <a:rPr lang="cs-CZ" dirty="0" smtClean="0"/>
              <a:t>Otevřený přístup</a:t>
            </a:r>
            <a:br>
              <a:rPr lang="cs-CZ" dirty="0" smtClean="0"/>
            </a:br>
            <a:endParaRPr lang="cs-CZ" dirty="0" smtClean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271</TotalTime>
  <Words>726</Words>
  <Application>Microsoft Office PowerPoint</Application>
  <PresentationFormat>Předvádění na obrazovce (4:3)</PresentationFormat>
  <Paragraphs>172</Paragraphs>
  <Slides>17</Slides>
  <Notes>17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Tok</vt:lpstr>
      <vt:lpstr>World Library and Information Congress: 76th IFLA General Conference  and Assembly</vt:lpstr>
      <vt:lpstr>IFLA a AKVŠ</vt:lpstr>
      <vt:lpstr>76. výroční konference IFLA</vt:lpstr>
      <vt:lpstr>Hlavní aktivity IFLA</vt:lpstr>
      <vt:lpstr>FAIFE</vt:lpstr>
      <vt:lpstr>Statistiky a jejich vyhodnocování</vt:lpstr>
      <vt:lpstr>Statistiky a jejich vyhodnocování</vt:lpstr>
      <vt:lpstr>Statistiky a jejich vyhodnocování</vt:lpstr>
      <vt:lpstr>Otevřený přístup </vt:lpstr>
      <vt:lpstr>Otevřený přístup</vt:lpstr>
      <vt:lpstr>Otevřený přístup – cíle FAIFE</vt:lpstr>
      <vt:lpstr>Otevřený přístup</vt:lpstr>
      <vt:lpstr>Otevřený přístup</vt:lpstr>
      <vt:lpstr>Role knihoven </vt:lpstr>
      <vt:lpstr>Role knihoven</vt:lpstr>
      <vt:lpstr>Role knihoven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 Library and Information Congress: 76th IFLA General Conference and Assembly</dc:title>
  <cp:lastModifiedBy>Jan Mach</cp:lastModifiedBy>
  <cp:revision>19</cp:revision>
  <dcterms:modified xsi:type="dcterms:W3CDTF">2010-11-02T14:03:26Z</dcterms:modified>
</cp:coreProperties>
</file>