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1" r:id="rId4"/>
    <p:sldId id="260" r:id="rId5"/>
    <p:sldId id="273" r:id="rId6"/>
    <p:sldId id="272" r:id="rId7"/>
    <p:sldId id="278" r:id="rId8"/>
    <p:sldId id="274" r:id="rId9"/>
    <p:sldId id="258" r:id="rId10"/>
    <p:sldId id="275" r:id="rId11"/>
    <p:sldId id="277" r:id="rId12"/>
    <p:sldId id="276" r:id="rId1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D8B710-4160-4660-BB93-B1C3414F04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46343C-24BB-4922-8B41-670F28B6DD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B9120-0AFD-4A38-8682-1900FB9A4441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5494F-D693-422F-9E5F-88B283B6BD53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2CE3C-03E7-4A9C-9F71-68E2C4146C8C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8AE0B-5C26-431F-A0F9-D86A0F7A3903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6CD883-451A-4D77-9A62-6A5D60713E31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D1663-927A-413F-BAF8-066EAAA9FFBF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88282-25A5-490F-94B4-D211FDF1437B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34197F-F0B2-4479-9D37-B39512063815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424FE-B4B3-4046-9992-238BDD6CA039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42251E-DF49-4E2A-8191-F787B3C15B85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8C459-92C3-4F62-8B21-ED591B4DB7FB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FC1DA-2C14-4673-84CB-6442F7AA3F1D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404813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276600" y="6165850"/>
            <a:ext cx="5264150" cy="457200"/>
          </a:xfrm>
        </p:spPr>
        <p:txBody>
          <a:bodyPr anchor="b"/>
          <a:lstStyle>
            <a:lvl1pPr>
              <a:defRPr sz="1200" smtClean="0"/>
            </a:lvl1pPr>
          </a:lstStyle>
          <a:p>
            <a:pPr>
              <a:defRPr/>
            </a:pPr>
            <a:r>
              <a:rPr lang="pt-BR" altLang="en-US"/>
              <a:t>Bibliotheca academica – CPVŠK 2010, 2.–3.11. 2010, Brno</a:t>
            </a:r>
            <a:endParaRPr lang="cs-CZ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68413"/>
            <a:ext cx="2057400" cy="45370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68413"/>
            <a:ext cx="6019800" cy="45370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68413"/>
            <a:ext cx="8229600" cy="45370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420938"/>
            <a:ext cx="40386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420938"/>
            <a:ext cx="40386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Bibliotheca academica – CPVŠK 2010, 2.–3.11. 2010, Brno</a:t>
            </a:r>
            <a:endParaRPr lang="cs-CZ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AKVŠ v roce 2010…</a:t>
            </a:r>
            <a:br>
              <a:rPr lang="cs-CZ" sz="4000" smtClean="0"/>
            </a:br>
            <a:r>
              <a:rPr lang="cs-CZ" sz="4000" smtClean="0"/>
              <a:t>a jak dál?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Iva Prochásková</a:t>
            </a:r>
          </a:p>
          <a:p>
            <a:pPr eaLnBrk="1" hangingPunct="1"/>
            <a:r>
              <a:rPr lang="cs-CZ" smtClean="0"/>
              <a:t>iva.prochaskova@upce.cz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8413"/>
            <a:ext cx="8229600" cy="647700"/>
          </a:xfrm>
        </p:spPr>
        <p:txBody>
          <a:bodyPr/>
          <a:lstStyle/>
          <a:p>
            <a:pPr eaLnBrk="1" hangingPunct="1"/>
            <a:r>
              <a:rPr lang="cs-CZ" smtClean="0"/>
              <a:t>Na co se soustředit v roce 2011?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200" smtClean="0"/>
              <a:t>Poslední rok financování INFOZ – co bude dál?</a:t>
            </a:r>
          </a:p>
          <a:p>
            <a:pPr eaLnBrk="1" hangingPunct="1">
              <a:lnSpc>
                <a:spcPct val="80000"/>
              </a:lnSpc>
            </a:pPr>
            <a:r>
              <a:rPr lang="cs-CZ" sz="3200" smtClean="0"/>
              <a:t>Změna statistických výkazů V21-01 od  2011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zkušebně vyplnit již za rok 2010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seminář v lednu 2011 – vyjasnění problémů</a:t>
            </a:r>
          </a:p>
          <a:p>
            <a:pPr eaLnBrk="1" hangingPunct="1">
              <a:lnSpc>
                <a:spcPct val="80000"/>
              </a:lnSpc>
            </a:pPr>
            <a:r>
              <a:rPr lang="cs-CZ" sz="3200" smtClean="0"/>
              <a:t>Podpořit větší zapojení do mezinárodních aktivit v rámci LIBER a IFLA</a:t>
            </a:r>
          </a:p>
          <a:p>
            <a:pPr eaLnBrk="1" hangingPunct="1">
              <a:lnSpc>
                <a:spcPct val="80000"/>
              </a:lnSpc>
            </a:pPr>
            <a:r>
              <a:rPr lang="cs-CZ" sz="3200" smtClean="0"/>
              <a:t>Vaše náměty</a:t>
            </a:r>
          </a:p>
        </p:txBody>
      </p:sp>
      <p:sp>
        <p:nvSpPr>
          <p:cNvPr id="34821" name="Line 7"/>
          <p:cNvSpPr>
            <a:spLocks noChangeShapeType="1"/>
          </p:cNvSpPr>
          <p:nvPr/>
        </p:nvSpPr>
        <p:spPr bwMode="auto">
          <a:xfrm>
            <a:off x="7524750" y="32131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 11. 2010, Brno</a:t>
            </a:r>
            <a:endParaRPr lang="cs-CZ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8413"/>
            <a:ext cx="8229600" cy="720725"/>
          </a:xfrm>
        </p:spPr>
        <p:txBody>
          <a:bodyPr/>
          <a:lstStyle/>
          <a:p>
            <a:pPr eaLnBrk="1" hangingPunct="1"/>
            <a:r>
              <a:rPr lang="cs-CZ" sz="3300" smtClean="0"/>
              <a:t>Daří se nám plnit programové prohlášení? 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032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Aktivity zaměřené 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podporu rovnovážných vztahů, vzájemného respektu a spolupráce s partnerskými organizacemi v ČR i v zahraničí,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>
                <a:solidFill>
                  <a:schemeClr val="accent1"/>
                </a:solidFill>
              </a:rPr>
              <a:t>zvyšování prestiže knihoven v prostředí VŠ, posilování jejich role v informačním zabezpečení vzdělávání a VaVaI,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aktivity přispívající k celoživotnímu vzdělávání pracovníků VŠ knihoven včetně sdílení zkušeností a dobrých příkladů z praxe,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vytváření otevřeného prostředí pro diskusi a výměnu názorů mezi pracovníky vysokoškolských knihoven.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>
                <a:solidFill>
                  <a:srgbClr val="C00000"/>
                </a:solidFill>
              </a:rPr>
              <a:t>Bez aktivní podpory vedoucích pracovníků všech knihoven je to nemožné!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8413"/>
            <a:ext cx="8229600" cy="647700"/>
          </a:xfrm>
        </p:spPr>
        <p:txBody>
          <a:bodyPr/>
          <a:lstStyle/>
          <a:p>
            <a:pPr eaLnBrk="1" hangingPunct="1"/>
            <a:r>
              <a:rPr lang="cs-CZ" sz="3200" smtClean="0"/>
              <a:t>Prostor pro:</a:t>
            </a:r>
            <a:endParaRPr lang="cs-CZ" sz="3000" smtClean="0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032250"/>
          </a:xfrm>
        </p:spPr>
        <p:txBody>
          <a:bodyPr/>
          <a:lstStyle/>
          <a:p>
            <a:pPr eaLnBrk="1" hangingPunct="1"/>
            <a:r>
              <a:rPr lang="cs-CZ" smtClean="0"/>
              <a:t>Připomínky, dotazy, náměty</a:t>
            </a:r>
          </a:p>
          <a:p>
            <a:pPr lvl="1" eaLnBrk="1" hangingPunct="1"/>
            <a:r>
              <a:rPr lang="cs-CZ" smtClean="0"/>
              <a:t>hned ústně</a:t>
            </a:r>
          </a:p>
          <a:p>
            <a:pPr lvl="1" eaLnBrk="1" hangingPunct="1"/>
            <a:r>
              <a:rPr lang="cs-CZ" smtClean="0"/>
              <a:t>během BA písemně (odevzdejte do krabice u registrace)</a:t>
            </a:r>
          </a:p>
          <a:p>
            <a:pPr lvl="1" eaLnBrk="1" hangingPunct="1"/>
            <a:r>
              <a:rPr lang="cs-CZ" smtClean="0"/>
              <a:t>kdykoliv na iva.prochaskova@upce.cz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     Děkuji!</a:t>
            </a:r>
          </a:p>
        </p:txBody>
      </p:sp>
      <p:sp>
        <p:nvSpPr>
          <p:cNvPr id="38917" name="Line 7"/>
          <p:cNvSpPr>
            <a:spLocks noChangeShapeType="1"/>
          </p:cNvSpPr>
          <p:nvPr/>
        </p:nvSpPr>
        <p:spPr bwMode="auto">
          <a:xfrm>
            <a:off x="7524750" y="32131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12875"/>
            <a:ext cx="8229600" cy="792163"/>
          </a:xfrm>
        </p:spPr>
        <p:txBody>
          <a:bodyPr/>
          <a:lstStyle/>
          <a:p>
            <a:pPr eaLnBrk="1" hangingPunct="1"/>
            <a:r>
              <a:rPr lang="cs-CZ" sz="3400" smtClean="0"/>
              <a:t>O čem bude řeč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3744913"/>
          </a:xfrm>
        </p:spPr>
        <p:txBody>
          <a:bodyPr/>
          <a:lstStyle/>
          <a:p>
            <a:pPr eaLnBrk="1" hangingPunct="1"/>
            <a:r>
              <a:rPr lang="cs-CZ" smtClean="0"/>
              <a:t>Výběr z aktivit VV</a:t>
            </a:r>
          </a:p>
          <a:p>
            <a:pPr eaLnBrk="1" hangingPunct="1"/>
            <a:r>
              <a:rPr lang="cs-CZ" smtClean="0"/>
              <a:t>Fond podpory zahraničních cest</a:t>
            </a:r>
          </a:p>
          <a:p>
            <a:pPr eaLnBrk="1" hangingPunct="1"/>
            <a:r>
              <a:rPr lang="cs-CZ" smtClean="0"/>
              <a:t>Odborné semináře</a:t>
            </a:r>
          </a:p>
          <a:p>
            <a:pPr eaLnBrk="1" hangingPunct="1"/>
            <a:r>
              <a:rPr lang="cs-CZ" smtClean="0"/>
              <a:t>Koncepce rozvoje knihoven v ČR do roku 2020</a:t>
            </a:r>
          </a:p>
          <a:p>
            <a:pPr eaLnBrk="1" hangingPunct="1"/>
            <a:r>
              <a:rPr lang="cs-CZ" smtClean="0"/>
              <a:t>Co se nepodařilo</a:t>
            </a:r>
          </a:p>
          <a:p>
            <a:pPr eaLnBrk="1" hangingPunct="1"/>
            <a:r>
              <a:rPr lang="cs-CZ" smtClean="0"/>
              <a:t>INFOZ</a:t>
            </a:r>
          </a:p>
          <a:p>
            <a:pPr eaLnBrk="1" hangingPunct="1"/>
            <a:r>
              <a:rPr lang="cs-CZ" smtClean="0"/>
              <a:t>Jak dál?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Ze života výkonného výboru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3816350"/>
          </a:xfrm>
        </p:spPr>
        <p:txBody>
          <a:bodyPr/>
          <a:lstStyle/>
          <a:p>
            <a:r>
              <a:rPr lang="cs-CZ" sz="2200" smtClean="0"/>
              <a:t>Počátkem roku se VV zabýval přípravou výroční konference a voleb, statistickým výkazem a ukončením činnosti komise eVŠKP</a:t>
            </a:r>
          </a:p>
          <a:p>
            <a:r>
              <a:rPr lang="cs-CZ" sz="2200" smtClean="0"/>
              <a:t>Bylo aktivováno členství AKVŠ v IFLA</a:t>
            </a:r>
          </a:p>
          <a:p>
            <a:r>
              <a:rPr lang="cs-CZ" sz="2200" smtClean="0"/>
              <a:t>Od 3. 3. 2010 – 3 noví členové: Ing. Svobodová (Mendelu), Mgr. Šléglová (MU), PhDr. Fabián (UTB)</a:t>
            </a:r>
          </a:p>
          <a:p>
            <a:r>
              <a:rPr lang="cs-CZ" sz="2200" smtClean="0"/>
              <a:t>Hlavní aktivity v jarním a letním období: </a:t>
            </a:r>
          </a:p>
          <a:p>
            <a:pPr lvl="1"/>
            <a:r>
              <a:rPr lang="cs-CZ" sz="2000" smtClean="0"/>
              <a:t>příprava BA 2010</a:t>
            </a:r>
          </a:p>
          <a:p>
            <a:pPr lvl="1"/>
            <a:r>
              <a:rPr lang="cs-CZ" sz="2000" smtClean="0"/>
              <a:t>příprava odborných seminářů</a:t>
            </a:r>
          </a:p>
          <a:p>
            <a:pPr lvl="1"/>
            <a:r>
              <a:rPr lang="cs-CZ" sz="2000" smtClean="0"/>
              <a:t>účast v pracovních komisích pro přípravu Koncepce rozvoje knihoven na léta 2011-2014 (2020)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Fond podpory zahraničních cest</a:t>
            </a:r>
            <a:br>
              <a:rPr lang="cs-CZ" sz="4000" smtClean="0"/>
            </a:br>
            <a:endParaRPr lang="cs-CZ" sz="400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887788"/>
          </a:xfrm>
        </p:spPr>
        <p:txBody>
          <a:bodyPr/>
          <a:lstStyle/>
          <a:p>
            <a:pPr eaLnBrk="1" hangingPunct="1"/>
            <a:r>
              <a:rPr lang="cs-CZ" sz="2400" smtClean="0"/>
              <a:t>Dotace 100 tis. Kč</a:t>
            </a:r>
          </a:p>
          <a:p>
            <a:pPr eaLnBrk="1" hangingPunct="1"/>
            <a:r>
              <a:rPr lang="cs-CZ" sz="2400" smtClean="0"/>
              <a:t>Hodnotící komise ve složení:Mgr. Cihlová (JČU), Ing. Fasura (VUT), Ing. Mazal (UPOL), Mgr. Řehořová (ZČU) a Mgr. Tkačíková (VŠB-TUO). </a:t>
            </a:r>
          </a:p>
          <a:p>
            <a:pPr eaLnBrk="1" hangingPunct="1"/>
            <a:r>
              <a:rPr lang="cs-CZ" sz="2400" smtClean="0"/>
              <a:t>6 přihlášek (požadované finance ve výši </a:t>
            </a:r>
            <a:r>
              <a:rPr lang="cs-CZ" sz="2400" b="1" smtClean="0"/>
              <a:t>129 535 Kč</a:t>
            </a:r>
            <a:endParaRPr lang="cs-CZ" sz="2400" smtClean="0"/>
          </a:p>
          <a:p>
            <a:pPr lvl="1" eaLnBrk="1" hangingPunct="1"/>
            <a:r>
              <a:rPr lang="cs-CZ" sz="2400" smtClean="0"/>
              <a:t>5 – účast na zahraniční konferenci, z toho 1 aktivní</a:t>
            </a:r>
          </a:p>
          <a:p>
            <a:pPr lvl="1" eaLnBrk="1" hangingPunct="1"/>
            <a:r>
              <a:rPr lang="cs-CZ" sz="2400" smtClean="0"/>
              <a:t>1 – stáž v zahraniční instituci</a:t>
            </a:r>
          </a:p>
          <a:p>
            <a:pPr eaLnBrk="1" hangingPunct="1"/>
            <a:r>
              <a:rPr lang="cs-CZ" sz="2800" smtClean="0"/>
              <a:t>Podpořeny projekty na účast na konferencích, dotace vyčerpána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457200" y="1268413"/>
            <a:ext cx="8229600" cy="720725"/>
          </a:xfrm>
        </p:spPr>
        <p:txBody>
          <a:bodyPr/>
          <a:lstStyle/>
          <a:p>
            <a:r>
              <a:rPr lang="cs-CZ" smtClean="0"/>
              <a:t>Odborné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2060575"/>
            <a:ext cx="8229600" cy="3889375"/>
          </a:xfrm>
        </p:spPr>
        <p:txBody>
          <a:bodyPr/>
          <a:lstStyle/>
          <a:p>
            <a:pPr>
              <a:defRPr/>
            </a:pPr>
            <a:r>
              <a:rPr lang="cs-CZ" sz="2200" dirty="0" smtClean="0"/>
              <a:t>Popularizace otevřeného přístupu a </a:t>
            </a:r>
            <a:r>
              <a:rPr lang="cs-CZ" sz="2200" dirty="0" err="1" smtClean="0"/>
              <a:t>repozitářů</a:t>
            </a:r>
            <a:r>
              <a:rPr lang="cs-CZ" sz="2200" dirty="0" smtClean="0"/>
              <a:t> (VŠB-TUO, 18. –19. 5. 2010) v rámci 3. setkání skupiny </a:t>
            </a:r>
            <a:r>
              <a:rPr lang="cs-CZ" sz="2200" dirty="0" err="1" smtClean="0"/>
              <a:t>Dspace</a:t>
            </a:r>
            <a:endParaRPr lang="cs-CZ" sz="2200" dirty="0" smtClean="0"/>
          </a:p>
          <a:p>
            <a:pPr lvl="1">
              <a:defRPr/>
            </a:pPr>
            <a:r>
              <a:rPr lang="cs-CZ" sz="2000" dirty="0" smtClean="0"/>
              <a:t>vytvořila se skupina pracovníků knihoven s cílem podpořit různými aktivitami povědomí o open </a:t>
            </a:r>
            <a:r>
              <a:rPr lang="cs-CZ" sz="2000" dirty="0" err="1" smtClean="0"/>
              <a:t>access</a:t>
            </a:r>
            <a:r>
              <a:rPr lang="cs-CZ" sz="2000" dirty="0" smtClean="0"/>
              <a:t> na vysokých školách a v Akademii věd ČR </a:t>
            </a:r>
          </a:p>
          <a:p>
            <a:pPr lvl="1">
              <a:defRPr/>
            </a:pPr>
            <a:r>
              <a:rPr lang="cs-CZ" sz="2000" dirty="0" smtClean="0"/>
              <a:t>VV uvítal tuto iniciativu, podpořil ji umístěním odkazu na web AKVŠ a přislíbil finanční podporu aktivitám skupiny</a:t>
            </a:r>
          </a:p>
          <a:p>
            <a:pPr>
              <a:defRPr/>
            </a:pPr>
            <a:r>
              <a:rPr lang="cs-CZ" sz="2200" dirty="0" smtClean="0"/>
              <a:t>Správa a budování knihovního fondu s využitím nových technologií (VUT, 7. 10. 2010)</a:t>
            </a:r>
          </a:p>
          <a:p>
            <a:pPr>
              <a:defRPr/>
            </a:pPr>
            <a:r>
              <a:rPr lang="cs-CZ" sz="2200" dirty="0" smtClean="0">
                <a:solidFill>
                  <a:schemeClr val="bg1">
                    <a:lumMod val="50000"/>
                  </a:schemeClr>
                </a:solidFill>
              </a:rPr>
              <a:t>EDD: hranice a perspektivy v souvislosti s autorským právem</a:t>
            </a:r>
          </a:p>
          <a:p>
            <a:pPr>
              <a:defRPr/>
            </a:pPr>
            <a:r>
              <a:rPr lang="cs-CZ" sz="2200" dirty="0" smtClean="0"/>
              <a:t>Témata pro rok 2011?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395288" y="1341438"/>
            <a:ext cx="8229600" cy="863600"/>
          </a:xfrm>
        </p:spPr>
        <p:txBody>
          <a:bodyPr/>
          <a:lstStyle/>
          <a:p>
            <a:r>
              <a:rPr lang="cs-CZ" sz="3200" smtClean="0"/>
              <a:t>Koncepce rozvoje knihoven 2011 až 2014 (2020)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103687"/>
          </a:xfrm>
        </p:spPr>
        <p:txBody>
          <a:bodyPr/>
          <a:lstStyle/>
          <a:p>
            <a:r>
              <a:rPr lang="cs-CZ" sz="2800" smtClean="0"/>
              <a:t>Pracovní skupiny k jednotlivým oblastem, účast zástupců VV ve skupině</a:t>
            </a:r>
          </a:p>
          <a:p>
            <a:pPr lvl="1"/>
            <a:r>
              <a:rPr lang="cs-CZ" sz="2400" smtClean="0"/>
              <a:t>Procesy a legislativa (Prochásková)</a:t>
            </a:r>
          </a:p>
          <a:p>
            <a:pPr lvl="1"/>
            <a:r>
              <a:rPr lang="cs-CZ" sz="2400" smtClean="0"/>
              <a:t>Fondy (Machytková, Svobodová)</a:t>
            </a:r>
          </a:p>
          <a:p>
            <a:pPr lvl="1"/>
            <a:r>
              <a:rPr lang="cs-CZ" sz="2400" smtClean="0"/>
              <a:t>Závěrečné dvoudenní jednání v Třešti (Prochásková, Svobodová)</a:t>
            </a:r>
          </a:p>
          <a:p>
            <a:r>
              <a:rPr lang="cs-CZ" sz="2800" smtClean="0"/>
              <a:t>Výsledkem jsou velmi ambiciózní cíle (prezentováno v Seči), jejichž dosažení klade vysoké nároky na finance i legislativní změny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395288" y="1341438"/>
            <a:ext cx="8229600" cy="863600"/>
          </a:xfrm>
        </p:spPr>
        <p:txBody>
          <a:bodyPr/>
          <a:lstStyle/>
          <a:p>
            <a:r>
              <a:rPr lang="cs-CZ" sz="3200" smtClean="0"/>
              <a:t>Hlavní témata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248150"/>
          </a:xfrm>
        </p:spPr>
        <p:txBody>
          <a:bodyPr/>
          <a:lstStyle/>
          <a:p>
            <a:r>
              <a:rPr lang="cs-CZ" sz="2800" smtClean="0"/>
              <a:t>Legislativní a finanční  podpora role knihoven jako přirozených center v občanské společnosti</a:t>
            </a:r>
          </a:p>
          <a:p>
            <a:r>
              <a:rPr lang="cs-CZ" sz="2800" smtClean="0"/>
              <a:t>Silný portál jako vstupní bod systému, silné centrální služby</a:t>
            </a:r>
          </a:p>
          <a:p>
            <a:r>
              <a:rPr lang="cs-CZ" sz="2800" smtClean="0"/>
              <a:t>Podpora digitalizace a vyřešení dlouhodobé ochrany digitalizovaných dokumentů</a:t>
            </a:r>
          </a:p>
          <a:p>
            <a:r>
              <a:rPr lang="cs-CZ" sz="2800" smtClean="0"/>
              <a:t>Koncepce celoživotního vzdělávání knihovníků</a:t>
            </a:r>
          </a:p>
          <a:p>
            <a:r>
              <a:rPr lang="cs-CZ" sz="2800" smtClean="0"/>
              <a:t>Zavedení ROI (return on investment), tj. dokázat, že investice do knihoven se dlouhodobě vyplácejí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se v roce 2010 (opět) nepodařilo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03687"/>
          </a:xfrm>
        </p:spPr>
        <p:txBody>
          <a:bodyPr/>
          <a:lstStyle/>
          <a:p>
            <a:pPr eaLnBrk="1" hangingPunct="1"/>
            <a:r>
              <a:rPr lang="cs-CZ" sz="2800" smtClean="0"/>
              <a:t>Dosáhnout aktivního zapojení všech stávajících členů do činností </a:t>
            </a:r>
          </a:p>
          <a:p>
            <a:pPr lvl="1" eaLnBrk="1" hangingPunct="1"/>
            <a:r>
              <a:rPr lang="cs-CZ" sz="2400" smtClean="0"/>
              <a:t>Důvody?</a:t>
            </a:r>
          </a:p>
          <a:p>
            <a:pPr eaLnBrk="1" hangingPunct="1"/>
            <a:r>
              <a:rPr lang="cs-CZ" sz="2800" smtClean="0"/>
              <a:t>Zapojit se aktivněji do mezinárodní spolupráce, např. v rámci výborů LIBER, především výbor pro Scholarly communication (open access, e-science, inovative research work flows)</a:t>
            </a:r>
          </a:p>
          <a:p>
            <a:pPr eaLnBrk="1" hangingPunct="1"/>
            <a:r>
              <a:rPr lang="cs-CZ" sz="2800" smtClean="0"/>
              <a:t>Získat za člena Univerzitu Karlovu</a:t>
            </a:r>
          </a:p>
          <a:p>
            <a:pPr lvl="1" eaLnBrk="1" hangingPunct="1"/>
            <a:r>
              <a:rPr lang="cs-CZ" sz="2400" smtClean="0"/>
              <a:t>podle sdělení kvestora musí členství schválit AS UK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Bibliotheca academica – CPVŠK 2010, 2.–3.11. 2010, Brno</a:t>
            </a: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68413"/>
            <a:ext cx="8229600" cy="647700"/>
          </a:xfrm>
        </p:spPr>
        <p:txBody>
          <a:bodyPr/>
          <a:lstStyle/>
          <a:p>
            <a:pPr eaLnBrk="1" hangingPunct="1"/>
            <a:r>
              <a:rPr lang="cs-CZ" sz="3400" smtClean="0"/>
              <a:t>INFOZ</a:t>
            </a:r>
            <a:r>
              <a:rPr lang="cs-CZ" sz="3200" smtClean="0"/>
              <a:t> </a:t>
            </a:r>
            <a:r>
              <a:rPr lang="cs-CZ" sz="3000" i="1" smtClean="0"/>
              <a:t>aneb never ending story</a:t>
            </a:r>
            <a:endParaRPr lang="cs-CZ" sz="3000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Problémy s financováním projektů, jejichž nositelem nejsou VŠ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VZ090009 Web of Knowledge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smtClean="0"/>
              <a:t>VZ09003 EIZ z oblasti technických a aplikovaných věd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Neznali jsme znění projektu, celkovou finanční náročnost a délku trvání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Oba projekty jsou extrémně finančně náročné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 smtClean="0"/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  <p:sp>
        <p:nvSpPr>
          <p:cNvPr id="32773" name="Line 7"/>
          <p:cNvSpPr>
            <a:spLocks noChangeShapeType="1"/>
          </p:cNvSpPr>
          <p:nvPr/>
        </p:nvSpPr>
        <p:spPr bwMode="auto">
          <a:xfrm>
            <a:off x="7524750" y="32131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BA_2009_zpráva o činnosti</Template>
  <TotalTime>1000</TotalTime>
  <Words>689</Words>
  <Application>Microsoft Office PowerPoint</Application>
  <PresentationFormat>Předvádění na obrazovce (4:3)</PresentationFormat>
  <Paragraphs>104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BA_zpráva o činnosti_2</vt:lpstr>
      <vt:lpstr>BA_zpráva o činnosti_2</vt:lpstr>
      <vt:lpstr>AKVŠ v roce 2010… a jak dál?</vt:lpstr>
      <vt:lpstr>O čem bude řeč</vt:lpstr>
      <vt:lpstr>Ze života výkonného výboru</vt:lpstr>
      <vt:lpstr>Fond podpory zahraničních cest </vt:lpstr>
      <vt:lpstr>Odborné semináře</vt:lpstr>
      <vt:lpstr>Koncepce rozvoje knihoven 2011 až 2014 (2020)</vt:lpstr>
      <vt:lpstr>Hlavní témata</vt:lpstr>
      <vt:lpstr>Co se v roce 2010 (opět) nepodařilo</vt:lpstr>
      <vt:lpstr>INFOZ aneb never ending story</vt:lpstr>
      <vt:lpstr>Na co se soustředit v roce 2011?</vt:lpstr>
      <vt:lpstr>Daří se nám plnit programové prohlášení? </vt:lpstr>
      <vt:lpstr>Prostor pro:</vt:lpstr>
    </vt:vector>
  </TitlesOfParts>
  <Company>UPa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Činnost v období  listopad 2008 – říjen 2009</dc:title>
  <dc:creator>UPa</dc:creator>
  <cp:lastModifiedBy>tka20</cp:lastModifiedBy>
  <cp:revision>52</cp:revision>
  <dcterms:created xsi:type="dcterms:W3CDTF">2009-10-17T13:25:10Z</dcterms:created>
  <dcterms:modified xsi:type="dcterms:W3CDTF">2010-11-04T10:23:56Z</dcterms:modified>
</cp:coreProperties>
</file>