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921" r:id="rId2"/>
    <p:sldId id="926" r:id="rId3"/>
    <p:sldId id="734" r:id="rId4"/>
    <p:sldId id="841" r:id="rId5"/>
    <p:sldId id="842" r:id="rId6"/>
    <p:sldId id="843" r:id="rId7"/>
    <p:sldId id="844" r:id="rId8"/>
    <p:sldId id="845" r:id="rId9"/>
    <p:sldId id="743" r:id="rId10"/>
    <p:sldId id="744" r:id="rId11"/>
    <p:sldId id="745" r:id="rId12"/>
    <p:sldId id="746" r:id="rId13"/>
    <p:sldId id="922" r:id="rId14"/>
    <p:sldId id="748" r:id="rId15"/>
    <p:sldId id="749" r:id="rId16"/>
    <p:sldId id="750" r:id="rId17"/>
    <p:sldId id="752" r:id="rId18"/>
    <p:sldId id="753" r:id="rId19"/>
    <p:sldId id="754" r:id="rId20"/>
    <p:sldId id="756" r:id="rId21"/>
    <p:sldId id="757" r:id="rId22"/>
    <p:sldId id="758" r:id="rId23"/>
    <p:sldId id="759" r:id="rId24"/>
    <p:sldId id="760" r:id="rId25"/>
    <p:sldId id="847" r:id="rId26"/>
    <p:sldId id="848" r:id="rId27"/>
    <p:sldId id="849" r:id="rId28"/>
    <p:sldId id="850" r:id="rId29"/>
    <p:sldId id="851" r:id="rId30"/>
    <p:sldId id="852" r:id="rId31"/>
    <p:sldId id="853" r:id="rId32"/>
    <p:sldId id="924" r:id="rId33"/>
    <p:sldId id="861" r:id="rId34"/>
    <p:sldId id="862" r:id="rId35"/>
    <p:sldId id="784" r:id="rId36"/>
    <p:sldId id="863" r:id="rId37"/>
    <p:sldId id="927" r:id="rId38"/>
    <p:sldId id="872" r:id="rId39"/>
    <p:sldId id="923" r:id="rId40"/>
  </p:sldIdLst>
  <p:sldSz cx="9144000" cy="6858000" type="screen4x3"/>
  <p:notesSz cx="6858000" cy="9313863"/>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1EF"/>
    <a:srgbClr val="F9ECBD"/>
    <a:srgbClr val="FAF0CA"/>
    <a:srgbClr val="D0E8C2"/>
    <a:srgbClr val="C0E1AD"/>
    <a:srgbClr val="D8E6CC"/>
    <a:srgbClr val="FFC489"/>
    <a:srgbClr val="C8DBB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1" autoAdjust="0"/>
    <p:restoredTop sz="94251" autoAdjust="0"/>
  </p:normalViewPr>
  <p:slideViewPr>
    <p:cSldViewPr snapToGrid="0">
      <p:cViewPr>
        <p:scale>
          <a:sx n="70" d="100"/>
          <a:sy n="70" d="100"/>
        </p:scale>
        <p:origin x="-1182" y="-138"/>
      </p:cViewPr>
      <p:guideLst>
        <p:guide orient="horz" pos="2160"/>
        <p:guide pos="2880"/>
      </p:guideLst>
    </p:cSldViewPr>
  </p:slideViewPr>
  <p:outlineViewPr>
    <p:cViewPr>
      <p:scale>
        <a:sx n="33" d="100"/>
        <a:sy n="33" d="100"/>
      </p:scale>
      <p:origin x="48" y="5088"/>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1" d="100"/>
          <a:sy n="51" d="100"/>
        </p:scale>
        <p:origin x="-2154" y="-84"/>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5570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endParaRPr lang="en-US"/>
          </a:p>
        </p:txBody>
      </p:sp>
      <p:sp>
        <p:nvSpPr>
          <p:cNvPr id="557060" name="Rectangle 4"/>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557061" name="Rectangle 5"/>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BEC3D115-C43A-49F1-ACB9-0126341A997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defTabSz="922338">
              <a:spcBef>
                <a:spcPct val="0"/>
              </a:spcBef>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algn="r" defTabSz="922338">
              <a:spcBef>
                <a:spcPct val="0"/>
              </a:spcBef>
              <a:defRPr sz="1200">
                <a:latin typeface="Arial" pitchFamily="34" charset="0"/>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01725" y="642938"/>
            <a:ext cx="4654550" cy="34925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15913" y="4303713"/>
            <a:ext cx="6281737" cy="4530725"/>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defTabSz="922338">
              <a:spcBef>
                <a:spcPct val="0"/>
              </a:spcBef>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algn="r" defTabSz="922338">
              <a:spcBef>
                <a:spcPct val="0"/>
              </a:spcBef>
              <a:defRPr sz="1200">
                <a:latin typeface="Arial" pitchFamily="34" charset="0"/>
              </a:defRPr>
            </a:lvl1pPr>
          </a:lstStyle>
          <a:p>
            <a:pPr>
              <a:defRPr/>
            </a:pPr>
            <a:fld id="{7A45041C-AB38-43F4-8B2C-DD7A4879F5F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2286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4572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6858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033463"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847059"/>
            <a:ext cx="2971800" cy="465217"/>
          </a:xfrm>
          <a:prstGeom prst="rect">
            <a:avLst/>
          </a:prstGeom>
          <a:noFill/>
          <a:ln w="9525">
            <a:noFill/>
            <a:miter lim="800000"/>
            <a:headEnd/>
            <a:tailEnd/>
          </a:ln>
        </p:spPr>
        <p:txBody>
          <a:bodyPr anchor="b"/>
          <a:lstStyle/>
          <a:p>
            <a:pPr algn="r"/>
            <a:fld id="{58F3182D-1A93-4AC1-8BD6-7169E6E86F73}" type="slidenum">
              <a:rPr lang="en-US" sz="1200" b="0">
                <a:ea typeface="ＭＳ Ｐゴシック" pitchFamily="50" charset="-128"/>
              </a:rPr>
              <a:pPr algn="r"/>
              <a:t>1</a:t>
            </a:fld>
            <a:endParaRPr lang="en-US" sz="1200" b="0">
              <a:ea typeface="ＭＳ Ｐゴシック" pitchFamily="50" charset="-128"/>
            </a:endParaRPr>
          </a:p>
        </p:txBody>
      </p:sp>
      <p:sp>
        <p:nvSpPr>
          <p:cNvPr id="132099" name="Rectangle 2"/>
          <p:cNvSpPr>
            <a:spLocks noGrp="1" noRot="1" noChangeAspect="1" noChangeArrowheads="1" noTextEdit="1"/>
          </p:cNvSpPr>
          <p:nvPr>
            <p:ph type="sldImg"/>
          </p:nvPr>
        </p:nvSpPr>
        <p:spPr>
          <a:xfrm>
            <a:off x="1101725" y="641350"/>
            <a:ext cx="4656138" cy="3492500"/>
          </a:xfrm>
          <a:ln/>
        </p:spPr>
      </p:sp>
      <p:sp>
        <p:nvSpPr>
          <p:cNvPr id="132100" name="Rectangle 3"/>
          <p:cNvSpPr>
            <a:spLocks noGrp="1" noChangeArrowheads="1"/>
          </p:cNvSpPr>
          <p:nvPr>
            <p:ph type="body" idx="1"/>
          </p:nvPr>
        </p:nvSpPr>
        <p:spPr>
          <a:noFill/>
          <a:ln/>
        </p:spPr>
        <p:txBody>
          <a:bodyPr lIns="91440" tIns="45720" rIns="91440" bIns="45720"/>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mtClean="0"/>
              <a:t>The Web of Science scope, multidisciplinary coverage and depth will be enhanced this summer with the addition of 56 years of the most critical, high impact Social Sciences coverage. Approximately 300 titles will be added covering the core period from 1900-1955, multidisciplinary coverage of the world’s most important social sciences literature. Launch expected with WoK 5 in October.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847059"/>
            <a:ext cx="2971800" cy="465217"/>
          </a:xfrm>
          <a:prstGeom prst="rect">
            <a:avLst/>
          </a:prstGeom>
          <a:noFill/>
          <a:ln w="9525">
            <a:noFill/>
            <a:miter lim="800000"/>
            <a:headEnd/>
            <a:tailEnd/>
          </a:ln>
        </p:spPr>
        <p:txBody>
          <a:bodyPr anchor="b"/>
          <a:lstStyle/>
          <a:p>
            <a:pPr algn="r"/>
            <a:fld id="{58F3182D-1A93-4AC1-8BD6-7169E6E86F73}" type="slidenum">
              <a:rPr lang="en-US" sz="1200" b="0">
                <a:ea typeface="ＭＳ Ｐゴシック" pitchFamily="50" charset="-128"/>
              </a:rPr>
              <a:pPr algn="r"/>
              <a:t>39</a:t>
            </a:fld>
            <a:endParaRPr lang="en-US" sz="1200" b="0">
              <a:ea typeface="ＭＳ Ｐゴシック" pitchFamily="50" charset="-128"/>
            </a:endParaRPr>
          </a:p>
        </p:txBody>
      </p:sp>
      <p:sp>
        <p:nvSpPr>
          <p:cNvPr id="132099" name="Rectangle 2"/>
          <p:cNvSpPr>
            <a:spLocks noGrp="1" noRot="1" noChangeAspect="1" noChangeArrowheads="1" noTextEdit="1"/>
          </p:cNvSpPr>
          <p:nvPr>
            <p:ph type="sldImg"/>
          </p:nvPr>
        </p:nvSpPr>
        <p:spPr>
          <a:xfrm>
            <a:off x="1101725" y="641350"/>
            <a:ext cx="4656138" cy="3492500"/>
          </a:xfrm>
          <a:ln/>
        </p:spPr>
      </p:sp>
      <p:sp>
        <p:nvSpPr>
          <p:cNvPr id="132100" name="Rectangle 3"/>
          <p:cNvSpPr>
            <a:spLocks noGrp="1" noChangeArrowheads="1"/>
          </p:cNvSpPr>
          <p:nvPr>
            <p:ph type="body" idx="1"/>
          </p:nvPr>
        </p:nvSpPr>
        <p:spPr>
          <a:noFill/>
          <a:ln/>
        </p:spPr>
        <p:txBody>
          <a:bodyPr lIns="91440" tIns="45720" rIns="91440" bIns="45720"/>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01725" y="642938"/>
            <a:ext cx="4654550" cy="3490912"/>
          </a:xfrm>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01725" y="642938"/>
            <a:ext cx="4654550" cy="3490912"/>
          </a:xfrm>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01725" y="642938"/>
            <a:ext cx="4654550" cy="3490912"/>
          </a:xfrm>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01725" y="698500"/>
            <a:ext cx="4656138" cy="3492500"/>
          </a:xfrm>
          <a:ln/>
        </p:spPr>
      </p:sp>
      <p:sp>
        <p:nvSpPr>
          <p:cNvPr id="91139" name="Rectangle 3"/>
          <p:cNvSpPr>
            <a:spLocks noGrp="1" noChangeArrowheads="1"/>
          </p:cNvSpPr>
          <p:nvPr>
            <p:ph type="body" idx="1"/>
          </p:nvPr>
        </p:nvSpPr>
        <p:spPr>
          <a:noFill/>
          <a:ln/>
        </p:spPr>
        <p:txBody>
          <a:bodyPr/>
          <a:lstStyle/>
          <a:p>
            <a:pPr eaLnBrk="1" hangingPunct="1">
              <a:spcBef>
                <a:spcPct val="0"/>
              </a:spcBef>
            </a:pPr>
            <a:r>
              <a:rPr lang="es-ES" smtClean="0"/>
              <a:t>The citing articles are those papers that contain the citations to the source papers and these are also included in your dataset for analysis. The number of citing articles is always equal to or lower than the number of citations because one article may contain multiple citations to the source papers. The citing articles are presented in a bar chart showing year in which they were published and then in a table ordered by number of times cited. The table can be reordered by the number of references made to the source articles, the publication year, article type, author, journal or article title in alphabetical order. Here we can see the number of times these papers were cited and these are termed second generation citations. </a:t>
            </a:r>
            <a:endParaRPr lang="es-ES" altLang="ja-JP" b="1" smtClean="0"/>
          </a:p>
          <a:p>
            <a:pPr eaLnBrk="1" hangingPunct="1">
              <a:spcBef>
                <a:spcPct val="0"/>
              </a:spcBef>
            </a:pPr>
            <a:r>
              <a:rPr lang="en-US" smtClean="0"/>
              <a:t>It is interesting to see the number of second generation citations the citing papers have received because it provides an indication of the quality of the citing papers and thus the long term, or indirect influence of your source papers.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01725" y="642938"/>
            <a:ext cx="4654550" cy="3490912"/>
          </a:xfrm>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spcBef>
                <a:spcPct val="0"/>
              </a:spcBef>
            </a:pPr>
            <a:r>
              <a:rPr lang="es-ES" smtClean="0"/>
              <a:t>For each paper, InCites calculates two numbers: the actual citations received and the expected citations. The expected citations are defined as the mean number of citations received by all Web of Science papers published in the same subject field, the same year and are the same document type, e.g. Review or Article. </a:t>
            </a:r>
          </a:p>
          <a:p>
            <a:pPr eaLnBrk="1" hangingPunct="1">
              <a:spcBef>
                <a:spcPct val="0"/>
              </a:spcBef>
            </a:pPr>
            <a:r>
              <a:rPr lang="es-ES" smtClean="0"/>
              <a:t>Then for each author, we calculate the total number of actual citations received and divide it by the total number of expected citations. This is what we term the Category Actual versus Expected Cites, or CXC for short.</a:t>
            </a:r>
          </a:p>
          <a:p>
            <a:pPr eaLnBrk="1" hangingPunct="1">
              <a:spcBef>
                <a:spcPct val="0"/>
              </a:spcBef>
            </a:pPr>
            <a:endParaRPr lang="es-ES" smtClean="0"/>
          </a:p>
          <a:p>
            <a:pPr eaLnBrk="1" hangingPunct="1">
              <a:spcBef>
                <a:spcPct val="0"/>
              </a:spcBef>
            </a:pPr>
            <a:r>
              <a:rPr lang="es-ES" smtClean="0"/>
              <a:t>Now we really can make a valid comparison between the biologists and the economists.</a:t>
            </a:r>
            <a:endParaRPr lang="en-US" smtClean="0"/>
          </a:p>
        </p:txBody>
      </p:sp>
      <p:sp>
        <p:nvSpPr>
          <p:cNvPr id="46084" name="Slide Number Placeholder 3"/>
          <p:cNvSpPr>
            <a:spLocks noGrp="1"/>
          </p:cNvSpPr>
          <p:nvPr>
            <p:ph type="sldNum" sz="quarter" idx="5"/>
          </p:nvPr>
        </p:nvSpPr>
        <p:spPr/>
        <p:txBody>
          <a:bodyPr/>
          <a:lstStyle/>
          <a:p>
            <a:pPr>
              <a:defRPr/>
            </a:pPr>
            <a:fld id="{34B3EE45-A192-42DC-AF42-E0C93BF6500F}"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7108" name="Slide Number Placeholder 3"/>
          <p:cNvSpPr>
            <a:spLocks noGrp="1"/>
          </p:cNvSpPr>
          <p:nvPr>
            <p:ph type="sldNum" sz="quarter" idx="5"/>
          </p:nvPr>
        </p:nvSpPr>
        <p:spPr/>
        <p:txBody>
          <a:bodyPr/>
          <a:lstStyle/>
          <a:p>
            <a:pPr>
              <a:defRPr/>
            </a:pPr>
            <a:fld id="{C4565BA0-BBBB-4E5B-97CB-8F55C718A80E}" type="slidenum">
              <a:rPr lang="en-US">
                <a:solidFill>
                  <a:prstClr val="black"/>
                </a:solidFill>
              </a:rPr>
              <a:pPr>
                <a:defRPr/>
              </a:pPr>
              <a:t>31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smtClean="0">
                <a:latin typeface="Arial" pitchFamily="34" charset="0"/>
              </a:rPr>
              <a:t>In November 2009, </a:t>
            </a:r>
            <a:r>
              <a:rPr lang="en-GB" smtClean="0">
                <a:latin typeface="Arial" pitchFamily="34" charset="0"/>
              </a:rPr>
              <a:t>Times Higher Education (THE) announced:</a:t>
            </a:r>
          </a:p>
          <a:p>
            <a:pPr eaLnBrk="1" hangingPunct="1"/>
            <a:r>
              <a:rPr lang="en-GB" smtClean="0">
                <a:latin typeface="Arial" pitchFamily="34" charset="0"/>
              </a:rPr>
              <a:t>	</a:t>
            </a:r>
            <a:r>
              <a:rPr lang="en-GB" i="1" smtClean="0">
                <a:latin typeface="Arial" pitchFamily="34" charset="0"/>
              </a:rPr>
              <a:t>“We have signed an agreement with Thomson Reuters, the world’s leading research data specialist, to provide all the data for our annual World University Rankings from 2010 and beyond</a:t>
            </a:r>
          </a:p>
          <a:p>
            <a:pPr eaLnBrk="1" hangingPunct="1"/>
            <a:r>
              <a:rPr lang="en-GB" i="1" smtClean="0">
                <a:latin typeface="Arial" pitchFamily="34" charset="0"/>
              </a:rPr>
              <a:t>	We have decided to end our relationship with QS, who will have no further involvement in Times Higher Education's annual World University Rankings.” </a:t>
            </a:r>
          </a:p>
          <a:p>
            <a:pPr eaLnBrk="1" hangingPunct="1"/>
            <a:endParaRPr lang="en-GB" i="1" smtClean="0">
              <a:latin typeface="Arial" pitchFamily="34" charset="0"/>
            </a:endParaRPr>
          </a:p>
          <a:p>
            <a:pPr eaLnBrk="1" hangingPunct="1"/>
            <a:r>
              <a:rPr lang="en-GB" smtClean="0">
                <a:latin typeface="Arial" pitchFamily="34" charset="0"/>
              </a:rPr>
              <a:t>Thomson Reuters </a:t>
            </a:r>
            <a:r>
              <a:rPr lang="en-GB" i="1" smtClean="0">
                <a:latin typeface="Arial" pitchFamily="34" charset="0"/>
              </a:rPr>
              <a:t>Global Institutional Profiles Project </a:t>
            </a:r>
            <a:r>
              <a:rPr lang="en-GB" smtClean="0">
                <a:latin typeface="Arial" pitchFamily="34" charset="0"/>
              </a:rPr>
              <a:t>will be used as the data source for the Times Higher Education World University Rankings for 2010 and beyond. </a:t>
            </a:r>
            <a:endParaRPr lang="en-GB" i="1" smtClean="0">
              <a:latin typeface="Arial" pitchFamily="34" charset="0"/>
            </a:endParaRPr>
          </a:p>
          <a:p>
            <a:pPr eaLnBrk="1" hangingPunct="1"/>
            <a:endParaRPr lang="en-GB"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B872562A-DAC1-4088-B905-DD62F4F29D6D}" type="slidenum">
              <a:rPr lang="en-US" smtClean="0">
                <a:latin typeface="Arial" pitchFamily="34" charset="0"/>
              </a:rPr>
              <a:pPr/>
              <a:t>37</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RTR1KWE8_cropped"/>
          <p:cNvPicPr>
            <a:picLocks noChangeAspect="1" noChangeArrowheads="1"/>
          </p:cNvPicPr>
          <p:nvPr/>
        </p:nvPicPr>
        <p:blipFill>
          <a:blip r:embed="rId2" cstate="print"/>
          <a:srcRect/>
          <a:stretch>
            <a:fillRect/>
          </a:stretch>
        </p:blipFill>
        <p:spPr bwMode="ltGray">
          <a:xfrm>
            <a:off x="339725" y="211138"/>
            <a:ext cx="8451850" cy="2905125"/>
          </a:xfrm>
          <a:prstGeom prst="rect">
            <a:avLst/>
          </a:prstGeom>
          <a:noFill/>
          <a:ln w="9525">
            <a:noFill/>
            <a:miter lim="800000"/>
            <a:headEnd/>
            <a:tailEnd/>
          </a:ln>
        </p:spPr>
      </p:pic>
      <p:pic>
        <p:nvPicPr>
          <p:cNvPr id="5" name="Picture 18"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c Slides">
    <p:spTree>
      <p:nvGrpSpPr>
        <p:cNvPr id="1" name=""/>
        <p:cNvGrpSpPr/>
        <p:nvPr/>
      </p:nvGrpSpPr>
      <p:grpSpPr>
        <a:xfrm>
          <a:off x="0" y="0"/>
          <a:ext cx="0" cy="0"/>
          <a:chOff x="0" y="0"/>
          <a:chExt cx="0" cy="0"/>
        </a:xfrm>
      </p:grpSpPr>
      <p:sp>
        <p:nvSpPr>
          <p:cNvPr id="4" name="TextBox 3"/>
          <p:cNvSpPr txBox="1"/>
          <p:nvPr userDrawn="1"/>
        </p:nvSpPr>
        <p:spPr>
          <a:xfrm>
            <a:off x="452438" y="1074738"/>
            <a:ext cx="8058150" cy="461962"/>
          </a:xfrm>
          <a:prstGeom prst="rect">
            <a:avLst/>
          </a:prstGeom>
          <a:solidFill>
            <a:schemeClr val="bg1"/>
          </a:solidFill>
        </p:spPr>
        <p:txBody>
          <a:bodyPr>
            <a:spAutoFit/>
          </a:bodyPr>
          <a:lstStyle/>
          <a:p>
            <a:pPr>
              <a:defRPr/>
            </a:pPr>
            <a:endParaRPr lang="en-US" dirty="0">
              <a:latin typeface="Arial" charset="0"/>
            </a:endParaRPr>
          </a:p>
        </p:txBody>
      </p:sp>
      <p:sp>
        <p:nvSpPr>
          <p:cNvPr id="2" name="Title 1"/>
          <p:cNvSpPr>
            <a:spLocks noGrp="1"/>
          </p:cNvSpPr>
          <p:nvPr>
            <p:ph type="title"/>
          </p:nvPr>
        </p:nvSpPr>
        <p:spPr>
          <a:xfrm>
            <a:off x="887430" y="225059"/>
            <a:ext cx="7369175" cy="8366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1067EA4-5FB1-4758-9DA4-5C8C96B6CFA8}" type="slidenum">
              <a:rPr lang="en-US"/>
              <a:pPr>
                <a:defRPr/>
              </a:pPr>
              <a:t>‹#›</a:t>
            </a:fld>
            <a:endParaRPr lang="en-US" dirty="0"/>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246EC1C-19B5-4C64-B91A-27D97C9B5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F6B62A4-3D5A-46BC-9E4A-C6AC98AFF3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5" name="Picture 11"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12" descr="hc_DividerGraphBG_W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522246" name="Rectangle 6"/>
          <p:cNvSpPr>
            <a:spLocks noGrp="1" noChangeArrowheads="1"/>
          </p:cNvSpPr>
          <p:nvPr>
            <p:ph type="ctrTitle"/>
          </p:nvPr>
        </p:nvSpPr>
        <p:spPr>
          <a:xfrm>
            <a:off x="898525" y="1679575"/>
            <a:ext cx="7388225" cy="4035425"/>
          </a:xfrm>
        </p:spPr>
        <p:txBody>
          <a:bodyPr anchor="t"/>
          <a:lstStyle>
            <a:lvl1pPr>
              <a:defRPr sz="4000"/>
            </a:lvl1p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en-US" dirty="0"/>
          </a:p>
        </p:txBody>
      </p:sp>
      <p:pic>
        <p:nvPicPr>
          <p:cNvPr id="2051" name="Picture 18" descr="TR_SlideLogo_BW600"/>
          <p:cNvPicPr>
            <a:picLocks noChangeAspect="1" noChangeArrowheads="1"/>
          </p:cNvPicPr>
          <p:nvPr/>
        </p:nvPicPr>
        <p:blipFill>
          <a:blip r:embed="rId7"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latin typeface="Arial" pitchFamily="34" charset="0"/>
              </a:defRPr>
            </a:lvl1pPr>
          </a:lstStyle>
          <a:p>
            <a:pPr>
              <a:defRPr/>
            </a:pPr>
            <a:endParaRPr lang="en-US"/>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atin typeface="Arial" pitchFamily="34" charset="0"/>
              </a:defRPr>
            </a:lvl1pPr>
          </a:lstStyle>
          <a:p>
            <a:pPr>
              <a:defRPr/>
            </a:pPr>
            <a:fld id="{54306FFE-59F6-4214-9B9D-7F9B646F365B}" type="slidenum">
              <a:rPr lang="en-US"/>
              <a:pPr>
                <a:defRPr/>
              </a:pPr>
              <a:t>‹#›</a:t>
            </a:fld>
            <a:endParaRPr lang="en-US" dirty="0"/>
          </a:p>
        </p:txBody>
      </p:sp>
      <p:sp>
        <p:nvSpPr>
          <p:cNvPr id="2054"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5"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17" descr="slideMaster_Logo600"/>
          <p:cNvPicPr>
            <a:picLocks noChangeAspect="1" noChangeArrowheads="1"/>
          </p:cNvPicPr>
          <p:nvPr/>
        </p:nvPicPr>
        <p:blipFill>
          <a:blip r:embed="rId8" cstate="print"/>
          <a:srcRect/>
          <a:stretch>
            <a:fillRect/>
          </a:stretch>
        </p:blipFill>
        <p:spPr bwMode="hidden">
          <a:xfrm>
            <a:off x="371475" y="6323013"/>
            <a:ext cx="1644650" cy="528637"/>
          </a:xfrm>
          <a:prstGeom prst="rect">
            <a:avLst/>
          </a:prstGeom>
          <a:noFill/>
          <a:ln w="9525">
            <a:noFill/>
            <a:miter lim="800000"/>
            <a:headEnd/>
            <a:tailEnd/>
          </a:ln>
        </p:spPr>
      </p:pic>
      <p:sp>
        <p:nvSpPr>
          <p:cNvPr id="37907"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dirty="0"/>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1" r:id="rId3"/>
    <p:sldLayoutId id="2147484132" r:id="rId4"/>
    <p:sldLayoutId id="2147484136" r:id="rId5"/>
  </p:sldLayoutIdLst>
  <p:transition>
    <p:split/>
  </p:transition>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pitchFamily="34" charset="0"/>
        </a:defRPr>
      </a:lvl2pPr>
      <a:lvl3pPr algn="l" rtl="0" eaLnBrk="0" fontAlgn="base" hangingPunct="0">
        <a:lnSpc>
          <a:spcPct val="90000"/>
        </a:lnSpc>
        <a:spcBef>
          <a:spcPct val="0"/>
        </a:spcBef>
        <a:spcAft>
          <a:spcPct val="0"/>
        </a:spcAft>
        <a:defRPr sz="2800">
          <a:solidFill>
            <a:schemeClr val="tx2"/>
          </a:solidFill>
          <a:latin typeface="Arial" pitchFamily="34" charset="0"/>
        </a:defRPr>
      </a:lvl3pPr>
      <a:lvl4pPr algn="l" rtl="0" eaLnBrk="0" fontAlgn="base" hangingPunct="0">
        <a:lnSpc>
          <a:spcPct val="90000"/>
        </a:lnSpc>
        <a:spcBef>
          <a:spcPct val="0"/>
        </a:spcBef>
        <a:spcAft>
          <a:spcPct val="0"/>
        </a:spcAft>
        <a:defRPr sz="2800">
          <a:solidFill>
            <a:schemeClr val="tx2"/>
          </a:solidFill>
          <a:latin typeface="Arial" pitchFamily="34" charset="0"/>
        </a:defRPr>
      </a:lvl4pPr>
      <a:lvl5pPr algn="l" rtl="0" eaLnBrk="0" fontAlgn="base" hangingPunct="0">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361950" y="3993970"/>
            <a:ext cx="8382000" cy="819150"/>
          </a:xfrm>
        </p:spPr>
        <p:txBody>
          <a:bodyPr/>
          <a:lstStyle/>
          <a:p>
            <a:pPr algn="ctr" eaLnBrk="1" hangingPunct="1"/>
            <a:r>
              <a:rPr lang="cs-CZ" dirty="0" smtClean="0">
                <a:solidFill>
                  <a:srgbClr val="FF8000"/>
                </a:solidFill>
              </a:rPr>
              <a:t>Hodnocení vědy a výzkumu za využití InCites</a:t>
            </a:r>
            <a:r>
              <a:rPr lang="en-US" dirty="0" smtClean="0">
                <a:solidFill>
                  <a:srgbClr val="FF8000"/>
                </a:solidFill>
              </a:rPr>
              <a:t/>
            </a:r>
            <a:br>
              <a:rPr lang="en-US" dirty="0" smtClean="0">
                <a:solidFill>
                  <a:srgbClr val="FF8000"/>
                </a:solidFill>
              </a:rPr>
            </a:br>
            <a:endParaRPr lang="en-US" dirty="0" smtClean="0">
              <a:solidFill>
                <a:srgbClr val="FF8000"/>
              </a:solidFill>
            </a:endParaRPr>
          </a:p>
        </p:txBody>
      </p:sp>
      <p:pic>
        <p:nvPicPr>
          <p:cNvPr id="12292" name="Picture 4" descr="connectivity3"/>
          <p:cNvPicPr>
            <a:picLocks noChangeAspect="1" noChangeArrowheads="1"/>
          </p:cNvPicPr>
          <p:nvPr/>
        </p:nvPicPr>
        <p:blipFill>
          <a:blip r:embed="rId3" cstate="print"/>
          <a:srcRect/>
          <a:stretch>
            <a:fillRect/>
          </a:stretch>
        </p:blipFill>
        <p:spPr bwMode="auto">
          <a:xfrm>
            <a:off x="338138" y="374650"/>
            <a:ext cx="8455025" cy="2906713"/>
          </a:xfrm>
          <a:prstGeom prst="rect">
            <a:avLst/>
          </a:prstGeom>
          <a:noFill/>
          <a:ln w="9525">
            <a:noFill/>
            <a:miter lim="800000"/>
            <a:headEnd/>
            <a:tailEnd/>
          </a:ln>
        </p:spPr>
      </p:pic>
      <p:sp>
        <p:nvSpPr>
          <p:cNvPr id="5" name="Rectangle 3"/>
          <p:cNvSpPr txBox="1">
            <a:spLocks noChangeArrowheads="1"/>
          </p:cNvSpPr>
          <p:nvPr/>
        </p:nvSpPr>
        <p:spPr>
          <a:xfrm>
            <a:off x="122238" y="4783138"/>
            <a:ext cx="8831262" cy="1279525"/>
          </a:xfrm>
          <a:prstGeom prst="rect">
            <a:avLst/>
          </a:prstGeom>
        </p:spPr>
        <p:txBody>
          <a:bodyPr/>
          <a:lstStyle/>
          <a:p>
            <a:pPr marL="228600" marR="0" lvl="0" indent="-228600" algn="r" defTabSz="914400" rtl="0" eaLnBrk="0" fontAlgn="base" latinLnBrk="0" hangingPunct="0">
              <a:lnSpc>
                <a:spcPct val="100000"/>
              </a:lnSpc>
              <a:spcBef>
                <a:spcPct val="50000"/>
              </a:spcBef>
              <a:spcAft>
                <a:spcPct val="0"/>
              </a:spcAft>
              <a:buClr>
                <a:schemeClr val="tx2"/>
              </a:buClr>
              <a:buSzTx/>
              <a:tabLst/>
              <a:defRPr/>
            </a:pPr>
            <a:r>
              <a:rPr kumimoji="0" lang="cs-CZ" sz="2000" b="0" i="0" u="none" strike="noStrike" kern="0" cap="none" spc="0" normalizeH="0" baseline="0" noProof="0" dirty="0" smtClean="0">
                <a:ln>
                  <a:noFill/>
                </a:ln>
                <a:solidFill>
                  <a:schemeClr val="tx1"/>
                </a:solidFill>
                <a:effectLst/>
                <a:uLnTx/>
                <a:uFillTx/>
                <a:latin typeface="+mn-lt"/>
                <a:ea typeface="+mn-ea"/>
                <a:cs typeface="+mn-cs"/>
              </a:rPr>
              <a:t>Ing. </a:t>
            </a:r>
            <a:r>
              <a:rPr kumimoji="0" lang="en-US" sz="2000" b="0" i="0" u="none" strike="noStrike" kern="0" cap="none" spc="0" normalizeH="0" baseline="0" noProof="0" dirty="0" smtClean="0">
                <a:ln>
                  <a:noFill/>
                </a:ln>
                <a:solidFill>
                  <a:schemeClr val="tx1"/>
                </a:solidFill>
                <a:effectLst/>
                <a:uLnTx/>
                <a:uFillTx/>
                <a:latin typeface="+mn-lt"/>
                <a:ea typeface="+mn-ea"/>
                <a:cs typeface="+mn-cs"/>
              </a:rPr>
              <a:t>David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Hork</a:t>
            </a:r>
            <a:r>
              <a:rPr lang="cs-CZ" sz="2000" kern="0" dirty="0" smtClean="0">
                <a:latin typeface="+mn-lt"/>
              </a:rPr>
              <a:t>ý                                                                                              </a:t>
            </a:r>
            <a:r>
              <a:rPr kumimoji="0" lang="en-US" sz="2000" b="0" i="0" u="none" strike="noStrike" kern="0" cap="none" spc="0" normalizeH="0" baseline="0" noProof="0" dirty="0" smtClean="0">
                <a:ln>
                  <a:noFill/>
                </a:ln>
                <a:solidFill>
                  <a:schemeClr val="tx1"/>
                </a:solidFill>
                <a:effectLst/>
                <a:uLnTx/>
                <a:uFillTx/>
                <a:latin typeface="+mn-lt"/>
                <a:ea typeface="+mn-ea"/>
                <a:cs typeface="+mn-cs"/>
              </a:rPr>
              <a:t>Country Manager – Central &amp; Eastern Europe</a:t>
            </a:r>
            <a:r>
              <a:rPr kumimoji="0" lang="cs-CZ" sz="2000" b="0" i="0" u="none" strike="noStrike" kern="0" cap="none" spc="0" normalizeH="0" baseline="0" noProof="0" dirty="0" smtClean="0">
                <a:ln>
                  <a:noFill/>
                </a:ln>
                <a:solidFill>
                  <a:schemeClr val="tx1"/>
                </a:solidFill>
                <a:effectLst/>
                <a:uLnTx/>
                <a:uFillTx/>
                <a:latin typeface="+mn-lt"/>
                <a:ea typeface="+mn-ea"/>
                <a:cs typeface="+mn-cs"/>
              </a:rPr>
              <a:t> </a:t>
            </a:r>
            <a:r>
              <a:rPr kumimoji="0" lang="cs-CZ" sz="2000" b="0" i="0" u="none" strike="noStrike" kern="0" cap="none" spc="0" normalizeH="0" baseline="0" noProof="0" dirty="0" smtClean="0">
                <a:ln>
                  <a:noFill/>
                </a:ln>
                <a:solidFill>
                  <a:srgbClr val="2111EF"/>
                </a:solidFill>
                <a:effectLst/>
                <a:uLnTx/>
                <a:uFillTx/>
                <a:latin typeface="+mn-lt"/>
                <a:ea typeface="+mn-ea"/>
                <a:cs typeface="+mn-cs"/>
              </a:rPr>
              <a:t>d</a:t>
            </a:r>
            <a:r>
              <a:rPr kumimoji="0" lang="en-US" sz="2000" b="0" i="0" u="none" strike="noStrike" kern="0" cap="none" spc="0" normalizeH="0" baseline="0" noProof="0" dirty="0" err="1" smtClean="0">
                <a:ln>
                  <a:noFill/>
                </a:ln>
                <a:solidFill>
                  <a:srgbClr val="2111EF"/>
                </a:solidFill>
                <a:effectLst/>
                <a:uLnTx/>
                <a:uFillTx/>
                <a:latin typeface="+mn-lt"/>
                <a:ea typeface="+mn-ea"/>
                <a:cs typeface="+mn-cs"/>
              </a:rPr>
              <a:t>avid.horky</a:t>
            </a:r>
            <a:r>
              <a:rPr kumimoji="0" lang="en-GB" sz="2000" b="0" i="0" u="none" strike="noStrike" kern="0" cap="none" spc="0" normalizeH="0" baseline="0" noProof="0" dirty="0" smtClean="0">
                <a:ln>
                  <a:noFill/>
                </a:ln>
                <a:solidFill>
                  <a:srgbClr val="2111EF"/>
                </a:solidFill>
                <a:effectLst/>
                <a:uLnTx/>
                <a:uFillTx/>
                <a:latin typeface="+mn-lt"/>
                <a:ea typeface="+mn-ea"/>
                <a:cs typeface="+mn-cs"/>
              </a:rPr>
              <a:t>@</a:t>
            </a:r>
            <a:r>
              <a:rPr kumimoji="0" lang="cs-CZ" sz="2000" b="0" i="0" u="none" strike="noStrike" kern="0" cap="none" spc="0" normalizeH="0" baseline="0" noProof="0" dirty="0" smtClean="0">
                <a:ln>
                  <a:noFill/>
                </a:ln>
                <a:solidFill>
                  <a:srgbClr val="2111EF"/>
                </a:solidFill>
                <a:effectLst/>
                <a:uLnTx/>
                <a:uFillTx/>
                <a:latin typeface="+mn-lt"/>
                <a:ea typeface="+mn-ea"/>
                <a:cs typeface="+mn-cs"/>
              </a:rPr>
              <a:t>thomsonreuters.com</a:t>
            </a:r>
            <a:r>
              <a:rPr kumimoji="0" lang="en-US" sz="2000" b="0" i="0" u="none" strike="noStrike" kern="0" cap="none" spc="0" normalizeH="0" baseline="0" noProof="0" dirty="0" smtClean="0">
                <a:ln>
                  <a:noFill/>
                </a:ln>
                <a:solidFill>
                  <a:srgbClr val="2111EF"/>
                </a:solidFill>
                <a:effectLst/>
                <a:uLnTx/>
                <a:uFillTx/>
                <a:latin typeface="+mn-lt"/>
                <a:ea typeface="+mn-ea"/>
                <a:cs typeface="+mn-cs"/>
              </a:rPr>
              <a:t> </a:t>
            </a:r>
          </a:p>
          <a:p>
            <a:pPr marL="228600" marR="0" lvl="0" indent="-228600" algn="r" defTabSz="914400" rtl="0" eaLnBrk="0" fontAlgn="base" latinLnBrk="0" hangingPunct="0">
              <a:lnSpc>
                <a:spcPct val="100000"/>
              </a:lnSpc>
              <a:spcBef>
                <a:spcPct val="50000"/>
              </a:spcBef>
              <a:spcAft>
                <a:spcPct val="0"/>
              </a:spcAft>
              <a:buClr>
                <a:schemeClr val="tx2"/>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cs-CZ" dirty="0" smtClean="0"/>
              <a:t>HODNOCENÍ INSTITUCÍ</a:t>
            </a:r>
            <a:r>
              <a:rPr lang="en-US" dirty="0" smtClean="0"/>
              <a:t/>
            </a:r>
            <a:br>
              <a:rPr lang="en-US" dirty="0" smtClean="0"/>
            </a:br>
            <a:endParaRPr lang="en-US" dirty="0" smtClean="0"/>
          </a:p>
        </p:txBody>
      </p:sp>
      <p:pic>
        <p:nvPicPr>
          <p:cNvPr id="28675" name="Picture 3"/>
          <p:cNvPicPr>
            <a:picLocks noChangeAspect="1" noChangeArrowheads="1"/>
          </p:cNvPicPr>
          <p:nvPr/>
        </p:nvPicPr>
        <p:blipFill>
          <a:blip r:embed="rId2" cstate="print"/>
          <a:srcRect/>
          <a:stretch>
            <a:fillRect/>
          </a:stretch>
        </p:blipFill>
        <p:spPr bwMode="auto">
          <a:xfrm>
            <a:off x="203200" y="1576388"/>
            <a:ext cx="4641850" cy="5084762"/>
          </a:xfrm>
          <a:prstGeom prst="rect">
            <a:avLst/>
          </a:prstGeom>
          <a:noFill/>
          <a:ln w="38100">
            <a:solidFill>
              <a:schemeClr val="tx2"/>
            </a:solidFill>
            <a:miter lim="800000"/>
            <a:headEnd/>
            <a:tailEnd/>
          </a:ln>
        </p:spPr>
      </p:pic>
      <p:pic>
        <p:nvPicPr>
          <p:cNvPr id="28676" name="Picture 8"/>
          <p:cNvPicPr>
            <a:picLocks noChangeAspect="1" noChangeArrowheads="1"/>
          </p:cNvPicPr>
          <p:nvPr/>
        </p:nvPicPr>
        <p:blipFill>
          <a:blip r:embed="rId3" cstate="print"/>
          <a:srcRect/>
          <a:stretch>
            <a:fillRect/>
          </a:stretch>
        </p:blipFill>
        <p:spPr bwMode="auto">
          <a:xfrm>
            <a:off x="3886200" y="1430338"/>
            <a:ext cx="5040313" cy="4152900"/>
          </a:xfrm>
          <a:prstGeom prst="rect">
            <a:avLst/>
          </a:prstGeom>
          <a:noFill/>
          <a:ln w="38100">
            <a:solidFill>
              <a:schemeClr val="tx2"/>
            </a:solidFill>
            <a:miter lim="800000"/>
            <a:headEnd/>
            <a:tailEnd/>
          </a:ln>
        </p:spPr>
      </p:pic>
      <p:sp>
        <p:nvSpPr>
          <p:cNvPr id="28677" name="Text Box 9"/>
          <p:cNvSpPr txBox="1">
            <a:spLocks noChangeArrowheads="1"/>
          </p:cNvSpPr>
          <p:nvPr/>
        </p:nvSpPr>
        <p:spPr bwMode="auto">
          <a:xfrm>
            <a:off x="5267325" y="5981700"/>
            <a:ext cx="4064000" cy="554038"/>
          </a:xfrm>
          <a:prstGeom prst="rect">
            <a:avLst/>
          </a:prstGeom>
          <a:noFill/>
          <a:ln w="38100">
            <a:noFill/>
            <a:miter lim="800000"/>
            <a:headEnd/>
            <a:tailEnd/>
          </a:ln>
        </p:spPr>
        <p:txBody>
          <a:bodyPr>
            <a:spAutoFit/>
          </a:bodyPr>
          <a:lstStyle/>
          <a:p>
            <a:pPr>
              <a:spcBef>
                <a:spcPct val="50000"/>
              </a:spcBef>
            </a:pPr>
            <a:r>
              <a:rPr lang="en-US" sz="1200"/>
              <a:t>Source: Thomson Reuters                                              </a:t>
            </a:r>
          </a:p>
          <a:p>
            <a:pPr>
              <a:spcBef>
                <a:spcPct val="50000"/>
              </a:spcBef>
            </a:pPr>
            <a:r>
              <a:rPr lang="en-US" sz="1200"/>
              <a:t>North America University Science Indicators</a:t>
            </a:r>
          </a:p>
        </p:txBody>
      </p:sp>
      <p:sp>
        <p:nvSpPr>
          <p:cNvPr id="28678" name="Text Box 10"/>
          <p:cNvSpPr txBox="1">
            <a:spLocks noChangeArrowheads="1"/>
          </p:cNvSpPr>
          <p:nvPr/>
        </p:nvSpPr>
        <p:spPr bwMode="auto">
          <a:xfrm>
            <a:off x="6546850" y="2979738"/>
            <a:ext cx="2447925" cy="1015663"/>
          </a:xfrm>
          <a:prstGeom prst="rect">
            <a:avLst/>
          </a:prstGeom>
          <a:solidFill>
            <a:srgbClr val="FFFF99"/>
          </a:solidFill>
          <a:ln w="38100">
            <a:solidFill>
              <a:schemeClr val="tx2"/>
            </a:solidFill>
            <a:miter lim="800000"/>
            <a:headEnd/>
            <a:tailEnd/>
          </a:ln>
        </p:spPr>
        <p:txBody>
          <a:bodyPr>
            <a:spAutoFit/>
          </a:bodyPr>
          <a:lstStyle/>
          <a:p>
            <a:pPr>
              <a:spcBef>
                <a:spcPct val="50000"/>
              </a:spcBef>
            </a:pPr>
            <a:r>
              <a:rPr lang="cs-CZ" sz="2000" dirty="0" smtClean="0"/>
              <a:t>Počet citací k článkům  autorů ze Severní ameriky</a:t>
            </a:r>
            <a:endParaRPr lang="en-US" sz="2000" dirty="0"/>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cs-CZ" dirty="0" smtClean="0"/>
              <a:t>SROVNÁVÁNÍ INSTITUCÍ NA GLOBÁLNÍ ŠKÁLE</a:t>
            </a:r>
            <a:endParaRPr lang="en-US" dirty="0" smtClean="0"/>
          </a:p>
        </p:txBody>
      </p:sp>
      <p:sp>
        <p:nvSpPr>
          <p:cNvPr id="29699" name="Slide Number Placeholder 2"/>
          <p:cNvSpPr>
            <a:spLocks noGrp="1"/>
          </p:cNvSpPr>
          <p:nvPr>
            <p:ph type="sldNum" sz="quarter" idx="11"/>
          </p:nvPr>
        </p:nvSpPr>
        <p:spPr>
          <a:noFill/>
        </p:spPr>
        <p:txBody>
          <a:bodyPr/>
          <a:lstStyle/>
          <a:p>
            <a:fld id="{15D5FE63-2285-4A2B-912E-BE8F79671124}" type="slidenum">
              <a:rPr lang="en-US" smtClean="0"/>
              <a:pPr/>
              <a:t>11</a:t>
            </a:fld>
            <a:endParaRPr lang="en-US" smtClean="0"/>
          </a:p>
        </p:txBody>
      </p:sp>
      <p:pic>
        <p:nvPicPr>
          <p:cNvPr id="29700" name="Picture 3"/>
          <p:cNvPicPr>
            <a:picLocks noChangeAspect="1" noChangeArrowheads="1"/>
          </p:cNvPicPr>
          <p:nvPr/>
        </p:nvPicPr>
        <p:blipFill>
          <a:blip r:embed="rId2" cstate="print"/>
          <a:srcRect/>
          <a:stretch>
            <a:fillRect/>
          </a:stretch>
        </p:blipFill>
        <p:spPr bwMode="auto">
          <a:xfrm>
            <a:off x="714375" y="1785938"/>
            <a:ext cx="6991350" cy="4562475"/>
          </a:xfrm>
          <a:prstGeom prst="rect">
            <a:avLst/>
          </a:prstGeom>
          <a:noFill/>
          <a:ln w="9525">
            <a:noFill/>
            <a:miter lim="800000"/>
            <a:headEnd/>
            <a:tailEnd/>
          </a:ln>
        </p:spPr>
      </p:pic>
      <p:sp>
        <p:nvSpPr>
          <p:cNvPr id="29701"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1"/>
          </p:nvPr>
        </p:nvSpPr>
        <p:spPr>
          <a:noFill/>
        </p:spPr>
        <p:txBody>
          <a:bodyPr/>
          <a:lstStyle/>
          <a:p>
            <a:fld id="{94A5840C-8C9F-4F6E-B579-4DDE05A692D2}" type="slidenum">
              <a:rPr lang="en-US" smtClean="0"/>
              <a:pPr/>
              <a:t>12</a:t>
            </a:fld>
            <a:endParaRPr lang="en-US" smtClean="0"/>
          </a:p>
        </p:txBody>
      </p:sp>
      <p:pic>
        <p:nvPicPr>
          <p:cNvPr id="30724" name="Picture 2"/>
          <p:cNvPicPr>
            <a:picLocks noChangeAspect="1" noChangeArrowheads="1"/>
          </p:cNvPicPr>
          <p:nvPr/>
        </p:nvPicPr>
        <p:blipFill>
          <a:blip r:embed="rId2" cstate="print"/>
          <a:srcRect/>
          <a:stretch>
            <a:fillRect/>
          </a:stretch>
        </p:blipFill>
        <p:spPr bwMode="auto">
          <a:xfrm>
            <a:off x="928688" y="1847850"/>
            <a:ext cx="6905625" cy="4581525"/>
          </a:xfrm>
          <a:prstGeom prst="rect">
            <a:avLst/>
          </a:prstGeom>
          <a:noFill/>
          <a:ln w="9525">
            <a:noFill/>
            <a:miter lim="800000"/>
            <a:headEnd/>
            <a:tailEnd/>
          </a:ln>
        </p:spPr>
      </p:pic>
      <p:sp>
        <p:nvSpPr>
          <p:cNvPr id="30725"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
        <p:nvSpPr>
          <p:cNvPr id="8" name="Title 1"/>
          <p:cNvSpPr txBox="1">
            <a:spLocks/>
          </p:cNvSpPr>
          <p:nvPr/>
        </p:nvSpPr>
        <p:spPr bwMode="auto">
          <a:xfrm>
            <a:off x="906199" y="495037"/>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cs-CZ" sz="2800" kern="0" dirty="0" smtClean="0">
                <a:solidFill>
                  <a:schemeClr val="tx2"/>
                </a:solidFill>
                <a:latin typeface="+mj-lt"/>
                <a:ea typeface="+mj-ea"/>
                <a:cs typeface="+mj-cs"/>
              </a:rPr>
              <a:t>S</a:t>
            </a:r>
            <a:r>
              <a:rPr kumimoji="0" lang="cs-CZ" sz="2800" b="0" i="0" u="none" strike="noStrike" kern="0" cap="none" spc="0" normalizeH="0" baseline="0" noProof="0" dirty="0" smtClean="0">
                <a:ln>
                  <a:noFill/>
                </a:ln>
                <a:solidFill>
                  <a:schemeClr val="tx2"/>
                </a:solidFill>
                <a:effectLst/>
                <a:uLnTx/>
                <a:uFillTx/>
                <a:latin typeface="+mj-lt"/>
                <a:ea typeface="+mj-ea"/>
                <a:cs typeface="+mj-cs"/>
              </a:rPr>
              <a:t>ROVNÁVÁNÍ INSTITUCÍ NA GLOBÁLNÍ ŠKÁLE</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cs-CZ" dirty="0" smtClean="0"/>
              <a:t>POROVNÁVÁNÍ VLIVU V BIOLOGII</a:t>
            </a:r>
            <a:endParaRPr lang="en-US" dirty="0" smtClean="0"/>
          </a:p>
        </p:txBody>
      </p:sp>
      <p:sp>
        <p:nvSpPr>
          <p:cNvPr id="31747" name="Slide Number Placeholder 2"/>
          <p:cNvSpPr>
            <a:spLocks noGrp="1"/>
          </p:cNvSpPr>
          <p:nvPr>
            <p:ph type="sldNum" sz="quarter" idx="11"/>
          </p:nvPr>
        </p:nvSpPr>
        <p:spPr>
          <a:noFill/>
        </p:spPr>
        <p:txBody>
          <a:bodyPr/>
          <a:lstStyle/>
          <a:p>
            <a:fld id="{C0E37232-2CEC-4CC2-B82D-BFFFE57AB344}" type="slidenum">
              <a:rPr lang="en-US" smtClean="0"/>
              <a:pPr/>
              <a:t>13</a:t>
            </a:fld>
            <a:endParaRPr lang="en-US" smtClean="0"/>
          </a:p>
        </p:txBody>
      </p:sp>
      <p:pic>
        <p:nvPicPr>
          <p:cNvPr id="31748" name="Picture 2"/>
          <p:cNvPicPr>
            <a:picLocks noChangeAspect="1" noChangeArrowheads="1"/>
          </p:cNvPicPr>
          <p:nvPr/>
        </p:nvPicPr>
        <p:blipFill>
          <a:blip r:embed="rId2" cstate="print"/>
          <a:srcRect/>
          <a:stretch>
            <a:fillRect/>
          </a:stretch>
        </p:blipFill>
        <p:spPr bwMode="auto">
          <a:xfrm>
            <a:off x="103188" y="1544638"/>
            <a:ext cx="8951912" cy="4738687"/>
          </a:xfrm>
          <a:prstGeom prst="rect">
            <a:avLst/>
          </a:prstGeom>
          <a:noFill/>
          <a:ln w="9525">
            <a:noFill/>
            <a:miter lim="800000"/>
            <a:headEnd/>
            <a:tailEnd/>
          </a:ln>
        </p:spPr>
      </p:pic>
      <p:sp>
        <p:nvSpPr>
          <p:cNvPr id="31749" name="TextBox 4"/>
          <p:cNvSpPr txBox="1">
            <a:spLocks noChangeArrowheads="1"/>
          </p:cNvSpPr>
          <p:nvPr/>
        </p:nvSpPr>
        <p:spPr bwMode="auto">
          <a:xfrm>
            <a:off x="2005013" y="2227263"/>
            <a:ext cx="1460500" cy="400050"/>
          </a:xfrm>
          <a:prstGeom prst="rect">
            <a:avLst/>
          </a:prstGeom>
          <a:solidFill>
            <a:srgbClr val="FFFF99"/>
          </a:solidFill>
          <a:ln w="28575">
            <a:solidFill>
              <a:schemeClr val="tx2"/>
            </a:solidFill>
            <a:miter lim="800000"/>
            <a:headEnd/>
            <a:tailEnd/>
          </a:ln>
        </p:spPr>
        <p:txBody>
          <a:bodyPr>
            <a:spAutoFit/>
          </a:bodyPr>
          <a:lstStyle/>
          <a:p>
            <a:r>
              <a:rPr lang="es-ES" sz="2000">
                <a:solidFill>
                  <a:srgbClr val="4B4B4B"/>
                </a:solidFill>
              </a:rPr>
              <a:t>Cambridge</a:t>
            </a:r>
            <a:endParaRPr lang="en-US" sz="2000">
              <a:solidFill>
                <a:srgbClr val="4B4B4B"/>
              </a:solidFill>
            </a:endParaRPr>
          </a:p>
        </p:txBody>
      </p:sp>
      <p:cxnSp>
        <p:nvCxnSpPr>
          <p:cNvPr id="7" name="Straight Arrow Connector 6"/>
          <p:cNvCxnSpPr>
            <a:stCxn id="31749" idx="1"/>
          </p:cNvCxnSpPr>
          <p:nvPr/>
        </p:nvCxnSpPr>
        <p:spPr>
          <a:xfrm rot="10800000" flipV="1">
            <a:off x="1577975" y="2427288"/>
            <a:ext cx="427038" cy="49212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7"/>
          <p:cNvSpPr txBox="1">
            <a:spLocks noChangeArrowheads="1"/>
          </p:cNvSpPr>
          <p:nvPr/>
        </p:nvSpPr>
        <p:spPr bwMode="auto">
          <a:xfrm>
            <a:off x="3603625" y="2968625"/>
            <a:ext cx="982663" cy="400050"/>
          </a:xfrm>
          <a:prstGeom prst="rect">
            <a:avLst/>
          </a:prstGeom>
          <a:solidFill>
            <a:srgbClr val="FFFF99"/>
          </a:solidFill>
          <a:ln w="28575">
            <a:solidFill>
              <a:schemeClr val="tx2"/>
            </a:solidFill>
            <a:miter lim="800000"/>
            <a:headEnd/>
            <a:tailEnd/>
          </a:ln>
        </p:spPr>
        <p:txBody>
          <a:bodyPr>
            <a:spAutoFit/>
          </a:bodyPr>
          <a:lstStyle/>
          <a:p>
            <a:r>
              <a:rPr lang="es-ES" sz="2000">
                <a:solidFill>
                  <a:srgbClr val="4B4B4B"/>
                </a:solidFill>
              </a:rPr>
              <a:t>Oxford</a:t>
            </a:r>
            <a:endParaRPr lang="en-US" sz="2000">
              <a:solidFill>
                <a:srgbClr val="4B4B4B"/>
              </a:solidFill>
            </a:endParaRPr>
          </a:p>
        </p:txBody>
      </p:sp>
      <p:cxnSp>
        <p:nvCxnSpPr>
          <p:cNvPr id="10" name="Straight Arrow Connector 9"/>
          <p:cNvCxnSpPr>
            <a:stCxn id="31751" idx="3"/>
          </p:cNvCxnSpPr>
          <p:nvPr/>
        </p:nvCxnSpPr>
        <p:spPr>
          <a:xfrm>
            <a:off x="4586288" y="3168650"/>
            <a:ext cx="604837" cy="19367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3" name="TextBox 10"/>
          <p:cNvSpPr txBox="1">
            <a:spLocks noChangeArrowheads="1"/>
          </p:cNvSpPr>
          <p:nvPr/>
        </p:nvSpPr>
        <p:spPr bwMode="auto">
          <a:xfrm>
            <a:off x="5254625" y="5307013"/>
            <a:ext cx="1487488" cy="400050"/>
          </a:xfrm>
          <a:prstGeom prst="rect">
            <a:avLst/>
          </a:prstGeom>
          <a:solidFill>
            <a:srgbClr val="FFFF99"/>
          </a:solidFill>
          <a:ln w="28575">
            <a:solidFill>
              <a:schemeClr val="tx2"/>
            </a:solidFill>
            <a:miter lim="800000"/>
            <a:headEnd/>
            <a:tailEnd/>
          </a:ln>
        </p:spPr>
        <p:txBody>
          <a:bodyPr>
            <a:spAutoFit/>
          </a:bodyPr>
          <a:lstStyle/>
          <a:p>
            <a:r>
              <a:rPr lang="es-ES" sz="2000">
                <a:solidFill>
                  <a:srgbClr val="4B4B4B"/>
                </a:solidFill>
              </a:rPr>
              <a:t>Stirling</a:t>
            </a:r>
            <a:endParaRPr lang="en-US" sz="2000">
              <a:solidFill>
                <a:srgbClr val="4B4B4B"/>
              </a:solidFill>
            </a:endParaRPr>
          </a:p>
        </p:txBody>
      </p:sp>
      <p:cxnSp>
        <p:nvCxnSpPr>
          <p:cNvPr id="12" name="Straight Arrow Connector 11"/>
          <p:cNvCxnSpPr>
            <a:stCxn id="31753" idx="1"/>
          </p:cNvCxnSpPr>
          <p:nvPr/>
        </p:nvCxnSpPr>
        <p:spPr>
          <a:xfrm rot="10800000">
            <a:off x="4500563" y="4929188"/>
            <a:ext cx="754062" cy="57785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5"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4275" y="506413"/>
            <a:ext cx="7697337" cy="836612"/>
          </a:xfrm>
        </p:spPr>
        <p:txBody>
          <a:bodyPr/>
          <a:lstStyle/>
          <a:p>
            <a:pPr algn="ctr" eaLnBrk="1" hangingPunct="1"/>
            <a:r>
              <a:rPr lang="cs-CZ" dirty="0" smtClean="0"/>
              <a:t>POROVNÁVÁNÍ INSTITUCÍ V JEDNOTLIVÝCH OBORECH</a:t>
            </a:r>
            <a:endParaRPr lang="en-US" dirty="0" smtClean="0"/>
          </a:p>
        </p:txBody>
      </p:sp>
      <p:sp>
        <p:nvSpPr>
          <p:cNvPr id="32771" name="Slide Number Placeholder 2"/>
          <p:cNvSpPr>
            <a:spLocks noGrp="1"/>
          </p:cNvSpPr>
          <p:nvPr>
            <p:ph type="sldNum" sz="quarter" idx="11"/>
          </p:nvPr>
        </p:nvSpPr>
        <p:spPr>
          <a:noFill/>
        </p:spPr>
        <p:txBody>
          <a:bodyPr/>
          <a:lstStyle/>
          <a:p>
            <a:fld id="{57360311-6751-4BCE-8483-96CFFE3A99D3}" type="slidenum">
              <a:rPr lang="en-US" smtClean="0"/>
              <a:pPr/>
              <a:t>14</a:t>
            </a:fld>
            <a:endParaRPr lang="en-US" smtClean="0"/>
          </a:p>
        </p:txBody>
      </p:sp>
      <p:pic>
        <p:nvPicPr>
          <p:cNvPr id="32772" name="Picture 2"/>
          <p:cNvPicPr>
            <a:picLocks noChangeAspect="1" noChangeArrowheads="1"/>
          </p:cNvPicPr>
          <p:nvPr/>
        </p:nvPicPr>
        <p:blipFill>
          <a:blip r:embed="rId2" cstate="print"/>
          <a:srcRect/>
          <a:stretch>
            <a:fillRect/>
          </a:stretch>
        </p:blipFill>
        <p:spPr bwMode="auto">
          <a:xfrm>
            <a:off x="0" y="1489075"/>
            <a:ext cx="9144000" cy="4854575"/>
          </a:xfrm>
          <a:prstGeom prst="rect">
            <a:avLst/>
          </a:prstGeom>
          <a:noFill/>
          <a:ln w="9525">
            <a:noFill/>
            <a:miter lim="800000"/>
            <a:headEnd/>
            <a:tailEnd/>
          </a:ln>
        </p:spPr>
      </p:pic>
      <p:sp>
        <p:nvSpPr>
          <p:cNvPr id="32773"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09685" y="506413"/>
            <a:ext cx="7656394" cy="836612"/>
          </a:xfrm>
        </p:spPr>
        <p:txBody>
          <a:bodyPr/>
          <a:lstStyle/>
          <a:p>
            <a:pPr algn="ctr" eaLnBrk="1" hangingPunct="1"/>
            <a:r>
              <a:rPr lang="cs-CZ" dirty="0" smtClean="0"/>
              <a:t>POROVNÁVÁNÍ INSTITUCÍ V JEDNOTLIVÝCH OBORECH</a:t>
            </a:r>
            <a:endParaRPr lang="en-US" dirty="0" smtClean="0"/>
          </a:p>
        </p:txBody>
      </p:sp>
      <p:sp>
        <p:nvSpPr>
          <p:cNvPr id="33795" name="Slide Number Placeholder 2"/>
          <p:cNvSpPr>
            <a:spLocks noGrp="1"/>
          </p:cNvSpPr>
          <p:nvPr>
            <p:ph type="sldNum" sz="quarter" idx="11"/>
          </p:nvPr>
        </p:nvSpPr>
        <p:spPr>
          <a:noFill/>
        </p:spPr>
        <p:txBody>
          <a:bodyPr/>
          <a:lstStyle/>
          <a:p>
            <a:fld id="{DA297A2C-8656-4AC2-9245-F49C66FE79DC}" type="slidenum">
              <a:rPr lang="en-US" smtClean="0"/>
              <a:pPr/>
              <a:t>15</a:t>
            </a:fld>
            <a:endParaRPr lang="en-US" smtClean="0"/>
          </a:p>
        </p:txBody>
      </p:sp>
      <p:pic>
        <p:nvPicPr>
          <p:cNvPr id="33796" name="Picture 2"/>
          <p:cNvPicPr>
            <a:picLocks noChangeAspect="1" noChangeArrowheads="1"/>
          </p:cNvPicPr>
          <p:nvPr/>
        </p:nvPicPr>
        <p:blipFill>
          <a:blip r:embed="rId2" cstate="print"/>
          <a:srcRect/>
          <a:stretch>
            <a:fillRect/>
          </a:stretch>
        </p:blipFill>
        <p:spPr bwMode="auto">
          <a:xfrm>
            <a:off x="0" y="1482725"/>
            <a:ext cx="9144000" cy="4843463"/>
          </a:xfrm>
          <a:prstGeom prst="rect">
            <a:avLst/>
          </a:prstGeom>
          <a:noFill/>
          <a:ln w="9525">
            <a:noFill/>
            <a:miter lim="800000"/>
            <a:headEnd/>
            <a:tailEnd/>
          </a:ln>
        </p:spPr>
      </p:pic>
      <p:sp>
        <p:nvSpPr>
          <p:cNvPr id="33797"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898525" y="1512888"/>
            <a:ext cx="8245475" cy="4035425"/>
          </a:xfrm>
        </p:spPr>
        <p:txBody>
          <a:bodyPr/>
          <a:lstStyle/>
          <a:p>
            <a:r>
              <a:rPr lang="cs-CZ" dirty="0" smtClean="0"/>
              <a:t>HODNOCENÍ INSTITUCÍ</a:t>
            </a:r>
            <a:r>
              <a:rPr lang="en-US" dirty="0" smtClean="0"/>
              <a:t> (2)</a:t>
            </a:r>
            <a:br>
              <a:rPr lang="en-US" dirty="0" smtClean="0"/>
            </a:br>
            <a:r>
              <a:rPr lang="en-US" dirty="0" smtClean="0"/>
              <a:t>	</a:t>
            </a:r>
            <a:br>
              <a:rPr lang="en-US" dirty="0" smtClean="0"/>
            </a:br>
            <a:r>
              <a:rPr lang="en-US" dirty="0" smtClean="0"/>
              <a:t>	</a:t>
            </a:r>
            <a:r>
              <a:rPr lang="en-US" sz="2800" dirty="0" smtClean="0"/>
              <a:t>INTERN</a:t>
            </a:r>
            <a:r>
              <a:rPr lang="cs-CZ" sz="2800" dirty="0" smtClean="0"/>
              <a:t>Í</a:t>
            </a:r>
            <a:r>
              <a:rPr lang="en-US" sz="2800" dirty="0" smtClean="0"/>
              <a:t> ANAL</a:t>
            </a:r>
            <a:r>
              <a:rPr lang="cs-CZ" sz="2800" smtClean="0"/>
              <a:t>ÝZA</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7575" y="888557"/>
            <a:ext cx="7369175" cy="836612"/>
          </a:xfrm>
        </p:spPr>
        <p:txBody>
          <a:bodyPr/>
          <a:lstStyle/>
          <a:p>
            <a:pPr algn="ctr"/>
            <a:r>
              <a:rPr lang="cs-CZ" dirty="0" smtClean="0"/>
              <a:t>JAKÝ JE PUBLIKAČNÍ VĚDECKÝ VÝSTUP NAŠÍ INSTITUCE</a:t>
            </a:r>
            <a:r>
              <a:rPr lang="en-US" dirty="0" smtClean="0"/>
              <a:t>?</a:t>
            </a:r>
            <a:br>
              <a:rPr lang="en-US" dirty="0" smtClean="0"/>
            </a:br>
            <a:endParaRPr lang="en-US" dirty="0" smtClean="0"/>
          </a:p>
        </p:txBody>
      </p:sp>
      <p:sp>
        <p:nvSpPr>
          <p:cNvPr id="36867" name="Slide Number Placeholder 2"/>
          <p:cNvSpPr>
            <a:spLocks noGrp="1"/>
          </p:cNvSpPr>
          <p:nvPr>
            <p:ph type="sldNum" sz="quarter" idx="11"/>
          </p:nvPr>
        </p:nvSpPr>
        <p:spPr>
          <a:noFill/>
        </p:spPr>
        <p:txBody>
          <a:bodyPr/>
          <a:lstStyle/>
          <a:p>
            <a:fld id="{42E2BECB-98BF-496E-9523-D9C62987E249}" type="slidenum">
              <a:rPr lang="en-US" smtClean="0"/>
              <a:pPr/>
              <a:t>17</a:t>
            </a:fld>
            <a:endParaRPr lang="en-US" smtClean="0"/>
          </a:p>
        </p:txBody>
      </p:sp>
      <p:pic>
        <p:nvPicPr>
          <p:cNvPr id="36868" name="Picture 2"/>
          <p:cNvPicPr>
            <a:picLocks noChangeAspect="1" noChangeArrowheads="1"/>
          </p:cNvPicPr>
          <p:nvPr/>
        </p:nvPicPr>
        <p:blipFill>
          <a:blip r:embed="rId2" cstate="print"/>
          <a:srcRect/>
          <a:stretch>
            <a:fillRect/>
          </a:stretch>
        </p:blipFill>
        <p:spPr bwMode="auto">
          <a:xfrm>
            <a:off x="1214438" y="1543050"/>
            <a:ext cx="6715125" cy="5065713"/>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71438" y="1714500"/>
            <a:ext cx="3429000" cy="2492375"/>
          </a:xfrm>
          <a:prstGeom prst="rect">
            <a:avLst/>
          </a:prstGeom>
          <a:noFill/>
          <a:ln w="38100">
            <a:solidFill>
              <a:schemeClr val="tx2"/>
            </a:solidFill>
            <a:miter lim="800000"/>
            <a:headEnd/>
            <a:tailEnd/>
          </a:ln>
        </p:spPr>
      </p:pic>
      <p:cxnSp>
        <p:nvCxnSpPr>
          <p:cNvPr id="8" name="Straight Arrow Connector 7"/>
          <p:cNvCxnSpPr/>
          <p:nvPr/>
        </p:nvCxnSpPr>
        <p:spPr>
          <a:xfrm rot="16200000" flipV="1">
            <a:off x="-535781" y="3464719"/>
            <a:ext cx="3500437" cy="42862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noChangeArrowheads="1"/>
          </p:cNvPicPr>
          <p:nvPr/>
        </p:nvPicPr>
        <p:blipFill>
          <a:blip r:embed="rId4" cstate="print"/>
          <a:srcRect/>
          <a:stretch>
            <a:fillRect/>
          </a:stretch>
        </p:blipFill>
        <p:spPr bwMode="auto">
          <a:xfrm>
            <a:off x="3786188" y="1871663"/>
            <a:ext cx="5286375" cy="2486025"/>
          </a:xfrm>
          <a:prstGeom prst="rect">
            <a:avLst/>
          </a:prstGeom>
          <a:noFill/>
          <a:ln w="38100">
            <a:solidFill>
              <a:schemeClr val="tx2"/>
            </a:solidFill>
            <a:miter lim="800000"/>
            <a:headEnd/>
            <a:tailEnd/>
          </a:ln>
        </p:spPr>
      </p:pic>
      <p:cxnSp>
        <p:nvCxnSpPr>
          <p:cNvPr id="15" name="Straight Arrow Connector 14"/>
          <p:cNvCxnSpPr/>
          <p:nvPr/>
        </p:nvCxnSpPr>
        <p:spPr>
          <a:xfrm rot="16200000" flipV="1">
            <a:off x="4175125" y="2611438"/>
            <a:ext cx="3354388" cy="213201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cs-CZ" dirty="0" smtClean="0"/>
              <a:t>JAK SI ČLÁNEK VEDE V POROVNÁNÍ       SE SVÝM ČASOPISEM</a:t>
            </a:r>
            <a:r>
              <a:rPr lang="en-GB" dirty="0" smtClean="0"/>
              <a:t>/OBOREM</a:t>
            </a:r>
            <a:r>
              <a:rPr lang="en-US" dirty="0" smtClean="0"/>
              <a:t>?</a:t>
            </a:r>
          </a:p>
        </p:txBody>
      </p:sp>
      <p:sp>
        <p:nvSpPr>
          <p:cNvPr id="37891" name="Slide Number Placeholder 2"/>
          <p:cNvSpPr>
            <a:spLocks noGrp="1"/>
          </p:cNvSpPr>
          <p:nvPr>
            <p:ph type="sldNum" sz="quarter" idx="11"/>
          </p:nvPr>
        </p:nvSpPr>
        <p:spPr>
          <a:noFill/>
        </p:spPr>
        <p:txBody>
          <a:bodyPr/>
          <a:lstStyle/>
          <a:p>
            <a:fld id="{F9F20E1A-C131-445F-99D3-4AF306F9D434}" type="slidenum">
              <a:rPr lang="en-US" smtClean="0"/>
              <a:pPr/>
              <a:t>18</a:t>
            </a:fld>
            <a:endParaRPr lang="en-US" smtClean="0"/>
          </a:p>
        </p:txBody>
      </p:sp>
      <p:pic>
        <p:nvPicPr>
          <p:cNvPr id="37892" name="Picture 3"/>
          <p:cNvPicPr>
            <a:picLocks noChangeAspect="1" noChangeArrowheads="1"/>
          </p:cNvPicPr>
          <p:nvPr/>
        </p:nvPicPr>
        <p:blipFill>
          <a:blip r:embed="rId2" cstate="print"/>
          <a:srcRect/>
          <a:stretch>
            <a:fillRect/>
          </a:stretch>
        </p:blipFill>
        <p:spPr bwMode="auto">
          <a:xfrm>
            <a:off x="387350" y="1571625"/>
            <a:ext cx="8374063" cy="1143000"/>
          </a:xfrm>
          <a:prstGeom prst="rect">
            <a:avLst/>
          </a:prstGeom>
          <a:noFill/>
          <a:ln w="9525">
            <a:noFill/>
            <a:miter lim="800000"/>
            <a:headEnd/>
            <a:tailEnd/>
          </a:ln>
        </p:spPr>
      </p:pic>
      <p:sp>
        <p:nvSpPr>
          <p:cNvPr id="12" name="Rectangle 11"/>
          <p:cNvSpPr/>
          <p:nvPr/>
        </p:nvSpPr>
        <p:spPr>
          <a:xfrm>
            <a:off x="1897063" y="1546225"/>
            <a:ext cx="1603375" cy="107156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TextBox 12"/>
          <p:cNvSpPr txBox="1">
            <a:spLocks noChangeArrowheads="1"/>
          </p:cNvSpPr>
          <p:nvPr/>
        </p:nvSpPr>
        <p:spPr bwMode="auto">
          <a:xfrm>
            <a:off x="500063" y="3857625"/>
            <a:ext cx="1714500" cy="954107"/>
          </a:xfrm>
          <a:prstGeom prst="rect">
            <a:avLst/>
          </a:prstGeom>
          <a:solidFill>
            <a:srgbClr val="FFFF99"/>
          </a:solidFill>
          <a:ln w="38100">
            <a:solidFill>
              <a:schemeClr val="tx2"/>
            </a:solidFill>
            <a:miter lim="800000"/>
            <a:headEnd/>
            <a:tailEnd/>
          </a:ln>
        </p:spPr>
        <p:txBody>
          <a:bodyPr>
            <a:spAutoFit/>
          </a:bodyPr>
          <a:lstStyle/>
          <a:p>
            <a:r>
              <a:rPr lang="cs-CZ" sz="1400" dirty="0" smtClean="0">
                <a:solidFill>
                  <a:srgbClr val="4B4B4B"/>
                </a:solidFill>
              </a:rPr>
              <a:t>Články z časopisu </a:t>
            </a:r>
            <a:r>
              <a:rPr lang="es-ES" sz="1400" dirty="0" err="1" smtClean="0">
                <a:solidFill>
                  <a:srgbClr val="4B4B4B"/>
                </a:solidFill>
              </a:rPr>
              <a:t>Nature</a:t>
            </a:r>
            <a:r>
              <a:rPr lang="es-ES" sz="1400" dirty="0" smtClean="0">
                <a:solidFill>
                  <a:srgbClr val="4B4B4B"/>
                </a:solidFill>
              </a:rPr>
              <a:t> </a:t>
            </a:r>
            <a:r>
              <a:rPr lang="cs-CZ" sz="1400" dirty="0" smtClean="0">
                <a:solidFill>
                  <a:srgbClr val="4B4B4B"/>
                </a:solidFill>
              </a:rPr>
              <a:t>z tohoto roku byly citovány </a:t>
            </a:r>
            <a:r>
              <a:rPr lang="es-ES" sz="1400" dirty="0" smtClean="0">
                <a:solidFill>
                  <a:srgbClr val="4B4B4B"/>
                </a:solidFill>
              </a:rPr>
              <a:t>135</a:t>
            </a:r>
            <a:r>
              <a:rPr lang="cs-CZ" sz="1400" dirty="0" smtClean="0">
                <a:solidFill>
                  <a:srgbClr val="4B4B4B"/>
                </a:solidFill>
              </a:rPr>
              <a:t>,</a:t>
            </a:r>
            <a:r>
              <a:rPr lang="es-ES" sz="1400" dirty="0" smtClean="0">
                <a:solidFill>
                  <a:srgbClr val="4B4B4B"/>
                </a:solidFill>
              </a:rPr>
              <a:t>52 </a:t>
            </a:r>
            <a:r>
              <a:rPr lang="cs-CZ" sz="1400" dirty="0" smtClean="0">
                <a:solidFill>
                  <a:srgbClr val="4B4B4B"/>
                </a:solidFill>
              </a:rPr>
              <a:t>krát</a:t>
            </a:r>
            <a:endParaRPr lang="en-US" sz="1400" dirty="0">
              <a:solidFill>
                <a:srgbClr val="4B4B4B"/>
              </a:solidFill>
            </a:endParaRPr>
          </a:p>
        </p:txBody>
      </p:sp>
      <p:cxnSp>
        <p:nvCxnSpPr>
          <p:cNvPr id="16" name="Straight Arrow Connector 15"/>
          <p:cNvCxnSpPr/>
          <p:nvPr/>
        </p:nvCxnSpPr>
        <p:spPr>
          <a:xfrm rot="5400000" flipH="1" flipV="1">
            <a:off x="1178719" y="2964656"/>
            <a:ext cx="1428750" cy="3571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896" name="TextBox 16"/>
          <p:cNvSpPr txBox="1">
            <a:spLocks noChangeArrowheads="1"/>
          </p:cNvSpPr>
          <p:nvPr/>
        </p:nvSpPr>
        <p:spPr bwMode="auto">
          <a:xfrm>
            <a:off x="2857500" y="4010025"/>
            <a:ext cx="2428875" cy="954107"/>
          </a:xfrm>
          <a:prstGeom prst="rect">
            <a:avLst/>
          </a:prstGeom>
          <a:solidFill>
            <a:srgbClr val="FFFF99"/>
          </a:solidFill>
          <a:ln w="38100">
            <a:solidFill>
              <a:schemeClr val="tx2"/>
            </a:solidFill>
            <a:miter lim="800000"/>
            <a:headEnd/>
            <a:tailEnd/>
          </a:ln>
        </p:spPr>
        <p:txBody>
          <a:bodyPr>
            <a:spAutoFit/>
          </a:bodyPr>
          <a:lstStyle/>
          <a:p>
            <a:r>
              <a:rPr lang="cs-CZ" sz="1400" dirty="0" smtClean="0">
                <a:solidFill>
                  <a:srgbClr val="4B4B4B"/>
                </a:solidFill>
              </a:rPr>
              <a:t>Články z oboru </a:t>
            </a:r>
            <a:r>
              <a:rPr lang="es-ES" sz="1400" dirty="0" err="1" smtClean="0">
                <a:solidFill>
                  <a:srgbClr val="4B4B4B"/>
                </a:solidFill>
              </a:rPr>
              <a:t>Biochemistry</a:t>
            </a:r>
            <a:r>
              <a:rPr lang="es-ES" sz="1400" dirty="0" smtClean="0">
                <a:solidFill>
                  <a:srgbClr val="4B4B4B"/>
                </a:solidFill>
              </a:rPr>
              <a:t> </a:t>
            </a:r>
            <a:r>
              <a:rPr lang="es-ES" sz="1400" dirty="0">
                <a:solidFill>
                  <a:srgbClr val="4B4B4B"/>
                </a:solidFill>
              </a:rPr>
              <a:t>and Molecular </a:t>
            </a:r>
            <a:r>
              <a:rPr lang="es-ES" sz="1400" dirty="0" err="1">
                <a:solidFill>
                  <a:srgbClr val="4B4B4B"/>
                </a:solidFill>
              </a:rPr>
              <a:t>Biology</a:t>
            </a:r>
            <a:r>
              <a:rPr lang="es-ES" sz="1400" dirty="0">
                <a:solidFill>
                  <a:srgbClr val="4B4B4B"/>
                </a:solidFill>
              </a:rPr>
              <a:t> </a:t>
            </a:r>
            <a:r>
              <a:rPr lang="cs-CZ" sz="1400" dirty="0" smtClean="0">
                <a:solidFill>
                  <a:srgbClr val="4B4B4B"/>
                </a:solidFill>
              </a:rPr>
              <a:t>z tohoto roku byly citovány </a:t>
            </a:r>
            <a:r>
              <a:rPr lang="es-ES" sz="1400" dirty="0" smtClean="0">
                <a:solidFill>
                  <a:srgbClr val="4B4B4B"/>
                </a:solidFill>
              </a:rPr>
              <a:t>23</a:t>
            </a:r>
            <a:r>
              <a:rPr lang="cs-CZ" sz="1400" dirty="0" smtClean="0">
                <a:solidFill>
                  <a:srgbClr val="4B4B4B"/>
                </a:solidFill>
              </a:rPr>
              <a:t>,</a:t>
            </a:r>
            <a:r>
              <a:rPr lang="es-ES" sz="1400" dirty="0" smtClean="0">
                <a:solidFill>
                  <a:srgbClr val="4B4B4B"/>
                </a:solidFill>
              </a:rPr>
              <a:t>98 </a:t>
            </a:r>
            <a:r>
              <a:rPr lang="cs-CZ" sz="1400" dirty="0" smtClean="0">
                <a:solidFill>
                  <a:srgbClr val="4B4B4B"/>
                </a:solidFill>
              </a:rPr>
              <a:t>krát</a:t>
            </a:r>
            <a:endParaRPr lang="en-US" sz="1400" dirty="0">
              <a:solidFill>
                <a:srgbClr val="4B4B4B"/>
              </a:solidFill>
            </a:endParaRPr>
          </a:p>
        </p:txBody>
      </p:sp>
      <p:cxnSp>
        <p:nvCxnSpPr>
          <p:cNvPr id="19" name="Straight Arrow Connector 18"/>
          <p:cNvCxnSpPr/>
          <p:nvPr/>
        </p:nvCxnSpPr>
        <p:spPr>
          <a:xfrm rot="16200000" flipV="1">
            <a:off x="2286001" y="2786062"/>
            <a:ext cx="1643062" cy="7858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3286125" y="2286000"/>
            <a:ext cx="2571750" cy="13573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3" cstate="print"/>
          <a:srcRect/>
          <a:stretch>
            <a:fillRect/>
          </a:stretch>
        </p:blipFill>
        <p:spPr bwMode="auto">
          <a:xfrm>
            <a:off x="2500313" y="3634540"/>
            <a:ext cx="5788025" cy="2649537"/>
          </a:xfrm>
          <a:prstGeom prst="rect">
            <a:avLst/>
          </a:prstGeom>
          <a:noFill/>
          <a:ln w="38100">
            <a:solidFill>
              <a:schemeClr val="tx2"/>
            </a:solidFill>
            <a:miter lim="800000"/>
            <a:headEnd/>
            <a:tailEnd/>
          </a:ln>
        </p:spPr>
      </p:pic>
      <p:sp>
        <p:nvSpPr>
          <p:cNvPr id="20" name="TextBox 19"/>
          <p:cNvSpPr txBox="1">
            <a:spLocks noChangeArrowheads="1"/>
          </p:cNvSpPr>
          <p:nvPr/>
        </p:nvSpPr>
        <p:spPr bwMode="auto">
          <a:xfrm>
            <a:off x="5500688" y="3619500"/>
            <a:ext cx="2428875" cy="738664"/>
          </a:xfrm>
          <a:prstGeom prst="rect">
            <a:avLst/>
          </a:prstGeom>
          <a:solidFill>
            <a:srgbClr val="FFFF99"/>
          </a:solidFill>
          <a:ln w="38100">
            <a:solidFill>
              <a:schemeClr val="tx2"/>
            </a:solidFill>
            <a:miter lim="800000"/>
            <a:headEnd/>
            <a:tailEnd/>
          </a:ln>
        </p:spPr>
        <p:txBody>
          <a:bodyPr>
            <a:spAutoFit/>
          </a:bodyPr>
          <a:lstStyle/>
          <a:p>
            <a:r>
              <a:rPr lang="es-ES" sz="1400" dirty="0" smtClean="0">
                <a:solidFill>
                  <a:srgbClr val="4B4B4B"/>
                </a:solidFill>
              </a:rPr>
              <a:t>T</a:t>
            </a:r>
            <a:r>
              <a:rPr lang="cs-CZ" sz="1400" dirty="0" smtClean="0">
                <a:solidFill>
                  <a:srgbClr val="4B4B4B"/>
                </a:solidFill>
              </a:rPr>
              <a:t>ento vysoce citovaný článek je v </a:t>
            </a:r>
            <a:r>
              <a:rPr lang="es-ES" sz="1400" dirty="0" smtClean="0">
                <a:solidFill>
                  <a:srgbClr val="4B4B4B"/>
                </a:solidFill>
              </a:rPr>
              <a:t>0</a:t>
            </a:r>
            <a:r>
              <a:rPr lang="cs-CZ" sz="1400" dirty="0" smtClean="0">
                <a:solidFill>
                  <a:srgbClr val="4B4B4B"/>
                </a:solidFill>
              </a:rPr>
              <a:t>,</a:t>
            </a:r>
            <a:r>
              <a:rPr lang="es-ES" sz="1400" dirty="0" smtClean="0">
                <a:solidFill>
                  <a:srgbClr val="4B4B4B"/>
                </a:solidFill>
              </a:rPr>
              <a:t>006</a:t>
            </a:r>
            <a:r>
              <a:rPr lang="cs-CZ" sz="1400" dirty="0" smtClean="0">
                <a:solidFill>
                  <a:srgbClr val="4B4B4B"/>
                </a:solidFill>
              </a:rPr>
              <a:t> </a:t>
            </a:r>
            <a:r>
              <a:rPr lang="es-ES" sz="1400" dirty="0" smtClean="0">
                <a:solidFill>
                  <a:srgbClr val="4B4B4B"/>
                </a:solidFill>
              </a:rPr>
              <a:t>t</a:t>
            </a:r>
            <a:r>
              <a:rPr lang="cs-CZ" sz="1400" dirty="0" smtClean="0">
                <a:solidFill>
                  <a:srgbClr val="4B4B4B"/>
                </a:solidFill>
              </a:rPr>
              <a:t>ém percentilu svého oboru</a:t>
            </a:r>
            <a:endParaRPr lang="en-US" sz="1400" dirty="0">
              <a:solidFill>
                <a:srgbClr val="4B4B4B"/>
              </a:solidFill>
            </a:endParaRPr>
          </a:p>
        </p:txBody>
      </p:sp>
      <p:sp>
        <p:nvSpPr>
          <p:cNvPr id="37901"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19"/>
                                        </p:tgtEl>
                                      </p:cBhvr>
                                    </p:animEffect>
                                    <p:set>
                                      <p:cBhvr>
                                        <p:cTn id="13" dur="1" fill="hold">
                                          <p:stCondLst>
                                            <p:cond delay="1999"/>
                                          </p:stCondLst>
                                        </p:cTn>
                                        <p:tgtEl>
                                          <p:spTgt spid="1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6"/>
                                        </p:tgtEl>
                                      </p:cBhvr>
                                    </p:animEffect>
                                    <p:set>
                                      <p:cBhvr>
                                        <p:cTn id="16" dur="1" fill="hold">
                                          <p:stCondLst>
                                            <p:cond delay="19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3"/>
                                        </p:tgtEl>
                                      </p:cBhvr>
                                    </p:animEffect>
                                    <p:set>
                                      <p:cBhvr>
                                        <p:cTn id="19"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cs-CZ" dirty="0" smtClean="0"/>
              <a:t>KDE JSOU NAŠE </a:t>
            </a:r>
            <a:r>
              <a:rPr lang="es-ES" dirty="0" smtClean="0"/>
              <a:t/>
            </a:r>
            <a:br>
              <a:rPr lang="es-ES" dirty="0" smtClean="0"/>
            </a:br>
            <a:r>
              <a:rPr lang="es-ES" dirty="0" smtClean="0"/>
              <a:t>CENTERS OF EXCELLENCE?</a:t>
            </a:r>
            <a:endParaRPr lang="en-US" dirty="0" smtClean="0"/>
          </a:p>
        </p:txBody>
      </p:sp>
      <p:sp>
        <p:nvSpPr>
          <p:cNvPr id="38915" name="Slide Number Placeholder 2"/>
          <p:cNvSpPr>
            <a:spLocks noGrp="1"/>
          </p:cNvSpPr>
          <p:nvPr>
            <p:ph type="sldNum" sz="quarter" idx="11"/>
          </p:nvPr>
        </p:nvSpPr>
        <p:spPr>
          <a:noFill/>
        </p:spPr>
        <p:txBody>
          <a:bodyPr/>
          <a:lstStyle/>
          <a:p>
            <a:fld id="{EF633A57-8BDF-45C3-8757-32CB93F23EA7}" type="slidenum">
              <a:rPr lang="en-US" smtClean="0"/>
              <a:pPr/>
              <a:t>19</a:t>
            </a:fld>
            <a:endParaRPr lang="en-US" smtClean="0"/>
          </a:p>
        </p:txBody>
      </p:sp>
      <p:pic>
        <p:nvPicPr>
          <p:cNvPr id="38916" name="Picture 2"/>
          <p:cNvPicPr>
            <a:picLocks noChangeAspect="1" noChangeArrowheads="1"/>
          </p:cNvPicPr>
          <p:nvPr/>
        </p:nvPicPr>
        <p:blipFill>
          <a:blip r:embed="rId2" cstate="print"/>
          <a:srcRect/>
          <a:stretch>
            <a:fillRect/>
          </a:stretch>
        </p:blipFill>
        <p:spPr bwMode="auto">
          <a:xfrm>
            <a:off x="71438" y="1571625"/>
            <a:ext cx="8929687" cy="17414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8763" y="3214688"/>
            <a:ext cx="4687888" cy="3500437"/>
          </a:xfrm>
          <a:prstGeom prst="rect">
            <a:avLst/>
          </a:prstGeom>
          <a:noFill/>
          <a:ln w="38100">
            <a:solidFill>
              <a:schemeClr val="tx2"/>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98988" y="3214688"/>
            <a:ext cx="4689475" cy="3500437"/>
          </a:xfrm>
          <a:prstGeom prst="rect">
            <a:avLst/>
          </a:prstGeom>
          <a:noFill/>
          <a:ln w="38100">
            <a:solidFill>
              <a:schemeClr val="tx2"/>
            </a:solidFill>
            <a:miter lim="800000"/>
            <a:headEnd/>
            <a:tailEnd/>
          </a:ln>
        </p:spPr>
      </p:pic>
      <p:sp>
        <p:nvSpPr>
          <p:cNvPr id="8" name="TextBox 7"/>
          <p:cNvSpPr txBox="1">
            <a:spLocks noChangeArrowheads="1"/>
          </p:cNvSpPr>
          <p:nvPr/>
        </p:nvSpPr>
        <p:spPr bwMode="auto">
          <a:xfrm>
            <a:off x="1071563" y="2428875"/>
            <a:ext cx="2286000" cy="708025"/>
          </a:xfrm>
          <a:prstGeom prst="rect">
            <a:avLst/>
          </a:prstGeom>
          <a:solidFill>
            <a:srgbClr val="FFFF99"/>
          </a:solidFill>
          <a:ln w="38100">
            <a:solidFill>
              <a:schemeClr val="tx2"/>
            </a:solidFill>
            <a:miter lim="800000"/>
            <a:headEnd/>
            <a:tailEnd/>
          </a:ln>
        </p:spPr>
        <p:txBody>
          <a:bodyPr>
            <a:spAutoFit/>
          </a:bodyPr>
          <a:lstStyle/>
          <a:p>
            <a:r>
              <a:rPr lang="es-ES" sz="2000" dirty="0" err="1">
                <a:solidFill>
                  <a:srgbClr val="4B4B4B"/>
                </a:solidFill>
              </a:rPr>
              <a:t>Physical</a:t>
            </a:r>
            <a:r>
              <a:rPr lang="es-ES" sz="2000" dirty="0">
                <a:solidFill>
                  <a:srgbClr val="4B4B4B"/>
                </a:solidFill>
              </a:rPr>
              <a:t> </a:t>
            </a:r>
            <a:r>
              <a:rPr lang="es-ES" sz="2000" dirty="0" err="1">
                <a:solidFill>
                  <a:srgbClr val="4B4B4B"/>
                </a:solidFill>
              </a:rPr>
              <a:t>Chemistry</a:t>
            </a:r>
            <a:endParaRPr lang="en-US" sz="2000" dirty="0">
              <a:solidFill>
                <a:srgbClr val="4B4B4B"/>
              </a:solidFill>
            </a:endParaRPr>
          </a:p>
        </p:txBody>
      </p:sp>
      <p:sp>
        <p:nvSpPr>
          <p:cNvPr id="9" name="TextBox 8"/>
          <p:cNvSpPr txBox="1">
            <a:spLocks noChangeArrowheads="1"/>
          </p:cNvSpPr>
          <p:nvPr/>
        </p:nvSpPr>
        <p:spPr bwMode="auto">
          <a:xfrm>
            <a:off x="5429250" y="2441575"/>
            <a:ext cx="2286000" cy="400050"/>
          </a:xfrm>
          <a:prstGeom prst="rect">
            <a:avLst/>
          </a:prstGeom>
          <a:solidFill>
            <a:srgbClr val="FFFF99"/>
          </a:solidFill>
          <a:ln w="38100">
            <a:solidFill>
              <a:schemeClr val="tx2"/>
            </a:solidFill>
            <a:miter lim="800000"/>
            <a:headEnd/>
            <a:tailEnd/>
          </a:ln>
        </p:spPr>
        <p:txBody>
          <a:bodyPr>
            <a:spAutoFit/>
          </a:bodyPr>
          <a:lstStyle/>
          <a:p>
            <a:r>
              <a:rPr lang="es-ES" sz="2000">
                <a:solidFill>
                  <a:srgbClr val="4B4B4B"/>
                </a:solidFill>
              </a:rPr>
              <a:t>Computer Science</a:t>
            </a:r>
            <a:endParaRPr lang="en-US" sz="2000">
              <a:solidFill>
                <a:srgbClr val="4B4B4B"/>
              </a:solidFill>
            </a:endParaRPr>
          </a:p>
        </p:txBody>
      </p:sp>
      <p:sp>
        <p:nvSpPr>
          <p:cNvPr id="10" name="Oval 9"/>
          <p:cNvSpPr/>
          <p:nvPr/>
        </p:nvSpPr>
        <p:spPr>
          <a:xfrm>
            <a:off x="6718300" y="2122488"/>
            <a:ext cx="1851025" cy="76676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TextBox 10"/>
          <p:cNvSpPr txBox="1">
            <a:spLocks noChangeArrowheads="1"/>
          </p:cNvSpPr>
          <p:nvPr/>
        </p:nvSpPr>
        <p:spPr bwMode="auto">
          <a:xfrm>
            <a:off x="0" y="5568950"/>
            <a:ext cx="1500188" cy="707886"/>
          </a:xfrm>
          <a:prstGeom prst="rect">
            <a:avLst/>
          </a:prstGeom>
          <a:solidFill>
            <a:srgbClr val="FFFF99"/>
          </a:solidFill>
          <a:ln w="28575">
            <a:solidFill>
              <a:schemeClr val="tx2"/>
            </a:solidFill>
            <a:miter lim="800000"/>
            <a:headEnd/>
            <a:tailEnd/>
          </a:ln>
        </p:spPr>
        <p:txBody>
          <a:bodyPr>
            <a:spAutoFit/>
          </a:bodyPr>
          <a:lstStyle/>
          <a:p>
            <a:r>
              <a:rPr lang="es-ES" sz="2000" dirty="0">
                <a:solidFill>
                  <a:srgbClr val="4B4B4B"/>
                </a:solidFill>
              </a:rPr>
              <a:t>41% </a:t>
            </a:r>
            <a:r>
              <a:rPr lang="cs-CZ" sz="2000" dirty="0" smtClean="0">
                <a:solidFill>
                  <a:srgbClr val="4B4B4B"/>
                </a:solidFill>
              </a:rPr>
              <a:t>pod průměrem</a:t>
            </a:r>
            <a:endParaRPr lang="en-US" sz="2000" dirty="0">
              <a:solidFill>
                <a:srgbClr val="4B4B4B"/>
              </a:solidFill>
            </a:endParaRPr>
          </a:p>
        </p:txBody>
      </p:sp>
      <p:sp>
        <p:nvSpPr>
          <p:cNvPr id="12" name="TextBox 11"/>
          <p:cNvSpPr txBox="1">
            <a:spLocks noChangeArrowheads="1"/>
          </p:cNvSpPr>
          <p:nvPr/>
        </p:nvSpPr>
        <p:spPr bwMode="auto">
          <a:xfrm>
            <a:off x="5214938" y="5568950"/>
            <a:ext cx="1500187" cy="707886"/>
          </a:xfrm>
          <a:prstGeom prst="rect">
            <a:avLst/>
          </a:prstGeom>
          <a:solidFill>
            <a:srgbClr val="FFFF99"/>
          </a:solidFill>
          <a:ln w="28575">
            <a:solidFill>
              <a:schemeClr val="tx2"/>
            </a:solidFill>
            <a:miter lim="800000"/>
            <a:headEnd/>
            <a:tailEnd/>
          </a:ln>
        </p:spPr>
        <p:txBody>
          <a:bodyPr>
            <a:spAutoFit/>
          </a:bodyPr>
          <a:lstStyle/>
          <a:p>
            <a:r>
              <a:rPr lang="es-ES" sz="2000" dirty="0">
                <a:solidFill>
                  <a:srgbClr val="4B4B4B"/>
                </a:solidFill>
              </a:rPr>
              <a:t>220% </a:t>
            </a:r>
            <a:r>
              <a:rPr lang="cs-CZ" sz="2000" dirty="0" smtClean="0">
                <a:solidFill>
                  <a:srgbClr val="4B4B4B"/>
                </a:solidFill>
              </a:rPr>
              <a:t>nad průměrem</a:t>
            </a:r>
            <a:endParaRPr lang="en-US" sz="2000" dirty="0">
              <a:solidFill>
                <a:srgbClr val="4B4B4B"/>
              </a:solidFill>
            </a:endParaRPr>
          </a:p>
        </p:txBody>
      </p:sp>
      <p:cxnSp>
        <p:nvCxnSpPr>
          <p:cNvPr id="14" name="Straight Arrow Connector 13"/>
          <p:cNvCxnSpPr/>
          <p:nvPr/>
        </p:nvCxnSpPr>
        <p:spPr>
          <a:xfrm flipV="1">
            <a:off x="6500813" y="5140325"/>
            <a:ext cx="571500" cy="42862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28688" y="5140325"/>
            <a:ext cx="1214437" cy="42862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8926"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87413" y="225425"/>
            <a:ext cx="7369175" cy="836613"/>
          </a:xfrm>
        </p:spPr>
        <p:txBody>
          <a:bodyPr/>
          <a:lstStyle/>
          <a:p>
            <a:r>
              <a:rPr lang="cs-CZ" dirty="0" smtClean="0"/>
              <a:t>Obsah</a:t>
            </a:r>
            <a:endParaRPr lang="en-US" dirty="0" smtClean="0"/>
          </a:p>
        </p:txBody>
      </p:sp>
      <p:sp>
        <p:nvSpPr>
          <p:cNvPr id="5123" name="Content Placeholder 2"/>
          <p:cNvSpPr>
            <a:spLocks noGrp="1"/>
          </p:cNvSpPr>
          <p:nvPr>
            <p:ph idx="1"/>
          </p:nvPr>
        </p:nvSpPr>
        <p:spPr>
          <a:xfrm>
            <a:off x="644615" y="1314563"/>
            <a:ext cx="7369175" cy="4570412"/>
          </a:xfrm>
        </p:spPr>
        <p:txBody>
          <a:bodyPr/>
          <a:lstStyle/>
          <a:p>
            <a:endParaRPr lang="en-GB" dirty="0" smtClean="0"/>
          </a:p>
          <a:p>
            <a:r>
              <a:rPr lang="cs-CZ" dirty="0" smtClean="0"/>
              <a:t>Hodnocení zemí</a:t>
            </a:r>
          </a:p>
          <a:p>
            <a:endParaRPr lang="en-GB" dirty="0" smtClean="0"/>
          </a:p>
          <a:p>
            <a:r>
              <a:rPr lang="cs-CZ" dirty="0" smtClean="0"/>
              <a:t>Hodnocení institucí</a:t>
            </a:r>
          </a:p>
          <a:p>
            <a:endParaRPr lang="cs-CZ" dirty="0" smtClean="0"/>
          </a:p>
          <a:p>
            <a:r>
              <a:rPr lang="cs-CZ" dirty="0" smtClean="0"/>
              <a:t>Hodnocení autorů</a:t>
            </a:r>
          </a:p>
          <a:p>
            <a:endParaRPr lang="cs-CZ" dirty="0" smtClean="0"/>
          </a:p>
          <a:p>
            <a:r>
              <a:rPr lang="cs-CZ" dirty="0" smtClean="0"/>
              <a:t>Závěrem</a:t>
            </a:r>
          </a:p>
          <a:p>
            <a:endParaRPr lang="cs-CZ" dirty="0" smtClean="0"/>
          </a:p>
        </p:txBody>
      </p:sp>
      <p:sp>
        <p:nvSpPr>
          <p:cNvPr id="5124" name="Slide Number Placeholder 3"/>
          <p:cNvSpPr>
            <a:spLocks noGrp="1"/>
          </p:cNvSpPr>
          <p:nvPr>
            <p:ph type="sldNum" sz="quarter" idx="11"/>
          </p:nvPr>
        </p:nvSpPr>
        <p:spPr>
          <a:noFill/>
        </p:spPr>
        <p:txBody>
          <a:bodyPr/>
          <a:lstStyle/>
          <a:p>
            <a:fld id="{52CEB31D-5BFD-4C70-9305-8ED1730FDC00}" type="slidenum">
              <a:rPr lang="en-US" smtClean="0">
                <a:latin typeface="Arial" pitchFamily="34" charset="0"/>
              </a:rPr>
              <a:pPr/>
              <a:t>2</a:t>
            </a:fld>
            <a:endParaRPr lang="en-US" smtClean="0">
              <a:latin typeface="Arial" pitchFamily="34" charset="0"/>
            </a:endParaRPr>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cs-CZ" dirty="0" smtClean="0"/>
              <a:t>S KÝM NAŠI VÝZKUMNÍCI SPOLUPRACUJÍ</a:t>
            </a:r>
            <a:r>
              <a:rPr lang="en-US" dirty="0" smtClean="0"/>
              <a:t>?</a:t>
            </a:r>
          </a:p>
        </p:txBody>
      </p:sp>
      <p:sp>
        <p:nvSpPr>
          <p:cNvPr id="39939" name="Slide Number Placeholder 2"/>
          <p:cNvSpPr>
            <a:spLocks noGrp="1"/>
          </p:cNvSpPr>
          <p:nvPr>
            <p:ph type="sldNum" sz="quarter" idx="11"/>
          </p:nvPr>
        </p:nvSpPr>
        <p:spPr>
          <a:noFill/>
        </p:spPr>
        <p:txBody>
          <a:bodyPr/>
          <a:lstStyle/>
          <a:p>
            <a:fld id="{CE9A378A-18B7-4CD7-94BD-47DA0290E162}" type="slidenum">
              <a:rPr lang="en-US" smtClean="0"/>
              <a:pPr/>
              <a:t>20</a:t>
            </a:fld>
            <a:endParaRPr lang="en-US" smtClean="0"/>
          </a:p>
        </p:txBody>
      </p:sp>
      <p:pic>
        <p:nvPicPr>
          <p:cNvPr id="39940" name="Picture 2"/>
          <p:cNvPicPr>
            <a:picLocks noChangeAspect="1" noChangeArrowheads="1"/>
          </p:cNvPicPr>
          <p:nvPr/>
        </p:nvPicPr>
        <p:blipFill>
          <a:blip r:embed="rId2" cstate="print"/>
          <a:srcRect/>
          <a:stretch>
            <a:fillRect/>
          </a:stretch>
        </p:blipFill>
        <p:spPr bwMode="auto">
          <a:xfrm>
            <a:off x="119063" y="1724025"/>
            <a:ext cx="8905875" cy="4276725"/>
          </a:xfrm>
          <a:prstGeom prst="rect">
            <a:avLst/>
          </a:prstGeom>
          <a:noFill/>
          <a:ln w="9525">
            <a:noFill/>
            <a:miter lim="800000"/>
            <a:headEnd/>
            <a:tailEnd/>
          </a:ln>
        </p:spPr>
      </p:pic>
      <p:sp>
        <p:nvSpPr>
          <p:cNvPr id="39941"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cs-CZ" dirty="0" smtClean="0"/>
              <a:t>KTERÉ ZE SPOLUPRACÍ MAJÍ NEJVĚTŠÍ HODNOTU</a:t>
            </a:r>
            <a:r>
              <a:rPr lang="en-US" dirty="0" smtClean="0"/>
              <a:t>?</a:t>
            </a:r>
          </a:p>
        </p:txBody>
      </p:sp>
      <p:sp>
        <p:nvSpPr>
          <p:cNvPr id="40963" name="Slide Number Placeholder 2"/>
          <p:cNvSpPr>
            <a:spLocks noGrp="1"/>
          </p:cNvSpPr>
          <p:nvPr>
            <p:ph type="sldNum" sz="quarter" idx="11"/>
          </p:nvPr>
        </p:nvSpPr>
        <p:spPr>
          <a:noFill/>
        </p:spPr>
        <p:txBody>
          <a:bodyPr/>
          <a:lstStyle/>
          <a:p>
            <a:fld id="{B6272B1A-FB40-4966-86C2-9B781FDE774D}" type="slidenum">
              <a:rPr lang="en-US" smtClean="0"/>
              <a:pPr/>
              <a:t>21</a:t>
            </a:fld>
            <a:endParaRPr lang="en-US" smtClean="0"/>
          </a:p>
        </p:txBody>
      </p:sp>
      <p:pic>
        <p:nvPicPr>
          <p:cNvPr id="40964" name="Picture 2"/>
          <p:cNvPicPr>
            <a:picLocks noChangeAspect="1" noChangeArrowheads="1"/>
          </p:cNvPicPr>
          <p:nvPr/>
        </p:nvPicPr>
        <p:blipFill>
          <a:blip r:embed="rId2" cstate="print"/>
          <a:srcRect/>
          <a:stretch>
            <a:fillRect/>
          </a:stretch>
        </p:blipFill>
        <p:spPr bwMode="auto">
          <a:xfrm>
            <a:off x="-214313" y="2046288"/>
            <a:ext cx="9144001" cy="3740150"/>
          </a:xfrm>
          <a:prstGeom prst="rect">
            <a:avLst/>
          </a:prstGeom>
          <a:noFill/>
          <a:ln w="9525">
            <a:noFill/>
            <a:miter lim="800000"/>
            <a:headEnd/>
            <a:tailEnd/>
          </a:ln>
        </p:spPr>
      </p:pic>
      <p:sp>
        <p:nvSpPr>
          <p:cNvPr id="40965" name="Rectangle 4"/>
          <p:cNvSpPr>
            <a:spLocks noChangeArrowheads="1"/>
          </p:cNvSpPr>
          <p:nvPr/>
        </p:nvSpPr>
        <p:spPr bwMode="auto">
          <a:xfrm>
            <a:off x="8137525" y="2046288"/>
            <a:ext cx="885825" cy="3740150"/>
          </a:xfrm>
          <a:prstGeom prst="rect">
            <a:avLst/>
          </a:prstGeom>
          <a:noFill/>
          <a:ln w="38100">
            <a:solidFill>
              <a:schemeClr val="tx2"/>
            </a:solidFill>
            <a:miter lim="800000"/>
            <a:headEnd/>
            <a:tailEnd/>
          </a:ln>
        </p:spPr>
        <p:txBody>
          <a:bodyPr wrap="none" anchor="ctr"/>
          <a:lstStyle/>
          <a:p>
            <a:endParaRPr lang="en-US">
              <a:solidFill>
                <a:srgbClr val="4B4B4B"/>
              </a:solidFill>
            </a:endParaRPr>
          </a:p>
        </p:txBody>
      </p:sp>
      <p:sp>
        <p:nvSpPr>
          <p:cNvPr id="40966"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dirty="0" smtClean="0"/>
              <a:t>INCITES</a:t>
            </a:r>
            <a:br>
              <a:rPr lang="en-US" dirty="0" smtClean="0"/>
            </a:br>
            <a:r>
              <a:rPr lang="cs-CZ" dirty="0" smtClean="0"/>
              <a:t>SEZNAM CITUJÍCÍCH ČLÁNKŮ</a:t>
            </a:r>
            <a:endParaRPr lang="en-US" dirty="0" smtClean="0"/>
          </a:p>
        </p:txBody>
      </p:sp>
      <p:pic>
        <p:nvPicPr>
          <p:cNvPr id="41987" name="Picture 3"/>
          <p:cNvPicPr>
            <a:picLocks noChangeAspect="1" noChangeArrowheads="1"/>
          </p:cNvPicPr>
          <p:nvPr/>
        </p:nvPicPr>
        <p:blipFill>
          <a:blip r:embed="rId3" cstate="print"/>
          <a:srcRect/>
          <a:stretch>
            <a:fillRect/>
          </a:stretch>
        </p:blipFill>
        <p:spPr bwMode="auto">
          <a:xfrm>
            <a:off x="1223963" y="1524000"/>
            <a:ext cx="6791325" cy="5110163"/>
          </a:xfrm>
          <a:prstGeom prst="rect">
            <a:avLst/>
          </a:prstGeom>
          <a:noFill/>
          <a:ln w="38100">
            <a:noFill/>
            <a:miter lim="800000"/>
            <a:headEnd/>
            <a:tailEnd/>
          </a:ln>
        </p:spPr>
      </p:pic>
      <p:sp>
        <p:nvSpPr>
          <p:cNvPr id="41988"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es-ES" dirty="0" smtClean="0"/>
              <a:t/>
            </a:r>
            <a:br>
              <a:rPr lang="es-ES" dirty="0" smtClean="0"/>
            </a:br>
            <a:r>
              <a:rPr lang="es-ES" dirty="0" smtClean="0"/>
              <a:t>CIT</a:t>
            </a:r>
            <a:r>
              <a:rPr lang="cs-CZ" dirty="0" smtClean="0"/>
              <a:t>UJÍCÍ ČLÁNKY V OBORU FYZIKA</a:t>
            </a:r>
            <a:endParaRPr lang="en-US" dirty="0" smtClean="0"/>
          </a:p>
        </p:txBody>
      </p:sp>
      <p:sp>
        <p:nvSpPr>
          <p:cNvPr id="43011" name="Slide Number Placeholder 2"/>
          <p:cNvSpPr>
            <a:spLocks noGrp="1"/>
          </p:cNvSpPr>
          <p:nvPr>
            <p:ph type="sldNum" sz="quarter" idx="11"/>
          </p:nvPr>
        </p:nvSpPr>
        <p:spPr>
          <a:noFill/>
        </p:spPr>
        <p:txBody>
          <a:bodyPr/>
          <a:lstStyle/>
          <a:p>
            <a:fld id="{D11F0DB4-E8A3-4FB7-865F-0E98D637969A}" type="slidenum">
              <a:rPr lang="en-US" smtClean="0"/>
              <a:pPr/>
              <a:t>23</a:t>
            </a:fld>
            <a:endParaRPr lang="en-US" smtClean="0"/>
          </a:p>
        </p:txBody>
      </p:sp>
      <p:pic>
        <p:nvPicPr>
          <p:cNvPr id="43012" name="Picture 5"/>
          <p:cNvPicPr>
            <a:picLocks noChangeAspect="1" noChangeArrowheads="1"/>
          </p:cNvPicPr>
          <p:nvPr/>
        </p:nvPicPr>
        <p:blipFill>
          <a:blip r:embed="rId2" cstate="print"/>
          <a:srcRect/>
          <a:stretch>
            <a:fillRect/>
          </a:stretch>
        </p:blipFill>
        <p:spPr bwMode="auto">
          <a:xfrm>
            <a:off x="3214688" y="1500188"/>
            <a:ext cx="5534025" cy="45624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57188" y="2643188"/>
            <a:ext cx="4886325" cy="4048125"/>
          </a:xfrm>
          <a:prstGeom prst="rect">
            <a:avLst/>
          </a:prstGeom>
          <a:noFill/>
          <a:ln w="38100">
            <a:solidFill>
              <a:schemeClr val="tx2"/>
            </a:solid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143125" y="3929063"/>
            <a:ext cx="6834188" cy="2719387"/>
          </a:xfrm>
          <a:prstGeom prst="rect">
            <a:avLst/>
          </a:prstGeom>
          <a:noFill/>
          <a:ln w="38100">
            <a:solidFill>
              <a:schemeClr val="tx2"/>
            </a:solidFill>
            <a:miter lim="800000"/>
            <a:headEnd/>
            <a:tailEnd/>
          </a:ln>
        </p:spPr>
      </p:pic>
      <p:cxnSp>
        <p:nvCxnSpPr>
          <p:cNvPr id="11" name="Straight Arrow Connector 10"/>
          <p:cNvCxnSpPr/>
          <p:nvPr/>
        </p:nvCxnSpPr>
        <p:spPr>
          <a:xfrm rot="16200000" flipH="1">
            <a:off x="1107282" y="3536156"/>
            <a:ext cx="2000250" cy="19288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5" cstate="print"/>
          <a:srcRect/>
          <a:stretch>
            <a:fillRect/>
          </a:stretch>
        </p:blipFill>
        <p:spPr bwMode="auto">
          <a:xfrm>
            <a:off x="142875" y="1500188"/>
            <a:ext cx="5367338" cy="3251200"/>
          </a:xfrm>
          <a:prstGeom prst="rect">
            <a:avLst/>
          </a:prstGeom>
          <a:noFill/>
          <a:ln w="38100">
            <a:solidFill>
              <a:schemeClr val="tx2"/>
            </a:solidFill>
            <a:miter lim="800000"/>
            <a:headEnd/>
            <a:tailEnd/>
          </a:ln>
        </p:spPr>
      </p:pic>
      <p:cxnSp>
        <p:nvCxnSpPr>
          <p:cNvPr id="24" name="Straight Arrow Connector 23"/>
          <p:cNvCxnSpPr/>
          <p:nvPr/>
        </p:nvCxnSpPr>
        <p:spPr>
          <a:xfrm rot="10800000">
            <a:off x="1857375" y="2143125"/>
            <a:ext cx="5429250" cy="278606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3018"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a:t>Thomson Reuters InCites</a:t>
            </a:r>
            <a:endParaRPr lang="en-US" sz="140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xit" presetSubtype="0" fill="hold" nodeType="withEffect">
                                  <p:stCondLst>
                                    <p:cond delay="3000"/>
                                  </p:stCondLst>
                                  <p:childTnLst>
                                    <p:animEffect transition="out" filter="fade">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898525" y="1512888"/>
            <a:ext cx="7388225" cy="4035425"/>
          </a:xfrm>
        </p:spPr>
        <p:txBody>
          <a:bodyPr/>
          <a:lstStyle/>
          <a:p>
            <a:r>
              <a:rPr lang="cs-CZ" dirty="0" smtClean="0"/>
              <a:t>HODNOCENÍ </a:t>
            </a:r>
            <a:r>
              <a:rPr lang="en-GB" dirty="0" smtClean="0"/>
              <a:t>AUTOR</a:t>
            </a:r>
            <a:r>
              <a:rPr lang="cs-CZ" dirty="0" smtClean="0"/>
              <a:t>Ů</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6"/>
          <p:cNvPicPr>
            <a:picLocks noChangeAspect="1" noChangeArrowheads="1"/>
          </p:cNvPicPr>
          <p:nvPr/>
        </p:nvPicPr>
        <p:blipFill>
          <a:blip r:embed="rId2" cstate="print"/>
          <a:srcRect/>
          <a:stretch>
            <a:fillRect/>
          </a:stretch>
        </p:blipFill>
        <p:spPr bwMode="auto">
          <a:xfrm>
            <a:off x="0" y="1958975"/>
            <a:ext cx="9144000" cy="4289425"/>
          </a:xfrm>
          <a:prstGeom prst="rect">
            <a:avLst/>
          </a:prstGeom>
          <a:noFill/>
          <a:ln w="9525">
            <a:noFill/>
            <a:miter lim="800000"/>
            <a:headEnd/>
            <a:tailEnd/>
          </a:ln>
        </p:spPr>
      </p:pic>
      <p:sp>
        <p:nvSpPr>
          <p:cNvPr id="54275" name="Title 5"/>
          <p:cNvSpPr>
            <a:spLocks noGrp="1"/>
          </p:cNvSpPr>
          <p:nvPr>
            <p:ph type="title"/>
          </p:nvPr>
        </p:nvSpPr>
        <p:spPr/>
        <p:txBody>
          <a:bodyPr/>
          <a:lstStyle/>
          <a:p>
            <a:pPr algn="ctr"/>
            <a:r>
              <a:rPr lang="es-ES" dirty="0" smtClean="0"/>
              <a:t>FRANTI</a:t>
            </a:r>
            <a:r>
              <a:rPr lang="cs-CZ" dirty="0" smtClean="0"/>
              <a:t>Š</a:t>
            </a:r>
            <a:r>
              <a:rPr lang="es-ES" dirty="0" smtClean="0"/>
              <a:t>EK VYSKO</a:t>
            </a:r>
            <a:r>
              <a:rPr lang="cs-CZ" dirty="0" smtClean="0"/>
              <a:t>Č</a:t>
            </a:r>
            <a:r>
              <a:rPr lang="es-ES" dirty="0" smtClean="0"/>
              <a:t>IL</a:t>
            </a:r>
            <a:br>
              <a:rPr lang="es-ES" dirty="0" smtClean="0"/>
            </a:br>
            <a:r>
              <a:rPr lang="cs-CZ" dirty="0" smtClean="0"/>
              <a:t>PUBLIKACE VE </a:t>
            </a:r>
            <a:r>
              <a:rPr lang="es-ES" dirty="0" smtClean="0"/>
              <a:t>WEB OF SCIENCE</a:t>
            </a:r>
            <a:endParaRPr lang="en-US" dirty="0" smtClean="0"/>
          </a:p>
        </p:txBody>
      </p:sp>
      <p:sp>
        <p:nvSpPr>
          <p:cNvPr id="5" name="Slide Number Placeholder 4"/>
          <p:cNvSpPr>
            <a:spLocks noGrp="1"/>
          </p:cNvSpPr>
          <p:nvPr>
            <p:ph type="sldNum" sz="quarter" idx="11"/>
          </p:nvPr>
        </p:nvSpPr>
        <p:spPr/>
        <p:txBody>
          <a:bodyPr/>
          <a:lstStyle/>
          <a:p>
            <a:pPr>
              <a:defRPr/>
            </a:pPr>
            <a:fld id="{0D84B6EA-4D4E-4D01-9FD2-4F8FA50B619B}" type="slidenum">
              <a:rPr lang="en-US" smtClean="0"/>
              <a:pPr>
                <a:defRPr/>
              </a:pPr>
              <a:t>25</a:t>
            </a:fld>
            <a:endParaRPr lang="en-US" dirty="0"/>
          </a:p>
        </p:txBody>
      </p:sp>
      <p:sp>
        <p:nvSpPr>
          <p:cNvPr id="54277" name="TextBox 8"/>
          <p:cNvSpPr txBox="1">
            <a:spLocks noChangeArrowheads="1"/>
          </p:cNvSpPr>
          <p:nvPr/>
        </p:nvSpPr>
        <p:spPr bwMode="auto">
          <a:xfrm>
            <a:off x="609600" y="2146300"/>
            <a:ext cx="2889250" cy="400050"/>
          </a:xfrm>
          <a:prstGeom prst="rect">
            <a:avLst/>
          </a:prstGeom>
          <a:solidFill>
            <a:srgbClr val="FFFF99"/>
          </a:solidFill>
          <a:ln w="38100">
            <a:solidFill>
              <a:schemeClr val="tx2"/>
            </a:solidFill>
            <a:miter lim="800000"/>
            <a:headEnd/>
            <a:tailEnd/>
          </a:ln>
        </p:spPr>
        <p:txBody>
          <a:bodyPr>
            <a:spAutoFit/>
          </a:bodyPr>
          <a:lstStyle/>
          <a:p>
            <a:r>
              <a:rPr lang="es-ES" sz="2000" b="0" dirty="0"/>
              <a:t>247 </a:t>
            </a:r>
            <a:r>
              <a:rPr lang="cs-CZ" sz="2000" b="0" dirty="0" smtClean="0"/>
              <a:t>p</a:t>
            </a:r>
            <a:r>
              <a:rPr lang="es-ES" sz="2000" b="0" dirty="0" err="1" smtClean="0"/>
              <a:t>ubli</a:t>
            </a:r>
            <a:r>
              <a:rPr lang="cs-CZ" sz="2000" b="0" dirty="0" smtClean="0"/>
              <a:t>kací</a:t>
            </a:r>
            <a:endParaRPr lang="en-US" sz="2000" b="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r>
              <a:rPr lang="es-ES" dirty="0" smtClean="0"/>
              <a:t>FRANTI</a:t>
            </a:r>
            <a:r>
              <a:rPr lang="cs-CZ" dirty="0" smtClean="0"/>
              <a:t>Š</a:t>
            </a:r>
            <a:r>
              <a:rPr lang="es-ES" dirty="0" smtClean="0"/>
              <a:t>EK VYSKO</a:t>
            </a:r>
            <a:r>
              <a:rPr lang="cs-CZ" dirty="0" smtClean="0"/>
              <a:t>Č</a:t>
            </a:r>
            <a:r>
              <a:rPr lang="es-ES" dirty="0" smtClean="0"/>
              <a:t>IL </a:t>
            </a:r>
            <a:br>
              <a:rPr lang="es-ES" dirty="0" smtClean="0"/>
            </a:br>
            <a:r>
              <a:rPr lang="es-ES" dirty="0" smtClean="0"/>
              <a:t>GLOB</a:t>
            </a:r>
            <a:r>
              <a:rPr lang="cs-CZ" dirty="0" smtClean="0"/>
              <a:t>ÁLNÍ VLIV</a:t>
            </a:r>
            <a:endParaRPr lang="en-US" dirty="0" smtClean="0"/>
          </a:p>
        </p:txBody>
      </p:sp>
      <p:pic>
        <p:nvPicPr>
          <p:cNvPr id="55299" name="Picture 8"/>
          <p:cNvPicPr>
            <a:picLocks noChangeAspect="1" noChangeArrowheads="1"/>
          </p:cNvPicPr>
          <p:nvPr/>
        </p:nvPicPr>
        <p:blipFill>
          <a:blip r:embed="rId2" cstate="print"/>
          <a:srcRect/>
          <a:stretch>
            <a:fillRect/>
          </a:stretch>
        </p:blipFill>
        <p:spPr bwMode="auto">
          <a:xfrm>
            <a:off x="0" y="1974850"/>
            <a:ext cx="9144000" cy="4321175"/>
          </a:xfrm>
          <a:prstGeom prst="rect">
            <a:avLst/>
          </a:prstGeom>
          <a:noFill/>
          <a:ln w="9525">
            <a:noFill/>
            <a:miter lim="800000"/>
            <a:headEnd/>
            <a:tailEnd/>
          </a:ln>
        </p:spPr>
      </p:pic>
      <p:sp>
        <p:nvSpPr>
          <p:cNvPr id="9" name="TextBox 8"/>
          <p:cNvSpPr txBox="1">
            <a:spLocks noChangeArrowheads="1"/>
          </p:cNvSpPr>
          <p:nvPr/>
        </p:nvSpPr>
        <p:spPr bwMode="auto">
          <a:xfrm>
            <a:off x="6127845" y="2259013"/>
            <a:ext cx="2688609" cy="923330"/>
          </a:xfrm>
          <a:prstGeom prst="rect">
            <a:avLst/>
          </a:prstGeom>
          <a:solidFill>
            <a:srgbClr val="FFFF99"/>
          </a:solidFill>
          <a:ln w="38100">
            <a:solidFill>
              <a:schemeClr val="tx2"/>
            </a:solidFill>
            <a:miter lim="800000"/>
            <a:headEnd/>
            <a:tailEnd/>
          </a:ln>
        </p:spPr>
        <p:txBody>
          <a:bodyPr wrap="square">
            <a:spAutoFit/>
          </a:bodyPr>
          <a:lstStyle/>
          <a:p>
            <a:pPr algn="r"/>
            <a:r>
              <a:rPr lang="es-ES" sz="1800" b="0" dirty="0" smtClean="0"/>
              <a:t>Cita</a:t>
            </a:r>
            <a:r>
              <a:rPr lang="cs-CZ" sz="1800" b="0" dirty="0" smtClean="0"/>
              <a:t>ce</a:t>
            </a:r>
            <a:r>
              <a:rPr lang="es-ES" sz="1800" b="0" dirty="0" smtClean="0"/>
              <a:t>: 2</a:t>
            </a:r>
            <a:r>
              <a:rPr lang="cs-CZ" sz="1800" b="0" dirty="0" smtClean="0"/>
              <a:t> </a:t>
            </a:r>
            <a:r>
              <a:rPr lang="es-ES" sz="1800" b="0" dirty="0" smtClean="0"/>
              <a:t>375</a:t>
            </a:r>
            <a:endParaRPr lang="es-ES" sz="1800" b="0" dirty="0"/>
          </a:p>
          <a:p>
            <a:pPr algn="r"/>
            <a:r>
              <a:rPr lang="es-ES" sz="1800" b="0" dirty="0" err="1" smtClean="0"/>
              <a:t>Cit</a:t>
            </a:r>
            <a:r>
              <a:rPr lang="cs-CZ" sz="1800" b="0" dirty="0" smtClean="0"/>
              <a:t>ace na článek</a:t>
            </a:r>
            <a:r>
              <a:rPr lang="es-ES" sz="1800" b="0" dirty="0" smtClean="0"/>
              <a:t>: </a:t>
            </a:r>
            <a:r>
              <a:rPr lang="es-ES" sz="1800" b="0" dirty="0"/>
              <a:t>9,73</a:t>
            </a:r>
          </a:p>
          <a:p>
            <a:pPr algn="r"/>
            <a:r>
              <a:rPr lang="es-ES" sz="1800" b="0" dirty="0"/>
              <a:t>H-</a:t>
            </a:r>
            <a:r>
              <a:rPr lang="es-ES" sz="1800" b="0" dirty="0" err="1"/>
              <a:t>Index</a:t>
            </a:r>
            <a:r>
              <a:rPr lang="es-ES" sz="1800" b="0" dirty="0"/>
              <a:t> = 30</a:t>
            </a:r>
            <a:endParaRPr lang="en-US" sz="1800" b="0" dirty="0"/>
          </a:p>
        </p:txBody>
      </p:sp>
      <p:pic>
        <p:nvPicPr>
          <p:cNvPr id="58378" name="Picture 10"/>
          <p:cNvPicPr>
            <a:picLocks noChangeAspect="1" noChangeArrowheads="1"/>
          </p:cNvPicPr>
          <p:nvPr/>
        </p:nvPicPr>
        <p:blipFill>
          <a:blip r:embed="rId3" cstate="print"/>
          <a:srcRect/>
          <a:stretch>
            <a:fillRect/>
          </a:stretch>
        </p:blipFill>
        <p:spPr bwMode="auto">
          <a:xfrm>
            <a:off x="839788" y="1504950"/>
            <a:ext cx="5037137" cy="3660775"/>
          </a:xfrm>
          <a:prstGeom prst="rect">
            <a:avLst/>
          </a:prstGeom>
          <a:noFill/>
          <a:ln w="38100">
            <a:solidFill>
              <a:schemeClr val="tx2"/>
            </a:solidFill>
            <a:miter lim="800000"/>
            <a:headEnd/>
            <a:tailEnd/>
          </a:ln>
        </p:spPr>
      </p:pic>
      <p:sp>
        <p:nvSpPr>
          <p:cNvPr id="12" name="TextBox 11"/>
          <p:cNvSpPr txBox="1">
            <a:spLocks noChangeArrowheads="1"/>
          </p:cNvSpPr>
          <p:nvPr/>
        </p:nvSpPr>
        <p:spPr bwMode="auto">
          <a:xfrm>
            <a:off x="2474913" y="2017713"/>
            <a:ext cx="2487612" cy="400110"/>
          </a:xfrm>
          <a:prstGeom prst="rect">
            <a:avLst/>
          </a:prstGeom>
          <a:solidFill>
            <a:srgbClr val="FFFF99"/>
          </a:solidFill>
          <a:ln w="38100">
            <a:solidFill>
              <a:schemeClr val="tx2"/>
            </a:solidFill>
            <a:miter lim="800000"/>
            <a:headEnd/>
            <a:tailEnd/>
          </a:ln>
        </p:spPr>
        <p:txBody>
          <a:bodyPr>
            <a:spAutoFit/>
          </a:bodyPr>
          <a:lstStyle/>
          <a:p>
            <a:r>
              <a:rPr lang="es-ES" sz="2000" b="0" dirty="0" smtClean="0"/>
              <a:t>Cita</a:t>
            </a:r>
            <a:r>
              <a:rPr lang="cs-CZ" sz="2000" b="0" dirty="0" smtClean="0"/>
              <a:t>ce podle zemí</a:t>
            </a:r>
            <a:endParaRPr lang="en-US" sz="2000" b="0" dirty="0"/>
          </a:p>
        </p:txBody>
      </p:sp>
      <p:pic>
        <p:nvPicPr>
          <p:cNvPr id="58379" name="Picture 11"/>
          <p:cNvPicPr>
            <a:picLocks noChangeAspect="1" noChangeArrowheads="1"/>
          </p:cNvPicPr>
          <p:nvPr/>
        </p:nvPicPr>
        <p:blipFill>
          <a:blip r:embed="rId4" cstate="print"/>
          <a:srcRect/>
          <a:stretch>
            <a:fillRect/>
          </a:stretch>
        </p:blipFill>
        <p:spPr bwMode="auto">
          <a:xfrm>
            <a:off x="3325256" y="3020002"/>
            <a:ext cx="4619625" cy="3357562"/>
          </a:xfrm>
          <a:prstGeom prst="rect">
            <a:avLst/>
          </a:prstGeom>
          <a:noFill/>
          <a:ln w="38100">
            <a:solidFill>
              <a:schemeClr val="tx2"/>
            </a:solidFill>
            <a:miter lim="800000"/>
            <a:headEnd/>
            <a:tailEnd/>
          </a:ln>
        </p:spPr>
      </p:pic>
      <p:sp>
        <p:nvSpPr>
          <p:cNvPr id="15" name="TextBox 14"/>
          <p:cNvSpPr txBox="1">
            <a:spLocks noChangeArrowheads="1"/>
          </p:cNvSpPr>
          <p:nvPr/>
        </p:nvSpPr>
        <p:spPr bwMode="auto">
          <a:xfrm>
            <a:off x="5329238" y="3217863"/>
            <a:ext cx="1631120" cy="707886"/>
          </a:xfrm>
          <a:prstGeom prst="rect">
            <a:avLst/>
          </a:prstGeom>
          <a:solidFill>
            <a:srgbClr val="FFFF99"/>
          </a:solidFill>
          <a:ln w="38100">
            <a:solidFill>
              <a:schemeClr val="tx2"/>
            </a:solidFill>
            <a:miter lim="800000"/>
            <a:headEnd/>
            <a:tailEnd/>
          </a:ln>
        </p:spPr>
        <p:txBody>
          <a:bodyPr wrap="square">
            <a:spAutoFit/>
          </a:bodyPr>
          <a:lstStyle/>
          <a:p>
            <a:r>
              <a:rPr lang="es-ES" sz="2000" b="0" dirty="0" smtClean="0"/>
              <a:t>Cita</a:t>
            </a:r>
            <a:r>
              <a:rPr lang="cs-CZ" sz="2000" b="0" dirty="0" smtClean="0"/>
              <a:t>ce podle časopisů</a:t>
            </a:r>
            <a:endParaRPr lang="en-US" sz="2000"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837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23081" y="506413"/>
            <a:ext cx="8366077" cy="836612"/>
          </a:xfrm>
        </p:spPr>
        <p:txBody>
          <a:bodyPr/>
          <a:lstStyle/>
          <a:p>
            <a:r>
              <a:rPr lang="cs-CZ" dirty="0" smtClean="0"/>
              <a:t>KDO JSOU NAŠI NEJ</a:t>
            </a:r>
            <a:r>
              <a:rPr lang="en-US" dirty="0" smtClean="0"/>
              <a:t>PRODU</a:t>
            </a:r>
            <a:r>
              <a:rPr lang="cs-CZ" dirty="0" smtClean="0"/>
              <a:t>KTIVNĚJŠÍ AUTOŘI</a:t>
            </a:r>
            <a:r>
              <a:rPr lang="en-US" dirty="0" smtClean="0"/>
              <a:t>?</a:t>
            </a:r>
          </a:p>
        </p:txBody>
      </p:sp>
      <p:sp>
        <p:nvSpPr>
          <p:cNvPr id="21507" name="Slide Number Placeholder 2"/>
          <p:cNvSpPr>
            <a:spLocks noGrp="1"/>
          </p:cNvSpPr>
          <p:nvPr>
            <p:ph type="sldNum" sz="quarter" idx="11"/>
          </p:nvPr>
        </p:nvSpPr>
        <p:spPr/>
        <p:txBody>
          <a:bodyPr/>
          <a:lstStyle/>
          <a:p>
            <a:pPr>
              <a:defRPr/>
            </a:pPr>
            <a:fld id="{844EF933-FE19-4729-A99B-2AE4B86977FD}" type="slidenum">
              <a:rPr lang="en-US"/>
              <a:pPr>
                <a:defRPr/>
              </a:pPr>
              <a:t>27</a:t>
            </a:fld>
            <a:endParaRPr lang="en-US"/>
          </a:p>
        </p:txBody>
      </p:sp>
      <p:pic>
        <p:nvPicPr>
          <p:cNvPr id="56324" name="Picture 2"/>
          <p:cNvPicPr>
            <a:picLocks noChangeAspect="1" noChangeArrowheads="1"/>
          </p:cNvPicPr>
          <p:nvPr/>
        </p:nvPicPr>
        <p:blipFill>
          <a:blip r:embed="rId2" cstate="print"/>
          <a:srcRect/>
          <a:stretch>
            <a:fillRect/>
          </a:stretch>
        </p:blipFill>
        <p:spPr bwMode="auto">
          <a:xfrm>
            <a:off x="247650" y="2081213"/>
            <a:ext cx="8648700" cy="3990975"/>
          </a:xfrm>
          <a:prstGeom prst="rect">
            <a:avLst/>
          </a:prstGeom>
          <a:noFill/>
          <a:ln w="9525">
            <a:noFill/>
            <a:miter lim="800000"/>
            <a:headEnd/>
            <a:tailEnd/>
          </a:ln>
        </p:spPr>
      </p:pic>
      <p:sp>
        <p:nvSpPr>
          <p:cNvPr id="6" name="Rectangle 5"/>
          <p:cNvSpPr/>
          <p:nvPr/>
        </p:nvSpPr>
        <p:spPr>
          <a:xfrm>
            <a:off x="2143125" y="2071688"/>
            <a:ext cx="714375" cy="407193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326"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13896" y="506413"/>
            <a:ext cx="8720919" cy="836612"/>
          </a:xfrm>
        </p:spPr>
        <p:txBody>
          <a:bodyPr/>
          <a:lstStyle/>
          <a:p>
            <a:r>
              <a:rPr lang="cs-CZ" dirty="0" smtClean="0"/>
              <a:t>KTEŘÍ NAŠI AUTOŘI MAJÍ NEJVĚTŠÍ </a:t>
            </a:r>
            <a:r>
              <a:rPr lang="en-GB" dirty="0" smtClean="0"/>
              <a:t>‘</a:t>
            </a:r>
            <a:r>
              <a:rPr lang="cs-CZ" dirty="0" smtClean="0"/>
              <a:t>INFLUENCE</a:t>
            </a:r>
            <a:r>
              <a:rPr lang="en-GB" dirty="0" smtClean="0"/>
              <a:t>’</a:t>
            </a:r>
            <a:r>
              <a:rPr lang="en-US" dirty="0" smtClean="0"/>
              <a:t>?</a:t>
            </a:r>
          </a:p>
        </p:txBody>
      </p:sp>
      <p:sp>
        <p:nvSpPr>
          <p:cNvPr id="22531" name="Slide Number Placeholder 2"/>
          <p:cNvSpPr>
            <a:spLocks noGrp="1"/>
          </p:cNvSpPr>
          <p:nvPr>
            <p:ph type="sldNum" sz="quarter" idx="11"/>
          </p:nvPr>
        </p:nvSpPr>
        <p:spPr/>
        <p:txBody>
          <a:bodyPr/>
          <a:lstStyle/>
          <a:p>
            <a:pPr>
              <a:defRPr/>
            </a:pPr>
            <a:fld id="{4E7AE967-F0A6-4F66-96CB-65A44EB5865A}" type="slidenum">
              <a:rPr lang="en-US"/>
              <a:pPr>
                <a:defRPr/>
              </a:pPr>
              <a:t>28</a:t>
            </a:fld>
            <a:endParaRPr lang="en-US"/>
          </a:p>
        </p:txBody>
      </p:sp>
      <p:pic>
        <p:nvPicPr>
          <p:cNvPr id="57348" name="Picture 2"/>
          <p:cNvPicPr>
            <a:picLocks noChangeAspect="1" noChangeArrowheads="1"/>
          </p:cNvPicPr>
          <p:nvPr/>
        </p:nvPicPr>
        <p:blipFill>
          <a:blip r:embed="rId2" cstate="print"/>
          <a:srcRect/>
          <a:stretch>
            <a:fillRect/>
          </a:stretch>
        </p:blipFill>
        <p:spPr bwMode="auto">
          <a:xfrm>
            <a:off x="161925" y="1828800"/>
            <a:ext cx="8820150" cy="4029075"/>
          </a:xfrm>
          <a:prstGeom prst="rect">
            <a:avLst/>
          </a:prstGeom>
          <a:noFill/>
          <a:ln w="9525">
            <a:noFill/>
            <a:miter lim="800000"/>
            <a:headEnd/>
            <a:tailEnd/>
          </a:ln>
        </p:spPr>
      </p:pic>
      <p:sp>
        <p:nvSpPr>
          <p:cNvPr id="6" name="Rectangle 5"/>
          <p:cNvSpPr/>
          <p:nvPr/>
        </p:nvSpPr>
        <p:spPr>
          <a:xfrm>
            <a:off x="1493838" y="1825625"/>
            <a:ext cx="792162" cy="403225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350"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73206" y="506413"/>
            <a:ext cx="8038531" cy="836612"/>
          </a:xfrm>
        </p:spPr>
        <p:txBody>
          <a:bodyPr/>
          <a:lstStyle/>
          <a:p>
            <a:r>
              <a:rPr lang="cs-CZ" dirty="0" smtClean="0"/>
              <a:t>KTEŘÍ NAŠI AUTOŘI MAJÍ NEJVĚTŠÍ</a:t>
            </a:r>
            <a:r>
              <a:rPr lang="es-ES" dirty="0" smtClean="0"/>
              <a:t>  ‘IMPACT’?</a:t>
            </a:r>
            <a:endParaRPr lang="en-US" dirty="0" smtClean="0"/>
          </a:p>
        </p:txBody>
      </p:sp>
      <p:sp>
        <p:nvSpPr>
          <p:cNvPr id="23555" name="Slide Number Placeholder 2"/>
          <p:cNvSpPr>
            <a:spLocks noGrp="1"/>
          </p:cNvSpPr>
          <p:nvPr>
            <p:ph type="sldNum" sz="quarter" idx="11"/>
          </p:nvPr>
        </p:nvSpPr>
        <p:spPr/>
        <p:txBody>
          <a:bodyPr/>
          <a:lstStyle/>
          <a:p>
            <a:pPr>
              <a:defRPr/>
            </a:pPr>
            <a:fld id="{E3D83C63-A844-4A65-8EBF-D0F0B7A336A0}" type="slidenum">
              <a:rPr lang="en-US"/>
              <a:pPr>
                <a:defRPr/>
              </a:pPr>
              <a:t>29</a:t>
            </a:fld>
            <a:endParaRPr lang="en-US"/>
          </a:p>
        </p:txBody>
      </p:sp>
      <p:pic>
        <p:nvPicPr>
          <p:cNvPr id="58372" name="Picture 2"/>
          <p:cNvPicPr>
            <a:picLocks noChangeAspect="1" noChangeArrowheads="1"/>
          </p:cNvPicPr>
          <p:nvPr/>
        </p:nvPicPr>
        <p:blipFill>
          <a:blip r:embed="rId2" cstate="print"/>
          <a:srcRect/>
          <a:stretch>
            <a:fillRect/>
          </a:stretch>
        </p:blipFill>
        <p:spPr bwMode="auto">
          <a:xfrm>
            <a:off x="133350" y="1776413"/>
            <a:ext cx="8877300" cy="4010025"/>
          </a:xfrm>
          <a:prstGeom prst="rect">
            <a:avLst/>
          </a:prstGeom>
          <a:noFill/>
          <a:ln w="9525">
            <a:noFill/>
            <a:miter lim="800000"/>
            <a:headEnd/>
            <a:tailEnd/>
          </a:ln>
        </p:spPr>
      </p:pic>
      <p:sp>
        <p:nvSpPr>
          <p:cNvPr id="25605" name="Rectangle 5"/>
          <p:cNvSpPr>
            <a:spLocks noChangeArrowheads="1"/>
          </p:cNvSpPr>
          <p:nvPr/>
        </p:nvSpPr>
        <p:spPr bwMode="auto">
          <a:xfrm>
            <a:off x="2968625" y="1727200"/>
            <a:ext cx="1071563" cy="4071938"/>
          </a:xfrm>
          <a:prstGeom prst="rect">
            <a:avLst/>
          </a:prstGeom>
          <a:noFill/>
          <a:ln w="38100">
            <a:solidFill>
              <a:schemeClr val="tx2"/>
            </a:solidFill>
            <a:miter lim="800000"/>
            <a:headEnd/>
            <a:tailEnd/>
          </a:ln>
        </p:spPr>
        <p:txBody>
          <a:bodyPr wrap="none" anchor="ctr"/>
          <a:lstStyle/>
          <a:p>
            <a:pPr>
              <a:defRPr/>
            </a:pPr>
            <a:endParaRPr lang="en-US">
              <a:solidFill>
                <a:srgbClr val="4B4B4B"/>
              </a:solidFill>
              <a:cs typeface="+mn-cs"/>
            </a:endParaRPr>
          </a:p>
        </p:txBody>
      </p:sp>
      <p:sp>
        <p:nvSpPr>
          <p:cNvPr id="58374"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898525" y="1512888"/>
            <a:ext cx="7388225" cy="4035425"/>
          </a:xfrm>
        </p:spPr>
        <p:txBody>
          <a:bodyPr/>
          <a:lstStyle/>
          <a:p>
            <a:r>
              <a:rPr lang="cs-CZ" dirty="0" smtClean="0"/>
              <a:t>HODNOCENÍ ZEMÍ</a:t>
            </a:r>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cs-CZ" dirty="0" smtClean="0"/>
              <a:t>ČLÁNKY KTERÝCH AUTORŮ SI STOJÍ NEJLÉPE VE SVÝCH OBORECH</a:t>
            </a:r>
            <a:r>
              <a:rPr lang="es-ES" dirty="0" smtClean="0"/>
              <a:t>?</a:t>
            </a:r>
            <a:endParaRPr lang="en-US" dirty="0" smtClean="0"/>
          </a:p>
        </p:txBody>
      </p:sp>
      <p:sp>
        <p:nvSpPr>
          <p:cNvPr id="24579" name="Slide Number Placeholder 2"/>
          <p:cNvSpPr>
            <a:spLocks noGrp="1"/>
          </p:cNvSpPr>
          <p:nvPr>
            <p:ph type="sldNum" sz="quarter" idx="11"/>
          </p:nvPr>
        </p:nvSpPr>
        <p:spPr/>
        <p:txBody>
          <a:bodyPr/>
          <a:lstStyle/>
          <a:p>
            <a:pPr>
              <a:defRPr/>
            </a:pPr>
            <a:fld id="{572465FF-E85A-4D6E-A687-FEE2F902DC4D}" type="slidenum">
              <a:rPr lang="en-US"/>
              <a:pPr>
                <a:defRPr/>
              </a:pPr>
              <a:t>30</a:t>
            </a:fld>
            <a:endParaRPr lang="en-US"/>
          </a:p>
        </p:txBody>
      </p:sp>
      <p:pic>
        <p:nvPicPr>
          <p:cNvPr id="59396" name="Picture 2"/>
          <p:cNvPicPr>
            <a:picLocks noChangeAspect="1" noChangeArrowheads="1"/>
          </p:cNvPicPr>
          <p:nvPr/>
        </p:nvPicPr>
        <p:blipFill>
          <a:blip r:embed="rId3" cstate="print"/>
          <a:srcRect/>
          <a:stretch>
            <a:fillRect/>
          </a:stretch>
        </p:blipFill>
        <p:spPr bwMode="auto">
          <a:xfrm>
            <a:off x="9525" y="1609725"/>
            <a:ext cx="9134475" cy="4891088"/>
          </a:xfrm>
          <a:prstGeom prst="rect">
            <a:avLst/>
          </a:prstGeom>
          <a:noFill/>
          <a:ln w="9525">
            <a:noFill/>
            <a:miter lim="800000"/>
            <a:headEnd/>
            <a:tailEnd/>
          </a:ln>
        </p:spPr>
      </p:pic>
      <p:sp>
        <p:nvSpPr>
          <p:cNvPr id="26629" name="Rectangle 6"/>
          <p:cNvSpPr>
            <a:spLocks noChangeArrowheads="1"/>
          </p:cNvSpPr>
          <p:nvPr/>
        </p:nvSpPr>
        <p:spPr bwMode="auto">
          <a:xfrm>
            <a:off x="6261100" y="2239963"/>
            <a:ext cx="2025650" cy="4260850"/>
          </a:xfrm>
          <a:prstGeom prst="rect">
            <a:avLst/>
          </a:prstGeom>
          <a:noFill/>
          <a:ln w="38100">
            <a:solidFill>
              <a:schemeClr val="tx2"/>
            </a:solidFill>
            <a:miter lim="800000"/>
            <a:headEnd/>
            <a:tailEnd/>
          </a:ln>
        </p:spPr>
        <p:txBody>
          <a:bodyPr wrap="none" anchor="ctr"/>
          <a:lstStyle/>
          <a:p>
            <a:pPr>
              <a:defRPr/>
            </a:pPr>
            <a:endParaRPr lang="en-US">
              <a:solidFill>
                <a:srgbClr val="4B4B4B"/>
              </a:solidFill>
              <a:cs typeface="+mn-cs"/>
            </a:endParaRPr>
          </a:p>
        </p:txBody>
      </p:sp>
      <p:sp>
        <p:nvSpPr>
          <p:cNvPr id="59398"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17575" y="793021"/>
            <a:ext cx="7369175" cy="836612"/>
          </a:xfrm>
        </p:spPr>
        <p:txBody>
          <a:bodyPr/>
          <a:lstStyle/>
          <a:p>
            <a:pPr algn="ctr"/>
            <a:r>
              <a:rPr lang="cs-CZ" dirty="0" smtClean="0"/>
              <a:t>JAK LZE SROVNÁVAT VÝZKUMNÍKY</a:t>
            </a:r>
            <a:r>
              <a:rPr lang="es-ES" dirty="0" smtClean="0"/>
              <a:t>?</a:t>
            </a:r>
            <a:br>
              <a:rPr lang="es-ES" dirty="0" smtClean="0"/>
            </a:br>
            <a:endParaRPr lang="en-US" dirty="0" smtClean="0"/>
          </a:p>
        </p:txBody>
      </p:sp>
      <p:sp>
        <p:nvSpPr>
          <p:cNvPr id="25603" name="Slide Number Placeholder 2"/>
          <p:cNvSpPr>
            <a:spLocks noGrp="1"/>
          </p:cNvSpPr>
          <p:nvPr>
            <p:ph type="sldNum" sz="quarter" idx="11"/>
          </p:nvPr>
        </p:nvSpPr>
        <p:spPr/>
        <p:txBody>
          <a:bodyPr/>
          <a:lstStyle/>
          <a:p>
            <a:pPr>
              <a:defRPr/>
            </a:pPr>
            <a:fld id="{2E6747B6-6615-40F1-814F-5486F3ECD595}" type="slidenum">
              <a:rPr lang="en-US"/>
              <a:pPr>
                <a:defRPr/>
              </a:pPr>
              <a:t>31</a:t>
            </a:fld>
            <a:endParaRPr lang="en-US"/>
          </a:p>
        </p:txBody>
      </p:sp>
      <p:pic>
        <p:nvPicPr>
          <p:cNvPr id="60420" name="Picture 2"/>
          <p:cNvPicPr>
            <a:picLocks noChangeAspect="1" noChangeArrowheads="1"/>
          </p:cNvPicPr>
          <p:nvPr/>
        </p:nvPicPr>
        <p:blipFill>
          <a:blip r:embed="rId3" cstate="print"/>
          <a:srcRect/>
          <a:stretch>
            <a:fillRect/>
          </a:stretch>
        </p:blipFill>
        <p:spPr bwMode="auto">
          <a:xfrm>
            <a:off x="71438" y="1909763"/>
            <a:ext cx="4429125" cy="3290887"/>
          </a:xfrm>
          <a:prstGeom prst="rect">
            <a:avLst/>
          </a:prstGeom>
          <a:noFill/>
          <a:ln w="38100">
            <a:solidFill>
              <a:schemeClr val="tx2"/>
            </a:solidFill>
            <a:miter lim="800000"/>
            <a:headEnd/>
            <a:tailEnd/>
          </a:ln>
        </p:spPr>
      </p:pic>
      <p:pic>
        <p:nvPicPr>
          <p:cNvPr id="60421" name="Picture 2"/>
          <p:cNvPicPr>
            <a:picLocks noChangeAspect="1" noChangeArrowheads="1"/>
          </p:cNvPicPr>
          <p:nvPr/>
        </p:nvPicPr>
        <p:blipFill>
          <a:blip r:embed="rId4" cstate="print"/>
          <a:srcRect/>
          <a:stretch>
            <a:fillRect/>
          </a:stretch>
        </p:blipFill>
        <p:spPr bwMode="auto">
          <a:xfrm>
            <a:off x="4702175" y="1916113"/>
            <a:ext cx="4378325" cy="3273425"/>
          </a:xfrm>
          <a:prstGeom prst="rect">
            <a:avLst/>
          </a:prstGeom>
          <a:noFill/>
          <a:ln w="38100">
            <a:solidFill>
              <a:schemeClr val="tx2"/>
            </a:solidFill>
            <a:miter lim="800000"/>
            <a:headEnd/>
            <a:tailEnd/>
          </a:ln>
        </p:spPr>
      </p:pic>
      <p:sp>
        <p:nvSpPr>
          <p:cNvPr id="27654" name="TextBox 7"/>
          <p:cNvSpPr txBox="1">
            <a:spLocks noChangeArrowheads="1"/>
          </p:cNvSpPr>
          <p:nvPr/>
        </p:nvSpPr>
        <p:spPr bwMode="auto">
          <a:xfrm>
            <a:off x="1000125" y="5500688"/>
            <a:ext cx="2643188" cy="400110"/>
          </a:xfrm>
          <a:prstGeom prst="rect">
            <a:avLst/>
          </a:prstGeom>
          <a:noFill/>
          <a:ln w="9525">
            <a:noFill/>
            <a:miter lim="800000"/>
            <a:headEnd/>
            <a:tailEnd/>
          </a:ln>
        </p:spPr>
        <p:txBody>
          <a:bodyPr>
            <a:spAutoFit/>
          </a:bodyPr>
          <a:lstStyle/>
          <a:p>
            <a:pPr>
              <a:defRPr/>
            </a:pPr>
            <a:r>
              <a:rPr lang="es-ES" sz="2000" b="0" dirty="0" smtClean="0">
                <a:solidFill>
                  <a:srgbClr val="4B4B4B"/>
                </a:solidFill>
                <a:cs typeface="+mn-cs"/>
              </a:rPr>
              <a:t>Autor </a:t>
            </a:r>
            <a:r>
              <a:rPr lang="es-ES" sz="2000" b="0" dirty="0">
                <a:solidFill>
                  <a:srgbClr val="4B4B4B"/>
                </a:solidFill>
                <a:cs typeface="+mn-cs"/>
              </a:rPr>
              <a:t>A: 60 </a:t>
            </a:r>
            <a:r>
              <a:rPr lang="cs-CZ" sz="2000" b="0" dirty="0" smtClean="0">
                <a:solidFill>
                  <a:srgbClr val="4B4B4B"/>
                </a:solidFill>
                <a:cs typeface="+mn-cs"/>
              </a:rPr>
              <a:t>článků</a:t>
            </a:r>
            <a:endParaRPr lang="en-US" sz="2000" b="0" dirty="0">
              <a:solidFill>
                <a:srgbClr val="4B4B4B"/>
              </a:solidFill>
              <a:cs typeface="+mn-cs"/>
            </a:endParaRPr>
          </a:p>
        </p:txBody>
      </p:sp>
      <p:sp>
        <p:nvSpPr>
          <p:cNvPr id="27655" name="TextBox 8"/>
          <p:cNvSpPr txBox="1">
            <a:spLocks noChangeArrowheads="1"/>
          </p:cNvSpPr>
          <p:nvPr/>
        </p:nvSpPr>
        <p:spPr bwMode="auto">
          <a:xfrm>
            <a:off x="5500688" y="5500688"/>
            <a:ext cx="2643187" cy="400110"/>
          </a:xfrm>
          <a:prstGeom prst="rect">
            <a:avLst/>
          </a:prstGeom>
          <a:noFill/>
          <a:ln w="9525">
            <a:noFill/>
            <a:miter lim="800000"/>
            <a:headEnd/>
            <a:tailEnd/>
          </a:ln>
        </p:spPr>
        <p:txBody>
          <a:bodyPr>
            <a:spAutoFit/>
          </a:bodyPr>
          <a:lstStyle/>
          <a:p>
            <a:pPr>
              <a:defRPr/>
            </a:pPr>
            <a:r>
              <a:rPr lang="es-ES" sz="2000" b="0" dirty="0" err="1">
                <a:solidFill>
                  <a:srgbClr val="4B4B4B"/>
                </a:solidFill>
                <a:cs typeface="+mn-cs"/>
              </a:rPr>
              <a:t>Author</a:t>
            </a:r>
            <a:r>
              <a:rPr lang="es-ES" sz="2000" b="0" dirty="0">
                <a:solidFill>
                  <a:srgbClr val="4B4B4B"/>
                </a:solidFill>
                <a:cs typeface="+mn-cs"/>
              </a:rPr>
              <a:t> B: 117 </a:t>
            </a:r>
            <a:r>
              <a:rPr lang="cs-CZ" sz="2000" b="0" dirty="0" smtClean="0">
                <a:solidFill>
                  <a:srgbClr val="4B4B4B"/>
                </a:solidFill>
                <a:cs typeface="+mn-cs"/>
              </a:rPr>
              <a:t>článků</a:t>
            </a:r>
            <a:endParaRPr lang="en-US" sz="2000" b="0" dirty="0">
              <a:solidFill>
                <a:srgbClr val="4B4B4B"/>
              </a:solidFill>
              <a:cs typeface="+mn-cs"/>
            </a:endParaRPr>
          </a:p>
        </p:txBody>
      </p:sp>
      <p:sp>
        <p:nvSpPr>
          <p:cNvPr id="10" name="Rectangle 9"/>
          <p:cNvSpPr/>
          <p:nvPr/>
        </p:nvSpPr>
        <p:spPr>
          <a:xfrm>
            <a:off x="2214563" y="3071813"/>
            <a:ext cx="928687" cy="100012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6786563" y="3071813"/>
            <a:ext cx="928687" cy="100012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3357563" y="3071813"/>
            <a:ext cx="928687" cy="100012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7929563" y="3071813"/>
            <a:ext cx="928687" cy="100012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a:off x="2214563" y="2233613"/>
            <a:ext cx="928687" cy="8382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6786563" y="2233613"/>
            <a:ext cx="928687" cy="8382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3429000" y="2214563"/>
            <a:ext cx="928688" cy="92868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8001000" y="2214563"/>
            <a:ext cx="928688" cy="92868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0432"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2000"/>
                                        <p:tgtEl>
                                          <p:spTgt spid="13"/>
                                        </p:tgtEl>
                                      </p:cBhvr>
                                    </p:animEffect>
                                    <p:set>
                                      <p:cBhvr>
                                        <p:cTn id="29" dur="1" fill="hold">
                                          <p:stCondLst>
                                            <p:cond delay="1999"/>
                                          </p:stCondLst>
                                        </p:cTn>
                                        <p:tgtEl>
                                          <p:spTgt spid="1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0" presetClass="exit" presetSubtype="0" fill="hold" grpId="1" nodeType="withEffect">
                                  <p:stCondLst>
                                    <p:cond delay="0"/>
                                  </p:stCondLst>
                                  <p:childTnLst>
                                    <p:animEffect transition="out" filter="fade">
                                      <p:cBhvr>
                                        <p:cTn id="40" dur="2000"/>
                                        <p:tgtEl>
                                          <p:spTgt spid="15"/>
                                        </p:tgtEl>
                                      </p:cBhvr>
                                    </p:animEffect>
                                    <p:set>
                                      <p:cBhvr>
                                        <p:cTn id="41" dur="1" fill="hold">
                                          <p:stCondLst>
                                            <p:cond delay="1999"/>
                                          </p:stCondLst>
                                        </p:cTn>
                                        <p:tgtEl>
                                          <p:spTgt spid="1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14"/>
                                        </p:tgtEl>
                                      </p:cBhvr>
                                    </p:animEffect>
                                    <p:set>
                                      <p:cBhvr>
                                        <p:cTn id="4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s-ES" dirty="0" smtClean="0"/>
              <a:t>V</a:t>
            </a:r>
            <a:r>
              <a:rPr lang="cs-CZ" dirty="0" smtClean="0"/>
              <a:t>ÝBĚR ČASOPIS</a:t>
            </a:r>
            <a:r>
              <a:rPr lang="cs-CZ" dirty="0" smtClean="0">
                <a:latin typeface="Arial"/>
                <a:cs typeface="Arial"/>
              </a:rPr>
              <a:t>Ů</a:t>
            </a: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a:r>
              <a:rPr lang="cs-CZ" dirty="0" smtClean="0"/>
              <a:t>V KTERÝC</a:t>
            </a:r>
            <a:r>
              <a:rPr lang="en-GB" dirty="0" smtClean="0"/>
              <a:t>H</a:t>
            </a:r>
            <a:r>
              <a:rPr lang="cs-CZ" dirty="0" smtClean="0"/>
              <a:t> ČASOPISECH NAŠI AUTOŘI PUBLIKUJÍ</a:t>
            </a:r>
            <a:r>
              <a:rPr lang="en-GB" dirty="0" smtClean="0"/>
              <a:t>?</a:t>
            </a:r>
            <a:endParaRPr lang="en-US" dirty="0" smtClean="0"/>
          </a:p>
        </p:txBody>
      </p:sp>
      <p:sp>
        <p:nvSpPr>
          <p:cNvPr id="32771" name="Slide Number Placeholder 2"/>
          <p:cNvSpPr>
            <a:spLocks noGrp="1"/>
          </p:cNvSpPr>
          <p:nvPr>
            <p:ph type="sldNum" sz="quarter" idx="11"/>
          </p:nvPr>
        </p:nvSpPr>
        <p:spPr/>
        <p:txBody>
          <a:bodyPr/>
          <a:lstStyle/>
          <a:p>
            <a:pPr>
              <a:defRPr/>
            </a:pPr>
            <a:fld id="{2961DBBC-8F38-4FE9-A7AB-F99B27BEAE25}" type="slidenum">
              <a:rPr lang="en-US"/>
              <a:pPr>
                <a:defRPr/>
              </a:pPr>
              <a:t>33</a:t>
            </a:fld>
            <a:endParaRPr lang="en-US"/>
          </a:p>
        </p:txBody>
      </p:sp>
      <p:pic>
        <p:nvPicPr>
          <p:cNvPr id="67588" name="Picture 2"/>
          <p:cNvPicPr>
            <a:picLocks noChangeAspect="1" noChangeArrowheads="1"/>
          </p:cNvPicPr>
          <p:nvPr/>
        </p:nvPicPr>
        <p:blipFill>
          <a:blip r:embed="rId2" cstate="print"/>
          <a:srcRect/>
          <a:stretch>
            <a:fillRect/>
          </a:stretch>
        </p:blipFill>
        <p:spPr bwMode="auto">
          <a:xfrm>
            <a:off x="0" y="1933575"/>
            <a:ext cx="9144000" cy="3852863"/>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295275" y="2000250"/>
            <a:ext cx="8553450" cy="4000500"/>
          </a:xfrm>
          <a:prstGeom prst="rect">
            <a:avLst/>
          </a:prstGeom>
          <a:noFill/>
          <a:ln w="38100">
            <a:solidFill>
              <a:schemeClr val="tx2"/>
            </a:solidFill>
            <a:miter lim="800000"/>
            <a:headEnd/>
            <a:tailEnd/>
          </a:ln>
        </p:spPr>
      </p:pic>
      <p:sp>
        <p:nvSpPr>
          <p:cNvPr id="67590"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a:r>
              <a:rPr lang="es-ES" dirty="0" smtClean="0"/>
              <a:t>JAK JE GLOB</a:t>
            </a:r>
            <a:r>
              <a:rPr lang="cs-CZ" dirty="0" smtClean="0"/>
              <a:t>ÁLNÍ KOMUNITA OVLIVNĚNA NAŠÍM VÝZKUMEM</a:t>
            </a:r>
            <a:r>
              <a:rPr lang="es-ES" dirty="0" smtClean="0"/>
              <a:t>?</a:t>
            </a:r>
            <a:endParaRPr lang="en-US" dirty="0" smtClean="0"/>
          </a:p>
        </p:txBody>
      </p:sp>
      <p:sp>
        <p:nvSpPr>
          <p:cNvPr id="33795" name="Slide Number Placeholder 2"/>
          <p:cNvSpPr>
            <a:spLocks noGrp="1"/>
          </p:cNvSpPr>
          <p:nvPr>
            <p:ph type="sldNum" sz="quarter" idx="11"/>
          </p:nvPr>
        </p:nvSpPr>
        <p:spPr/>
        <p:txBody>
          <a:bodyPr/>
          <a:lstStyle/>
          <a:p>
            <a:pPr>
              <a:defRPr/>
            </a:pPr>
            <a:fld id="{3E2D3996-25DE-433C-82FF-0E25D97A3EDB}" type="slidenum">
              <a:rPr lang="en-US"/>
              <a:pPr>
                <a:defRPr/>
              </a:pPr>
              <a:t>34</a:t>
            </a:fld>
            <a:endParaRPr lang="en-US"/>
          </a:p>
        </p:txBody>
      </p:sp>
      <p:pic>
        <p:nvPicPr>
          <p:cNvPr id="68612" name="Picture 2"/>
          <p:cNvPicPr>
            <a:picLocks noChangeAspect="1" noChangeArrowheads="1"/>
          </p:cNvPicPr>
          <p:nvPr/>
        </p:nvPicPr>
        <p:blipFill>
          <a:blip r:embed="rId2" cstate="print"/>
          <a:srcRect/>
          <a:stretch>
            <a:fillRect/>
          </a:stretch>
        </p:blipFill>
        <p:spPr bwMode="auto">
          <a:xfrm>
            <a:off x="0" y="1930400"/>
            <a:ext cx="9144000" cy="4070350"/>
          </a:xfrm>
          <a:prstGeom prst="rect">
            <a:avLst/>
          </a:prstGeom>
          <a:noFill/>
          <a:ln w="9525">
            <a:noFill/>
            <a:miter lim="800000"/>
            <a:headEnd/>
            <a:tailEnd/>
          </a:ln>
        </p:spPr>
      </p:pic>
      <p:sp>
        <p:nvSpPr>
          <p:cNvPr id="6" name="Oval 5"/>
          <p:cNvSpPr/>
          <p:nvPr/>
        </p:nvSpPr>
        <p:spPr>
          <a:xfrm>
            <a:off x="3714750" y="1928813"/>
            <a:ext cx="2286000" cy="71437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8195" name="Picture 3"/>
          <p:cNvPicPr>
            <a:picLocks noChangeAspect="1" noChangeArrowheads="1"/>
          </p:cNvPicPr>
          <p:nvPr/>
        </p:nvPicPr>
        <p:blipFill>
          <a:blip r:embed="rId3" cstate="print"/>
          <a:srcRect/>
          <a:stretch>
            <a:fillRect/>
          </a:stretch>
        </p:blipFill>
        <p:spPr bwMode="auto">
          <a:xfrm>
            <a:off x="1446213" y="1643063"/>
            <a:ext cx="6340475" cy="4957762"/>
          </a:xfrm>
          <a:prstGeom prst="rect">
            <a:avLst/>
          </a:prstGeom>
          <a:noFill/>
          <a:ln w="38100">
            <a:solidFill>
              <a:schemeClr val="tx2"/>
            </a:solidFill>
            <a:miter lim="800000"/>
            <a:headEnd/>
            <a:tailEnd/>
          </a:ln>
        </p:spPr>
      </p:pic>
      <p:sp>
        <p:nvSpPr>
          <p:cNvPr id="68615"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strVal val="#ppt_w*0.70"/>
                                          </p:val>
                                        </p:tav>
                                        <p:tav tm="100000">
                                          <p:val>
                                            <p:strVal val="#ppt_w"/>
                                          </p:val>
                                        </p:tav>
                                      </p:tavLst>
                                    </p:anim>
                                    <p:anim calcmode="lin" valueType="num">
                                      <p:cBhvr>
                                        <p:cTn id="8" dur="1000" fill="hold"/>
                                        <p:tgtEl>
                                          <p:spTgt spid="8195"/>
                                        </p:tgtEl>
                                        <p:attrNameLst>
                                          <p:attrName>ppt_h</p:attrName>
                                        </p:attrNameLst>
                                      </p:cBhvr>
                                      <p:tavLst>
                                        <p:tav tm="0">
                                          <p:val>
                                            <p:strVal val="#ppt_h"/>
                                          </p:val>
                                        </p:tav>
                                        <p:tav tm="100000">
                                          <p:val>
                                            <p:strVal val="#ppt_h"/>
                                          </p:val>
                                        </p:tav>
                                      </p:tavLst>
                                    </p:anim>
                                    <p:animEffect transition="in" filter="fade">
                                      <p:cBhvr>
                                        <p:cTn id="9"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cs-CZ" dirty="0" smtClean="0"/>
              <a:t>ZÁVĚREM </a:t>
            </a:r>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p:txBody>
          <a:bodyPr/>
          <a:lstStyle/>
          <a:p>
            <a:r>
              <a:rPr lang="cs-CZ" dirty="0" smtClean="0"/>
              <a:t>ZÁVĚREM</a:t>
            </a:r>
            <a:r>
              <a:rPr lang="es-ES" dirty="0" smtClean="0"/>
              <a:t/>
            </a:r>
            <a:br>
              <a:rPr lang="es-ES" dirty="0" smtClean="0"/>
            </a:br>
            <a:endParaRPr lang="en-US" dirty="0" smtClean="0"/>
          </a:p>
        </p:txBody>
      </p:sp>
      <p:sp>
        <p:nvSpPr>
          <p:cNvPr id="71683" name="Content Placeholder 5"/>
          <p:cNvSpPr>
            <a:spLocks noGrp="1"/>
          </p:cNvSpPr>
          <p:nvPr>
            <p:ph idx="1"/>
          </p:nvPr>
        </p:nvSpPr>
        <p:spPr/>
        <p:txBody>
          <a:bodyPr/>
          <a:lstStyle/>
          <a:p>
            <a:r>
              <a:rPr lang="es-ES" dirty="0" smtClean="0"/>
              <a:t>Web of </a:t>
            </a:r>
            <a:r>
              <a:rPr lang="es-ES" dirty="0" err="1" smtClean="0"/>
              <a:t>Knowledge</a:t>
            </a:r>
            <a:r>
              <a:rPr lang="es-ES" dirty="0" smtClean="0"/>
              <a:t> - </a:t>
            </a:r>
            <a:r>
              <a:rPr lang="es-ES" dirty="0" err="1" smtClean="0"/>
              <a:t>The</a:t>
            </a:r>
            <a:r>
              <a:rPr lang="es-ES" dirty="0" smtClean="0"/>
              <a:t> </a:t>
            </a:r>
            <a:r>
              <a:rPr lang="es-ES" dirty="0" err="1" smtClean="0"/>
              <a:t>Citation</a:t>
            </a:r>
            <a:r>
              <a:rPr lang="es-ES" dirty="0" smtClean="0"/>
              <a:t> </a:t>
            </a:r>
            <a:r>
              <a:rPr lang="es-ES" dirty="0" err="1" smtClean="0"/>
              <a:t>Universe</a:t>
            </a:r>
            <a:endParaRPr lang="cs-CZ" dirty="0" smtClean="0"/>
          </a:p>
          <a:p>
            <a:pPr lvl="1"/>
            <a:r>
              <a:rPr lang="es-ES" dirty="0" smtClean="0"/>
              <a:t>Web of </a:t>
            </a:r>
            <a:r>
              <a:rPr lang="es-ES" dirty="0" err="1" smtClean="0"/>
              <a:t>Knowledge</a:t>
            </a:r>
            <a:r>
              <a:rPr lang="es-ES" dirty="0" smtClean="0"/>
              <a:t> 5 </a:t>
            </a:r>
            <a:r>
              <a:rPr lang="es-ES" dirty="0" err="1" smtClean="0"/>
              <a:t>upgrade</a:t>
            </a:r>
            <a:endParaRPr lang="es-ES" dirty="0" smtClean="0"/>
          </a:p>
          <a:p>
            <a:pPr lvl="1"/>
            <a:r>
              <a:rPr lang="es-ES" dirty="0" err="1" smtClean="0"/>
              <a:t>Biosis</a:t>
            </a:r>
            <a:r>
              <a:rPr lang="es-ES" dirty="0" smtClean="0"/>
              <a:t> </a:t>
            </a:r>
            <a:r>
              <a:rPr lang="es-ES" dirty="0" err="1" smtClean="0"/>
              <a:t>Citation</a:t>
            </a:r>
            <a:r>
              <a:rPr lang="es-ES" dirty="0" smtClean="0"/>
              <a:t> </a:t>
            </a:r>
            <a:r>
              <a:rPr lang="es-ES" dirty="0" err="1" smtClean="0"/>
              <a:t>Index</a:t>
            </a:r>
            <a:endParaRPr lang="es-ES" dirty="0" smtClean="0"/>
          </a:p>
          <a:p>
            <a:pPr lvl="1"/>
            <a:r>
              <a:rPr lang="es-ES" dirty="0" err="1" smtClean="0"/>
              <a:t>Chinese</a:t>
            </a:r>
            <a:r>
              <a:rPr lang="es-ES" dirty="0" smtClean="0"/>
              <a:t> </a:t>
            </a:r>
            <a:r>
              <a:rPr lang="es-ES" dirty="0" err="1" smtClean="0"/>
              <a:t>Science</a:t>
            </a:r>
            <a:r>
              <a:rPr lang="es-ES" dirty="0" smtClean="0"/>
              <a:t> </a:t>
            </a:r>
            <a:r>
              <a:rPr lang="es-ES" dirty="0" err="1" smtClean="0"/>
              <a:t>Citation</a:t>
            </a:r>
            <a:r>
              <a:rPr lang="es-ES" dirty="0" smtClean="0"/>
              <a:t> </a:t>
            </a:r>
            <a:r>
              <a:rPr lang="es-ES" dirty="0" err="1" smtClean="0"/>
              <a:t>Database</a:t>
            </a:r>
            <a:endParaRPr lang="cs-CZ" dirty="0" smtClean="0"/>
          </a:p>
          <a:p>
            <a:pPr lvl="1"/>
            <a:r>
              <a:rPr lang="cs-CZ" dirty="0" smtClean="0"/>
              <a:t>Century of Social Sciences</a:t>
            </a:r>
          </a:p>
          <a:p>
            <a:pPr lvl="1"/>
            <a:endParaRPr lang="cs-CZ" dirty="0" smtClean="0"/>
          </a:p>
          <a:p>
            <a:pPr lvl="1"/>
            <a:r>
              <a:rPr lang="cs-CZ" dirty="0" smtClean="0"/>
              <a:t>Books Citation Index</a:t>
            </a:r>
          </a:p>
          <a:p>
            <a:endParaRPr lang="cs-CZ" dirty="0" smtClean="0"/>
          </a:p>
          <a:p>
            <a:r>
              <a:rPr lang="cs-CZ" dirty="0" smtClean="0"/>
              <a:t>Thomson Reuters zpracovává podkladová data pro Times Higher Education University Ranking </a:t>
            </a:r>
            <a:endParaRPr lang="es-ES" dirty="0" smtClean="0"/>
          </a:p>
          <a:p>
            <a:pPr lvl="1">
              <a:buNone/>
            </a:pPr>
            <a:r>
              <a:rPr lang="cs-CZ" dirty="0" smtClean="0">
                <a:solidFill>
                  <a:srgbClr val="2111EF"/>
                </a:solidFill>
              </a:rPr>
              <a:t>www.timeshighereducation.co.uk</a:t>
            </a:r>
            <a:endParaRPr lang="es-ES" dirty="0" smtClean="0">
              <a:solidFill>
                <a:srgbClr val="2111EF"/>
              </a:solidFill>
            </a:endParaRPr>
          </a:p>
          <a:p>
            <a:pPr lvl="1">
              <a:buNone/>
            </a:pPr>
            <a:endParaRPr lang="cs-CZ" dirty="0" smtClean="0"/>
          </a:p>
          <a:p>
            <a:pPr lvl="1">
              <a:buNone/>
            </a:pPr>
            <a:endParaRPr lang="es-ES" dirty="0" smtClean="0"/>
          </a:p>
          <a:p>
            <a:pPr lvl="1">
              <a:buNone/>
            </a:pPr>
            <a:endParaRPr lang="en-US" dirty="0" smtClean="0"/>
          </a:p>
        </p:txBody>
      </p:sp>
      <p:sp>
        <p:nvSpPr>
          <p:cNvPr id="2" name="Slide Number Placeholder 1"/>
          <p:cNvSpPr>
            <a:spLocks noGrp="1"/>
          </p:cNvSpPr>
          <p:nvPr>
            <p:ph type="sldNum" sz="quarter" idx="11"/>
          </p:nvPr>
        </p:nvSpPr>
        <p:spPr/>
        <p:txBody>
          <a:bodyPr/>
          <a:lstStyle/>
          <a:p>
            <a:pPr>
              <a:defRPr/>
            </a:pPr>
            <a:fld id="{D634C393-76BB-4437-AAEB-E40F123BC6C0}" type="slidenum">
              <a:rPr lang="en-US" smtClean="0"/>
              <a:pPr>
                <a:defRPr/>
              </a:pPr>
              <a:t>36</a:t>
            </a:fld>
            <a:endParaRPr lang="en-US" dirty="0"/>
          </a:p>
        </p:txBody>
      </p: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mtClean="0"/>
              <a:t>Times Higher Education</a:t>
            </a:r>
          </a:p>
        </p:txBody>
      </p:sp>
      <p:sp>
        <p:nvSpPr>
          <p:cNvPr id="15363" name="Content Placeholder 2"/>
          <p:cNvSpPr>
            <a:spLocks noGrp="1"/>
          </p:cNvSpPr>
          <p:nvPr>
            <p:ph idx="1"/>
          </p:nvPr>
        </p:nvSpPr>
        <p:spPr/>
        <p:txBody>
          <a:bodyPr/>
          <a:lstStyle/>
          <a:p>
            <a:pPr eaLnBrk="1" hangingPunct="1"/>
            <a:r>
              <a:rPr lang="en-US" dirty="0" smtClean="0"/>
              <a:t>In November 2009, </a:t>
            </a:r>
            <a:r>
              <a:rPr lang="en-GB" dirty="0" smtClean="0"/>
              <a:t>Times Higher Education (THE) announced:</a:t>
            </a:r>
          </a:p>
          <a:p>
            <a:pPr eaLnBrk="1" hangingPunct="1">
              <a:buFontTx/>
              <a:buNone/>
            </a:pPr>
            <a:r>
              <a:rPr lang="en-GB" dirty="0" smtClean="0"/>
              <a:t>	</a:t>
            </a:r>
            <a:r>
              <a:rPr lang="en-GB" sz="1800" i="1" dirty="0" smtClean="0"/>
              <a:t>“We have signed an agreement with Thomson Reuters, the world’s leading research data specialist, to provide all the data for our annual World University Rankings from 2010 and beyond.” </a:t>
            </a:r>
          </a:p>
          <a:p>
            <a:pPr eaLnBrk="1" hangingPunct="1"/>
            <a:endParaRPr lang="en-GB" smtClean="0"/>
          </a:p>
          <a:p>
            <a:pPr eaLnBrk="1" hangingPunct="1"/>
            <a:r>
              <a:rPr lang="en-GB" smtClean="0"/>
              <a:t>Thomson </a:t>
            </a:r>
            <a:r>
              <a:rPr lang="en-GB" dirty="0" smtClean="0"/>
              <a:t>Reuters </a:t>
            </a:r>
            <a:r>
              <a:rPr lang="en-GB" i="1" dirty="0" smtClean="0"/>
              <a:t>Global Institutional Profiles Project </a:t>
            </a:r>
            <a:r>
              <a:rPr lang="en-GB" dirty="0" smtClean="0"/>
              <a:t>will be used as the data source for the Times Higher Education World University Rankings for 2010 and beyond</a:t>
            </a:r>
            <a:endParaRPr lang="en-GB" i="1" dirty="0" smtClean="0"/>
          </a:p>
        </p:txBody>
      </p:sp>
      <p:pic>
        <p:nvPicPr>
          <p:cNvPr id="15364" name="Picture 2"/>
          <p:cNvPicPr>
            <a:picLocks noChangeAspect="1" noChangeArrowheads="1"/>
          </p:cNvPicPr>
          <p:nvPr/>
        </p:nvPicPr>
        <p:blipFill>
          <a:blip r:embed="rId3" cstate="print"/>
          <a:srcRect/>
          <a:stretch>
            <a:fillRect/>
          </a:stretch>
        </p:blipFill>
        <p:spPr bwMode="auto">
          <a:xfrm>
            <a:off x="6553200" y="152400"/>
            <a:ext cx="2362200" cy="1122363"/>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dirty="0" smtClean="0"/>
              <a:t>WEB OF SCIENCE</a:t>
            </a:r>
            <a:br>
              <a:rPr lang="en-US" dirty="0" smtClean="0"/>
            </a:br>
            <a:r>
              <a:rPr lang="cs-CZ" dirty="0" smtClean="0"/>
              <a:t>ČASOVÉ POKRYTÍ CITAČNÍCH INDEXŮ</a:t>
            </a:r>
            <a:endParaRPr lang="en-US" dirty="0" smtClean="0"/>
          </a:p>
        </p:txBody>
      </p:sp>
      <p:sp>
        <p:nvSpPr>
          <p:cNvPr id="80899" name="AutoShape 4"/>
          <p:cNvSpPr>
            <a:spLocks noChangeArrowheads="1"/>
          </p:cNvSpPr>
          <p:nvPr/>
        </p:nvSpPr>
        <p:spPr bwMode="auto">
          <a:xfrm>
            <a:off x="3841750" y="2327275"/>
            <a:ext cx="4841875" cy="400050"/>
          </a:xfrm>
          <a:prstGeom prst="homePlate">
            <a:avLst>
              <a:gd name="adj" fmla="val 201776"/>
            </a:avLst>
          </a:prstGeom>
          <a:solidFill>
            <a:schemeClr val="folHlink"/>
          </a:solidFill>
          <a:ln w="9525">
            <a:noFill/>
            <a:miter lim="800000"/>
            <a:headEnd/>
            <a:tailEnd/>
          </a:ln>
        </p:spPr>
        <p:txBody>
          <a:bodyPr anchor="ctr">
            <a:spAutoFit/>
          </a:bodyPr>
          <a:lstStyle/>
          <a:p>
            <a:pPr algn="ctr"/>
            <a:r>
              <a:rPr kumimoji="1" lang="en-US" altLang="ja-JP" sz="2000" b="0">
                <a:solidFill>
                  <a:srgbClr val="FFFFFF"/>
                </a:solidFill>
                <a:ea typeface="ＭＳ Ｐゴシック" pitchFamily="50" charset="-128"/>
              </a:rPr>
              <a:t>Science Citation Index</a:t>
            </a:r>
          </a:p>
        </p:txBody>
      </p:sp>
      <p:sp>
        <p:nvSpPr>
          <p:cNvPr id="80900" name="AutoShape 5"/>
          <p:cNvSpPr>
            <a:spLocks noChangeArrowheads="1"/>
          </p:cNvSpPr>
          <p:nvPr/>
        </p:nvSpPr>
        <p:spPr bwMode="auto">
          <a:xfrm>
            <a:off x="4522788" y="2778125"/>
            <a:ext cx="4105275" cy="400050"/>
          </a:xfrm>
          <a:prstGeom prst="homePlate">
            <a:avLst>
              <a:gd name="adj" fmla="val 166708"/>
            </a:avLst>
          </a:prstGeom>
          <a:solidFill>
            <a:schemeClr val="bg2"/>
          </a:solidFill>
          <a:ln w="9525">
            <a:noFill/>
            <a:miter lim="800000"/>
            <a:headEnd/>
            <a:tailEnd/>
          </a:ln>
        </p:spPr>
        <p:txBody>
          <a:bodyPr anchor="ctr">
            <a:spAutoFit/>
          </a:bodyPr>
          <a:lstStyle/>
          <a:p>
            <a:pPr algn="ctr"/>
            <a:r>
              <a:rPr kumimoji="1" lang="en-US" altLang="ja-JP" sz="2000" b="0">
                <a:solidFill>
                  <a:srgbClr val="FFFFFF"/>
                </a:solidFill>
                <a:ea typeface="ＭＳ Ｐゴシック" pitchFamily="50" charset="-128"/>
              </a:rPr>
              <a:t>SSCI</a:t>
            </a:r>
          </a:p>
        </p:txBody>
      </p:sp>
      <p:sp>
        <p:nvSpPr>
          <p:cNvPr id="80901" name="Rectangle 6"/>
          <p:cNvSpPr>
            <a:spLocks noChangeArrowheads="1"/>
          </p:cNvSpPr>
          <p:nvPr/>
        </p:nvSpPr>
        <p:spPr bwMode="auto">
          <a:xfrm>
            <a:off x="523875" y="2327275"/>
            <a:ext cx="3278188" cy="400050"/>
          </a:xfrm>
          <a:prstGeom prst="rect">
            <a:avLst/>
          </a:prstGeom>
          <a:solidFill>
            <a:schemeClr val="accent2"/>
          </a:solidFill>
          <a:ln w="9525">
            <a:noFill/>
            <a:miter lim="800000"/>
            <a:headEnd/>
            <a:tailEnd/>
          </a:ln>
        </p:spPr>
        <p:txBody>
          <a:bodyPr anchor="ctr">
            <a:spAutoFit/>
          </a:bodyPr>
          <a:lstStyle/>
          <a:p>
            <a:pPr algn="ctr"/>
            <a:r>
              <a:rPr kumimoji="1" lang="en-US" altLang="ja-JP" sz="2000" b="0" dirty="0">
                <a:solidFill>
                  <a:srgbClr val="FFFFFF"/>
                </a:solidFill>
                <a:ea typeface="ＭＳ Ｐゴシック" pitchFamily="50" charset="-128"/>
              </a:rPr>
              <a:t> Century of Science</a:t>
            </a:r>
          </a:p>
        </p:txBody>
      </p:sp>
      <p:sp>
        <p:nvSpPr>
          <p:cNvPr id="80902" name="Text Box 7"/>
          <p:cNvSpPr txBox="1">
            <a:spLocks noChangeArrowheads="1"/>
          </p:cNvSpPr>
          <p:nvPr/>
        </p:nvSpPr>
        <p:spPr bwMode="auto">
          <a:xfrm>
            <a:off x="561975" y="2355850"/>
            <a:ext cx="776288" cy="304800"/>
          </a:xfrm>
          <a:prstGeom prst="rect">
            <a:avLst/>
          </a:prstGeom>
          <a:noFill/>
          <a:ln w="9525">
            <a:noFill/>
            <a:miter lim="800000"/>
            <a:headEnd/>
            <a:tailEnd/>
          </a:ln>
        </p:spPr>
        <p:txBody>
          <a:bodyPr>
            <a:spAutoFit/>
          </a:bodyPr>
          <a:lstStyle/>
          <a:p>
            <a:pPr>
              <a:spcBef>
                <a:spcPct val="50000"/>
              </a:spcBef>
            </a:pPr>
            <a:r>
              <a:rPr kumimoji="1" lang="en-US" altLang="ja-JP" sz="1400">
                <a:solidFill>
                  <a:srgbClr val="FFFFFF"/>
                </a:solidFill>
                <a:ea typeface="ＭＳ Ｐゴシック" pitchFamily="50" charset="-128"/>
              </a:rPr>
              <a:t>1900</a:t>
            </a:r>
          </a:p>
        </p:txBody>
      </p:sp>
      <p:sp>
        <p:nvSpPr>
          <p:cNvPr id="80903" name="Text Box 8"/>
          <p:cNvSpPr txBox="1">
            <a:spLocks noChangeArrowheads="1"/>
          </p:cNvSpPr>
          <p:nvPr/>
        </p:nvSpPr>
        <p:spPr bwMode="auto">
          <a:xfrm>
            <a:off x="4524375" y="2809875"/>
            <a:ext cx="776288" cy="304800"/>
          </a:xfrm>
          <a:prstGeom prst="rect">
            <a:avLst/>
          </a:prstGeom>
          <a:noFill/>
          <a:ln w="9525">
            <a:noFill/>
            <a:miter lim="800000"/>
            <a:headEnd/>
            <a:tailEnd/>
          </a:ln>
        </p:spPr>
        <p:txBody>
          <a:bodyPr>
            <a:spAutoFit/>
          </a:bodyPr>
          <a:lstStyle/>
          <a:p>
            <a:pPr>
              <a:spcBef>
                <a:spcPct val="50000"/>
              </a:spcBef>
            </a:pPr>
            <a:r>
              <a:rPr kumimoji="1" lang="en-US" altLang="ja-JP" sz="1400">
                <a:solidFill>
                  <a:srgbClr val="FFFFFF"/>
                </a:solidFill>
                <a:ea typeface="ＭＳ Ｐゴシック" pitchFamily="50" charset="-128"/>
              </a:rPr>
              <a:t>1956</a:t>
            </a:r>
          </a:p>
        </p:txBody>
      </p:sp>
      <p:sp>
        <p:nvSpPr>
          <p:cNvPr id="80904" name="AutoShape 9"/>
          <p:cNvSpPr>
            <a:spLocks noChangeArrowheads="1"/>
          </p:cNvSpPr>
          <p:nvPr/>
        </p:nvSpPr>
        <p:spPr bwMode="auto">
          <a:xfrm>
            <a:off x="5372100" y="3230563"/>
            <a:ext cx="3255963" cy="400050"/>
          </a:xfrm>
          <a:prstGeom prst="homePlate">
            <a:avLst>
              <a:gd name="adj" fmla="val 163682"/>
            </a:avLst>
          </a:prstGeom>
          <a:solidFill>
            <a:schemeClr val="hlink"/>
          </a:solidFill>
          <a:ln w="9525">
            <a:noFill/>
            <a:miter lim="800000"/>
            <a:headEnd/>
            <a:tailEnd/>
          </a:ln>
        </p:spPr>
        <p:txBody>
          <a:bodyPr anchor="ctr">
            <a:spAutoFit/>
          </a:bodyPr>
          <a:lstStyle/>
          <a:p>
            <a:pPr algn="ctr"/>
            <a:r>
              <a:rPr kumimoji="1" lang="en-US" altLang="ja-JP" sz="2000" b="0">
                <a:solidFill>
                  <a:srgbClr val="FFFFFF"/>
                </a:solidFill>
                <a:ea typeface="ＭＳ Ｐゴシック" pitchFamily="50" charset="-128"/>
              </a:rPr>
              <a:t>A&amp;HCI</a:t>
            </a:r>
          </a:p>
        </p:txBody>
      </p:sp>
      <p:sp>
        <p:nvSpPr>
          <p:cNvPr id="80905" name="Text Box 10"/>
          <p:cNvSpPr txBox="1">
            <a:spLocks noChangeArrowheads="1"/>
          </p:cNvSpPr>
          <p:nvPr/>
        </p:nvSpPr>
        <p:spPr bwMode="auto">
          <a:xfrm>
            <a:off x="5372100" y="3270250"/>
            <a:ext cx="776288" cy="304800"/>
          </a:xfrm>
          <a:prstGeom prst="rect">
            <a:avLst/>
          </a:prstGeom>
          <a:noFill/>
          <a:ln w="9525">
            <a:noFill/>
            <a:miter lim="800000"/>
            <a:headEnd/>
            <a:tailEnd/>
          </a:ln>
        </p:spPr>
        <p:txBody>
          <a:bodyPr>
            <a:spAutoFit/>
          </a:bodyPr>
          <a:lstStyle/>
          <a:p>
            <a:pPr>
              <a:spcBef>
                <a:spcPct val="50000"/>
              </a:spcBef>
            </a:pPr>
            <a:r>
              <a:rPr kumimoji="1" lang="en-US" altLang="ja-JP" sz="1400">
                <a:solidFill>
                  <a:srgbClr val="FFFFFF"/>
                </a:solidFill>
                <a:ea typeface="ＭＳ Ｐゴシック" pitchFamily="50" charset="-128"/>
              </a:rPr>
              <a:t>1975</a:t>
            </a:r>
          </a:p>
        </p:txBody>
      </p:sp>
      <p:sp>
        <p:nvSpPr>
          <p:cNvPr id="80906" name="Text Box 12"/>
          <p:cNvSpPr txBox="1">
            <a:spLocks noChangeArrowheads="1"/>
          </p:cNvSpPr>
          <p:nvPr/>
        </p:nvSpPr>
        <p:spPr bwMode="auto">
          <a:xfrm>
            <a:off x="3849688" y="2349500"/>
            <a:ext cx="736600" cy="304800"/>
          </a:xfrm>
          <a:prstGeom prst="rect">
            <a:avLst/>
          </a:prstGeom>
          <a:noFill/>
          <a:ln w="9525">
            <a:noFill/>
            <a:miter lim="800000"/>
            <a:headEnd/>
            <a:tailEnd/>
          </a:ln>
        </p:spPr>
        <p:txBody>
          <a:bodyPr>
            <a:spAutoFit/>
          </a:bodyPr>
          <a:lstStyle/>
          <a:p>
            <a:pPr>
              <a:spcBef>
                <a:spcPct val="50000"/>
              </a:spcBef>
            </a:pPr>
            <a:r>
              <a:rPr kumimoji="1" lang="en-US" altLang="ja-JP" sz="1400">
                <a:solidFill>
                  <a:srgbClr val="FFFFFF"/>
                </a:solidFill>
                <a:ea typeface="ＭＳ Ｐゴシック" pitchFamily="50" charset="-128"/>
              </a:rPr>
              <a:t>1945</a:t>
            </a:r>
          </a:p>
        </p:txBody>
      </p:sp>
      <p:sp>
        <p:nvSpPr>
          <p:cNvPr id="122897" name="Rectangle 17"/>
          <p:cNvSpPr>
            <a:spLocks noChangeArrowheads="1"/>
          </p:cNvSpPr>
          <p:nvPr/>
        </p:nvSpPr>
        <p:spPr bwMode="auto">
          <a:xfrm>
            <a:off x="509588" y="2782888"/>
            <a:ext cx="3965575" cy="400050"/>
          </a:xfrm>
          <a:prstGeom prst="rect">
            <a:avLst/>
          </a:prstGeom>
          <a:solidFill>
            <a:schemeClr val="accent1"/>
          </a:solidFill>
          <a:ln w="9525">
            <a:noFill/>
            <a:miter lim="800000"/>
            <a:headEnd/>
            <a:tailEnd/>
          </a:ln>
        </p:spPr>
        <p:txBody>
          <a:bodyPr anchor="ctr">
            <a:spAutoFit/>
          </a:bodyPr>
          <a:lstStyle/>
          <a:p>
            <a:pPr algn="ctr"/>
            <a:r>
              <a:rPr kumimoji="1" lang="en-US" altLang="ja-JP" sz="2000" b="0">
                <a:solidFill>
                  <a:srgbClr val="FFFFFF"/>
                </a:solidFill>
                <a:ea typeface="ＭＳ Ｐゴシック" pitchFamily="50" charset="-128"/>
              </a:rPr>
              <a:t>     Century of Social Sciences</a:t>
            </a:r>
          </a:p>
        </p:txBody>
      </p:sp>
      <p:sp>
        <p:nvSpPr>
          <p:cNvPr id="80908" name="Text Box 18"/>
          <p:cNvSpPr txBox="1">
            <a:spLocks noChangeArrowheads="1"/>
          </p:cNvSpPr>
          <p:nvPr/>
        </p:nvSpPr>
        <p:spPr bwMode="auto">
          <a:xfrm>
            <a:off x="561975" y="2827338"/>
            <a:ext cx="776288" cy="304800"/>
          </a:xfrm>
          <a:prstGeom prst="rect">
            <a:avLst/>
          </a:prstGeom>
          <a:noFill/>
          <a:ln w="9525">
            <a:noFill/>
            <a:miter lim="800000"/>
            <a:headEnd/>
            <a:tailEnd/>
          </a:ln>
        </p:spPr>
        <p:txBody>
          <a:bodyPr>
            <a:spAutoFit/>
          </a:bodyPr>
          <a:lstStyle/>
          <a:p>
            <a:pPr>
              <a:spcBef>
                <a:spcPct val="50000"/>
              </a:spcBef>
            </a:pPr>
            <a:r>
              <a:rPr kumimoji="1" lang="en-US" altLang="ja-JP" sz="1400">
                <a:solidFill>
                  <a:srgbClr val="FFFFFF"/>
                </a:solidFill>
                <a:ea typeface="ＭＳ Ｐゴシック" pitchFamily="50" charset="-128"/>
              </a:rPr>
              <a:t>1900</a:t>
            </a:r>
          </a:p>
        </p:txBody>
      </p:sp>
      <p:sp>
        <p:nvSpPr>
          <p:cNvPr id="80909" name="AutoShape 21"/>
          <p:cNvSpPr>
            <a:spLocks noChangeArrowheads="1"/>
          </p:cNvSpPr>
          <p:nvPr/>
        </p:nvSpPr>
        <p:spPr bwMode="auto">
          <a:xfrm>
            <a:off x="5372100" y="3692525"/>
            <a:ext cx="3255963" cy="400050"/>
          </a:xfrm>
          <a:prstGeom prst="homePlate">
            <a:avLst>
              <a:gd name="adj" fmla="val 163682"/>
            </a:avLst>
          </a:prstGeom>
          <a:solidFill>
            <a:schemeClr val="tx1"/>
          </a:solidFill>
          <a:ln w="9525">
            <a:noFill/>
            <a:miter lim="800000"/>
            <a:headEnd/>
            <a:tailEnd/>
          </a:ln>
        </p:spPr>
        <p:txBody>
          <a:bodyPr anchor="ctr">
            <a:spAutoFit/>
          </a:bodyPr>
          <a:lstStyle/>
          <a:p>
            <a:pPr algn="ctr"/>
            <a:r>
              <a:rPr kumimoji="1" lang="en-US" altLang="ja-JP" sz="2000" b="0">
                <a:solidFill>
                  <a:srgbClr val="FFFFFF"/>
                </a:solidFill>
                <a:ea typeface="ＭＳ Ｐゴシック" pitchFamily="50" charset="-128"/>
              </a:rPr>
              <a:t>                       CPCI</a:t>
            </a:r>
          </a:p>
        </p:txBody>
      </p:sp>
      <p:sp>
        <p:nvSpPr>
          <p:cNvPr id="80910" name="Text Box 22"/>
          <p:cNvSpPr txBox="1">
            <a:spLocks noChangeArrowheads="1"/>
          </p:cNvSpPr>
          <p:nvPr/>
        </p:nvSpPr>
        <p:spPr bwMode="auto">
          <a:xfrm>
            <a:off x="6597650" y="3732213"/>
            <a:ext cx="776288" cy="304800"/>
          </a:xfrm>
          <a:prstGeom prst="rect">
            <a:avLst/>
          </a:prstGeom>
          <a:noFill/>
          <a:ln w="9525">
            <a:noFill/>
            <a:miter lim="800000"/>
            <a:headEnd/>
            <a:tailEnd/>
          </a:ln>
        </p:spPr>
        <p:txBody>
          <a:bodyPr>
            <a:spAutoFit/>
          </a:bodyPr>
          <a:lstStyle/>
          <a:p>
            <a:pPr>
              <a:spcBef>
                <a:spcPct val="50000"/>
              </a:spcBef>
            </a:pPr>
            <a:r>
              <a:rPr kumimoji="1" lang="en-US" altLang="ja-JP" sz="1400">
                <a:solidFill>
                  <a:srgbClr val="FFFFFF"/>
                </a:solidFill>
                <a:ea typeface="ＭＳ Ｐゴシック" pitchFamily="50" charset="-128"/>
              </a:rPr>
              <a:t>1990</a:t>
            </a:r>
          </a:p>
        </p:txBody>
      </p:sp>
      <p:sp>
        <p:nvSpPr>
          <p:cNvPr id="80911" name="Rectangle 23"/>
          <p:cNvSpPr>
            <a:spLocks noChangeArrowheads="1"/>
          </p:cNvSpPr>
          <p:nvPr/>
        </p:nvSpPr>
        <p:spPr bwMode="auto">
          <a:xfrm>
            <a:off x="5278438" y="3624263"/>
            <a:ext cx="1192212" cy="509587"/>
          </a:xfrm>
          <a:prstGeom prst="rect">
            <a:avLst/>
          </a:prstGeom>
          <a:solidFill>
            <a:schemeClr val="bg1"/>
          </a:solidFill>
          <a:ln w="9525">
            <a:noFill/>
            <a:miter lim="800000"/>
            <a:headEnd/>
            <a:tailEnd/>
          </a:ln>
        </p:spPr>
        <p:txBody>
          <a:bodyPr wrap="none" anchor="ctr"/>
          <a:lstStyle/>
          <a:p>
            <a:endParaRPr lang="en-US">
              <a:solidFill>
                <a:srgbClr val="4B4B4B"/>
              </a:solidFill>
            </a:endParaRPr>
          </a:p>
        </p:txBody>
      </p:sp>
      <p:sp>
        <p:nvSpPr>
          <p:cNvPr id="80912" name="Text Box 16"/>
          <p:cNvSpPr txBox="1">
            <a:spLocks noChangeArrowheads="1"/>
          </p:cNvSpPr>
          <p:nvPr/>
        </p:nvSpPr>
        <p:spPr bwMode="auto">
          <a:xfrm>
            <a:off x="473075" y="4271098"/>
            <a:ext cx="3757731" cy="830997"/>
          </a:xfrm>
          <a:prstGeom prst="rect">
            <a:avLst/>
          </a:prstGeom>
          <a:solidFill>
            <a:srgbClr val="FFFF99"/>
          </a:solidFill>
          <a:ln w="38100">
            <a:solidFill>
              <a:schemeClr val="tx2"/>
            </a:solidFill>
            <a:miter lim="800000"/>
            <a:headEnd/>
            <a:tailEnd/>
          </a:ln>
        </p:spPr>
        <p:txBody>
          <a:bodyPr wrap="square">
            <a:spAutoFit/>
          </a:bodyPr>
          <a:lstStyle/>
          <a:p>
            <a:pPr>
              <a:spcBef>
                <a:spcPct val="50000"/>
              </a:spcBef>
            </a:pPr>
            <a:r>
              <a:rPr lang="en-US" altLang="ja-JP" b="0" dirty="0">
                <a:solidFill>
                  <a:srgbClr val="4B4B4B"/>
                </a:solidFill>
                <a:ea typeface="ＭＳ Ｐゴシック" pitchFamily="50" charset="-128"/>
              </a:rPr>
              <a:t>56 </a:t>
            </a:r>
            <a:r>
              <a:rPr lang="cs-CZ" altLang="ja-JP" b="0" dirty="0" smtClean="0">
                <a:solidFill>
                  <a:srgbClr val="4B4B4B"/>
                </a:solidFill>
                <a:ea typeface="ＭＳ Ｐゴシック" pitchFamily="50" charset="-128"/>
              </a:rPr>
              <a:t>let pokrytí přidáno          ve společenských vědách</a:t>
            </a:r>
            <a:endParaRPr lang="en-US" b="0" dirty="0">
              <a:solidFill>
                <a:srgbClr val="4B4B4B"/>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500" fill="hold"/>
                                        <p:tgtEl>
                                          <p:spTgt spid="80901"/>
                                        </p:tgtEl>
                                        <p:attrNameLst>
                                          <p:attrName>ppt_x</p:attrName>
                                        </p:attrNameLst>
                                      </p:cBhvr>
                                      <p:tavLst>
                                        <p:tav tm="0">
                                          <p:val>
                                            <p:strVal val="#ppt_x+#ppt_w/2"/>
                                          </p:val>
                                        </p:tav>
                                        <p:tav tm="100000">
                                          <p:val>
                                            <p:strVal val="#ppt_x"/>
                                          </p:val>
                                        </p:tav>
                                      </p:tavLst>
                                    </p:anim>
                                    <p:anim calcmode="lin" valueType="num">
                                      <p:cBhvr>
                                        <p:cTn id="8" dur="500" fill="hold"/>
                                        <p:tgtEl>
                                          <p:spTgt spid="80901"/>
                                        </p:tgtEl>
                                        <p:attrNameLst>
                                          <p:attrName>ppt_y</p:attrName>
                                        </p:attrNameLst>
                                      </p:cBhvr>
                                      <p:tavLst>
                                        <p:tav tm="0">
                                          <p:val>
                                            <p:strVal val="#ppt_y"/>
                                          </p:val>
                                        </p:tav>
                                        <p:tav tm="100000">
                                          <p:val>
                                            <p:strVal val="#ppt_y"/>
                                          </p:val>
                                        </p:tav>
                                      </p:tavLst>
                                    </p:anim>
                                    <p:anim calcmode="lin" valueType="num">
                                      <p:cBhvr>
                                        <p:cTn id="9" dur="500" fill="hold"/>
                                        <p:tgtEl>
                                          <p:spTgt spid="80901"/>
                                        </p:tgtEl>
                                        <p:attrNameLst>
                                          <p:attrName>ppt_w</p:attrName>
                                        </p:attrNameLst>
                                      </p:cBhvr>
                                      <p:tavLst>
                                        <p:tav tm="0">
                                          <p:val>
                                            <p:fltVal val="0"/>
                                          </p:val>
                                        </p:tav>
                                        <p:tav tm="100000">
                                          <p:val>
                                            <p:strVal val="#ppt_w"/>
                                          </p:val>
                                        </p:tav>
                                      </p:tavLst>
                                    </p:anim>
                                    <p:anim calcmode="lin" valueType="num">
                                      <p:cBhvr>
                                        <p:cTn id="10" dur="500" fill="hold"/>
                                        <p:tgtEl>
                                          <p:spTgt spid="8090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122897"/>
                                        </p:tgtEl>
                                        <p:attrNameLst>
                                          <p:attrName>style.visibility</p:attrName>
                                        </p:attrNameLst>
                                      </p:cBhvr>
                                      <p:to>
                                        <p:strVal val="visible"/>
                                      </p:to>
                                    </p:set>
                                    <p:anim calcmode="lin" valueType="num">
                                      <p:cBhvr>
                                        <p:cTn id="15" dur="500" fill="hold"/>
                                        <p:tgtEl>
                                          <p:spTgt spid="122897"/>
                                        </p:tgtEl>
                                        <p:attrNameLst>
                                          <p:attrName>ppt_x</p:attrName>
                                        </p:attrNameLst>
                                      </p:cBhvr>
                                      <p:tavLst>
                                        <p:tav tm="0">
                                          <p:val>
                                            <p:strVal val="#ppt_x+#ppt_w/2"/>
                                          </p:val>
                                        </p:tav>
                                        <p:tav tm="100000">
                                          <p:val>
                                            <p:strVal val="#ppt_x"/>
                                          </p:val>
                                        </p:tav>
                                      </p:tavLst>
                                    </p:anim>
                                    <p:anim calcmode="lin" valueType="num">
                                      <p:cBhvr>
                                        <p:cTn id="16" dur="500" fill="hold"/>
                                        <p:tgtEl>
                                          <p:spTgt spid="122897"/>
                                        </p:tgtEl>
                                        <p:attrNameLst>
                                          <p:attrName>ppt_y</p:attrName>
                                        </p:attrNameLst>
                                      </p:cBhvr>
                                      <p:tavLst>
                                        <p:tav tm="0">
                                          <p:val>
                                            <p:strVal val="#ppt_y"/>
                                          </p:val>
                                        </p:tav>
                                        <p:tav tm="100000">
                                          <p:val>
                                            <p:strVal val="#ppt_y"/>
                                          </p:val>
                                        </p:tav>
                                      </p:tavLst>
                                    </p:anim>
                                    <p:anim calcmode="lin" valueType="num">
                                      <p:cBhvr>
                                        <p:cTn id="17" dur="500" fill="hold"/>
                                        <p:tgtEl>
                                          <p:spTgt spid="122897"/>
                                        </p:tgtEl>
                                        <p:attrNameLst>
                                          <p:attrName>ppt_w</p:attrName>
                                        </p:attrNameLst>
                                      </p:cBhvr>
                                      <p:tavLst>
                                        <p:tav tm="0">
                                          <p:val>
                                            <p:fltVal val="0"/>
                                          </p:val>
                                        </p:tav>
                                        <p:tav tm="100000">
                                          <p:val>
                                            <p:strVal val="#ppt_w"/>
                                          </p:val>
                                        </p:tav>
                                      </p:tavLst>
                                    </p:anim>
                                    <p:anim calcmode="lin" valueType="num">
                                      <p:cBhvr>
                                        <p:cTn id="18" dur="500" fill="hold"/>
                                        <p:tgtEl>
                                          <p:spTgt spid="122897"/>
                                        </p:tgtEl>
                                        <p:attrNameLst>
                                          <p:attrName>ppt_h</p:attrName>
                                        </p:attrNameLst>
                                      </p:cBhvr>
                                      <p:tavLst>
                                        <p:tav tm="0">
                                          <p:val>
                                            <p:strVal val="#ppt_h"/>
                                          </p:val>
                                        </p:tav>
                                        <p:tav tm="100000">
                                          <p:val>
                                            <p:strVal val="#ppt_h"/>
                                          </p:val>
                                        </p:tav>
                                      </p:tavLst>
                                    </p:anim>
                                  </p:childTnLst>
                                </p:cTn>
                              </p:par>
                              <p:par>
                                <p:cTn id="19" presetID="1" presetClass="entr" presetSubtype="0" fill="hold" grpId="0" nodeType="withEffect">
                                  <p:stCondLst>
                                    <p:cond delay="0"/>
                                  </p:stCondLst>
                                  <p:childTnLst>
                                    <p:set>
                                      <p:cBhvr>
                                        <p:cTn id="20" dur="1" fill="hold">
                                          <p:stCondLst>
                                            <p:cond delay="0"/>
                                          </p:stCondLst>
                                        </p:cTn>
                                        <p:tgtEl>
                                          <p:spTgt spid="80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122897" grpId="0" animBg="1"/>
      <p:bldP spid="809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onnectivity3"/>
          <p:cNvPicPr>
            <a:picLocks noChangeAspect="1" noChangeArrowheads="1"/>
          </p:cNvPicPr>
          <p:nvPr/>
        </p:nvPicPr>
        <p:blipFill>
          <a:blip r:embed="rId3" cstate="print"/>
          <a:srcRect/>
          <a:stretch>
            <a:fillRect/>
          </a:stretch>
        </p:blipFill>
        <p:spPr bwMode="auto">
          <a:xfrm>
            <a:off x="338138" y="374650"/>
            <a:ext cx="8455025" cy="2906713"/>
          </a:xfrm>
          <a:prstGeom prst="rect">
            <a:avLst/>
          </a:prstGeom>
          <a:noFill/>
          <a:ln w="9525">
            <a:noFill/>
            <a:miter lim="800000"/>
            <a:headEnd/>
            <a:tailEnd/>
          </a:ln>
        </p:spPr>
      </p:pic>
      <p:sp>
        <p:nvSpPr>
          <p:cNvPr id="6" name="Rectangle 2"/>
          <p:cNvSpPr>
            <a:spLocks noGrp="1" noChangeArrowheads="1"/>
          </p:cNvSpPr>
          <p:nvPr>
            <p:ph type="ctrTitle" idx="4294967295"/>
          </p:nvPr>
        </p:nvSpPr>
        <p:spPr>
          <a:xfrm>
            <a:off x="361950" y="3489174"/>
            <a:ext cx="8382000" cy="819150"/>
          </a:xfrm>
        </p:spPr>
        <p:txBody>
          <a:bodyPr anchor="t"/>
          <a:lstStyle/>
          <a:p>
            <a:pPr eaLnBrk="1" hangingPunct="1">
              <a:lnSpc>
                <a:spcPct val="100000"/>
              </a:lnSpc>
              <a:defRPr/>
            </a:pPr>
            <a:r>
              <a:rPr lang="en-US" dirty="0" smtClean="0">
                <a:solidFill>
                  <a:srgbClr val="FF8000"/>
                </a:solidFill>
              </a:rPr>
              <a:t>D</a:t>
            </a:r>
            <a:r>
              <a:rPr lang="cs-CZ" dirty="0" smtClean="0">
                <a:solidFill>
                  <a:srgbClr val="FF8000"/>
                </a:solidFill>
              </a:rPr>
              <a:t>ěkuji za pozornost</a:t>
            </a:r>
            <a:r>
              <a:rPr lang="en-US" dirty="0" smtClean="0">
                <a:solidFill>
                  <a:srgbClr val="FF8000"/>
                </a:solidFill>
              </a:rPr>
              <a:t>!</a:t>
            </a:r>
            <a:br>
              <a:rPr lang="en-US" dirty="0" smtClean="0">
                <a:solidFill>
                  <a:srgbClr val="FF8000"/>
                </a:solidFill>
              </a:rPr>
            </a:br>
            <a:r>
              <a:rPr lang="en-US" dirty="0" smtClean="0">
                <a:solidFill>
                  <a:srgbClr val="FF8000"/>
                </a:solidFill>
              </a:rPr>
              <a:t/>
            </a:r>
            <a:br>
              <a:rPr lang="en-US" dirty="0" smtClean="0">
                <a:solidFill>
                  <a:srgbClr val="FF8000"/>
                </a:solidFill>
              </a:rPr>
            </a:br>
            <a:r>
              <a:rPr lang="en-US" b="1" dirty="0" smtClean="0"/>
              <a:t> </a:t>
            </a:r>
            <a:r>
              <a:rPr lang="cs-CZ" b="1" dirty="0" smtClean="0"/>
              <a:t/>
            </a:r>
            <a:br>
              <a:rPr lang="cs-CZ" b="1" dirty="0" smtClean="0"/>
            </a:br>
            <a:r>
              <a:rPr lang="en-US" dirty="0" smtClean="0">
                <a:solidFill>
                  <a:srgbClr val="FF8000"/>
                </a:solidFill>
              </a:rPr>
              <a:t/>
            </a:r>
            <a:br>
              <a:rPr lang="en-US" dirty="0" smtClean="0">
                <a:solidFill>
                  <a:srgbClr val="FF8000"/>
                </a:solidFill>
              </a:rPr>
            </a:br>
            <a:r>
              <a:rPr lang="en-US" sz="2400" dirty="0" smtClean="0">
                <a:solidFill>
                  <a:srgbClr val="2111EF"/>
                </a:solidFill>
              </a:rPr>
              <a:t>science.thomsonreuters.com/training</a:t>
            </a:r>
            <a:br>
              <a:rPr lang="en-US" sz="2400" dirty="0" smtClean="0">
                <a:solidFill>
                  <a:srgbClr val="2111EF"/>
                </a:solidFill>
              </a:rPr>
            </a:br>
            <a:r>
              <a:rPr lang="en-US" sz="2400" dirty="0" smtClean="0">
                <a:solidFill>
                  <a:srgbClr val="2111EF"/>
                </a:solidFill>
              </a:rPr>
              <a:t>researchanalytics.thomsonreuters.com/incites</a:t>
            </a:r>
            <a:r>
              <a:rPr lang="en-US" sz="2400" dirty="0" smtClean="0">
                <a:solidFill>
                  <a:srgbClr val="FF8000"/>
                </a:solidFill>
              </a:rPr>
              <a:t> </a:t>
            </a:r>
            <a:r>
              <a:rPr lang="en-US" sz="2400" dirty="0" smtClean="0">
                <a:solidFill>
                  <a:schemeClr val="tx1">
                    <a:lumMod val="75000"/>
                  </a:schemeClr>
                </a:solidFill>
              </a:rPr>
              <a:t/>
            </a:r>
            <a:br>
              <a:rPr lang="en-US" sz="2400" dirty="0" smtClean="0">
                <a:solidFill>
                  <a:schemeClr val="tx1">
                    <a:lumMod val="75000"/>
                  </a:schemeClr>
                </a:solidFill>
              </a:rPr>
            </a:br>
            <a:r>
              <a:rPr lang="en-US" sz="2400" dirty="0" smtClean="0">
                <a:solidFill>
                  <a:schemeClr val="tx1">
                    <a:lumMod val="75000"/>
                  </a:schemeClr>
                </a:solidFill>
              </a:rPr>
              <a:t> </a:t>
            </a:r>
            <a:r>
              <a:rPr lang="en-US" sz="2400" dirty="0" smtClean="0">
                <a:solidFill>
                  <a:srgbClr val="FF8000"/>
                </a:solidFill>
              </a:rPr>
              <a:t/>
            </a:r>
            <a:br>
              <a:rPr lang="en-US" sz="2400" dirty="0" smtClean="0">
                <a:solidFill>
                  <a:srgbClr val="FF8000"/>
                </a:solidFill>
              </a:rPr>
            </a:br>
            <a:r>
              <a:rPr lang="en-US" sz="2400" dirty="0" smtClean="0">
                <a:solidFill>
                  <a:srgbClr val="FF8000"/>
                </a:solidFill>
              </a:rPr>
              <a:t> </a:t>
            </a:r>
            <a:r>
              <a:rPr lang="en-US" dirty="0" smtClean="0">
                <a:solidFill>
                  <a:srgbClr val="FF8000"/>
                </a:solidFill>
              </a:rPr>
              <a:t/>
            </a:r>
            <a:br>
              <a:rPr lang="en-US" dirty="0" smtClean="0">
                <a:solidFill>
                  <a:srgbClr val="FF8000"/>
                </a:solidFill>
              </a:rPr>
            </a:br>
            <a:r>
              <a:rPr lang="en-US" dirty="0" smtClean="0">
                <a:solidFill>
                  <a:srgbClr val="FF8000"/>
                </a:solidFill>
              </a:rPr>
              <a:t/>
            </a:r>
            <a:br>
              <a:rPr lang="en-US" dirty="0" smtClean="0">
                <a:solidFill>
                  <a:srgbClr val="FF8000"/>
                </a:solidFill>
              </a:rPr>
            </a:br>
            <a:endParaRPr lang="en-US" sz="2400" b="1" i="1" dirty="0" smtClean="0">
              <a:solidFill>
                <a:srgbClr val="FF8000"/>
              </a:solidFill>
            </a:endParaRPr>
          </a:p>
        </p:txBody>
      </p:sp>
      <p:sp>
        <p:nvSpPr>
          <p:cNvPr id="8" name="Rectangle 3"/>
          <p:cNvSpPr txBox="1">
            <a:spLocks noChangeArrowheads="1"/>
          </p:cNvSpPr>
          <p:nvPr/>
        </p:nvSpPr>
        <p:spPr>
          <a:xfrm>
            <a:off x="122238" y="3991554"/>
            <a:ext cx="8831262" cy="1279525"/>
          </a:xfrm>
          <a:prstGeom prst="rect">
            <a:avLst/>
          </a:prstGeom>
        </p:spPr>
        <p:txBody>
          <a:bodyPr/>
          <a:lstStyle/>
          <a:p>
            <a:pPr marL="228600" marR="0" lvl="0" indent="-228600" algn="r" defTabSz="914400" rtl="0" eaLnBrk="0" fontAlgn="base" latinLnBrk="0" hangingPunct="0">
              <a:lnSpc>
                <a:spcPct val="100000"/>
              </a:lnSpc>
              <a:spcBef>
                <a:spcPct val="50000"/>
              </a:spcBef>
              <a:spcAft>
                <a:spcPct val="0"/>
              </a:spcAft>
              <a:buClr>
                <a:schemeClr val="tx2"/>
              </a:buClr>
              <a:buSzTx/>
              <a:tabLst/>
              <a:defRPr/>
            </a:pPr>
            <a:r>
              <a:rPr kumimoji="0" lang="cs-CZ" sz="2000" b="0" i="0" u="none" strike="noStrike" kern="0" cap="none" spc="0" normalizeH="0" baseline="0" noProof="0" dirty="0" smtClean="0">
                <a:ln>
                  <a:noFill/>
                </a:ln>
                <a:solidFill>
                  <a:schemeClr val="tx1"/>
                </a:solidFill>
                <a:effectLst/>
                <a:uLnTx/>
                <a:uFillTx/>
                <a:latin typeface="+mn-lt"/>
                <a:ea typeface="+mn-ea"/>
                <a:cs typeface="+mn-cs"/>
              </a:rPr>
              <a:t>Ing. </a:t>
            </a:r>
            <a:r>
              <a:rPr kumimoji="0" lang="en-US" sz="2000" b="0" i="0" u="none" strike="noStrike" kern="0" cap="none" spc="0" normalizeH="0" baseline="0" noProof="0" dirty="0" smtClean="0">
                <a:ln>
                  <a:noFill/>
                </a:ln>
                <a:solidFill>
                  <a:schemeClr val="tx1"/>
                </a:solidFill>
                <a:effectLst/>
                <a:uLnTx/>
                <a:uFillTx/>
                <a:latin typeface="+mn-lt"/>
                <a:ea typeface="+mn-ea"/>
                <a:cs typeface="+mn-cs"/>
              </a:rPr>
              <a:t>David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Hork</a:t>
            </a:r>
            <a:r>
              <a:rPr lang="cs-CZ" sz="2000" kern="0" dirty="0" smtClean="0">
                <a:latin typeface="+mn-lt"/>
              </a:rPr>
              <a:t>ý                                                                                              </a:t>
            </a:r>
            <a:r>
              <a:rPr kumimoji="0" lang="en-US" sz="2000" b="0" i="0" u="none" strike="noStrike" kern="0" cap="none" spc="0" normalizeH="0" baseline="0" noProof="0" dirty="0" smtClean="0">
                <a:ln>
                  <a:noFill/>
                </a:ln>
                <a:solidFill>
                  <a:schemeClr val="tx1"/>
                </a:solidFill>
                <a:effectLst/>
                <a:uLnTx/>
                <a:uFillTx/>
                <a:latin typeface="+mn-lt"/>
                <a:ea typeface="+mn-ea"/>
                <a:cs typeface="+mn-cs"/>
              </a:rPr>
              <a:t>Country Manager – Central &amp; Eastern Europe</a:t>
            </a:r>
            <a:r>
              <a:rPr kumimoji="0" lang="cs-CZ" sz="2000" b="0" i="0" u="none" strike="noStrike" kern="0" cap="none" spc="0" normalizeH="0" baseline="0" noProof="0" dirty="0" smtClean="0">
                <a:ln>
                  <a:noFill/>
                </a:ln>
                <a:solidFill>
                  <a:schemeClr val="tx1"/>
                </a:solidFill>
                <a:effectLst/>
                <a:uLnTx/>
                <a:uFillTx/>
                <a:latin typeface="+mn-lt"/>
                <a:ea typeface="+mn-ea"/>
                <a:cs typeface="+mn-cs"/>
              </a:rPr>
              <a:t> </a:t>
            </a:r>
            <a:r>
              <a:rPr kumimoji="0" lang="cs-CZ" sz="2000" b="0" i="0" u="none" strike="noStrike" kern="0" cap="none" spc="0" normalizeH="0" baseline="0" noProof="0" dirty="0" smtClean="0">
                <a:ln>
                  <a:noFill/>
                </a:ln>
                <a:solidFill>
                  <a:srgbClr val="2111EF"/>
                </a:solidFill>
                <a:effectLst/>
                <a:uLnTx/>
                <a:uFillTx/>
                <a:latin typeface="+mn-lt"/>
                <a:ea typeface="+mn-ea"/>
                <a:cs typeface="+mn-cs"/>
              </a:rPr>
              <a:t>d</a:t>
            </a:r>
            <a:r>
              <a:rPr kumimoji="0" lang="en-US" sz="2000" b="0" i="0" u="none" strike="noStrike" kern="0" cap="none" spc="0" normalizeH="0" baseline="0" noProof="0" dirty="0" err="1" smtClean="0">
                <a:ln>
                  <a:noFill/>
                </a:ln>
                <a:solidFill>
                  <a:srgbClr val="2111EF"/>
                </a:solidFill>
                <a:effectLst/>
                <a:uLnTx/>
                <a:uFillTx/>
                <a:latin typeface="+mn-lt"/>
                <a:ea typeface="+mn-ea"/>
                <a:cs typeface="+mn-cs"/>
              </a:rPr>
              <a:t>avid.horky</a:t>
            </a:r>
            <a:r>
              <a:rPr kumimoji="0" lang="en-GB" sz="2000" b="0" i="0" u="none" strike="noStrike" kern="0" cap="none" spc="0" normalizeH="0" baseline="0" noProof="0" dirty="0" smtClean="0">
                <a:ln>
                  <a:noFill/>
                </a:ln>
                <a:solidFill>
                  <a:srgbClr val="2111EF"/>
                </a:solidFill>
                <a:effectLst/>
                <a:uLnTx/>
                <a:uFillTx/>
                <a:latin typeface="+mn-lt"/>
                <a:ea typeface="+mn-ea"/>
                <a:cs typeface="+mn-cs"/>
              </a:rPr>
              <a:t>@</a:t>
            </a:r>
            <a:r>
              <a:rPr kumimoji="0" lang="cs-CZ" sz="2000" b="0" i="0" u="none" strike="noStrike" kern="0" cap="none" spc="0" normalizeH="0" baseline="0" noProof="0" dirty="0" smtClean="0">
                <a:ln>
                  <a:noFill/>
                </a:ln>
                <a:solidFill>
                  <a:srgbClr val="2111EF"/>
                </a:solidFill>
                <a:effectLst/>
                <a:uLnTx/>
                <a:uFillTx/>
                <a:latin typeface="+mn-lt"/>
                <a:ea typeface="+mn-ea"/>
                <a:cs typeface="+mn-cs"/>
              </a:rPr>
              <a:t>thomsonreuters.com</a:t>
            </a:r>
            <a:r>
              <a:rPr kumimoji="0" lang="en-US" sz="2000" b="0" i="0" u="none" strike="noStrike" kern="0" cap="none" spc="0" normalizeH="0" baseline="0" noProof="0" dirty="0" smtClean="0">
                <a:ln>
                  <a:noFill/>
                </a:ln>
                <a:solidFill>
                  <a:srgbClr val="2111EF"/>
                </a:solidFill>
                <a:effectLst/>
                <a:uLnTx/>
                <a:uFillTx/>
                <a:latin typeface="+mn-lt"/>
                <a:ea typeface="+mn-ea"/>
                <a:cs typeface="+mn-cs"/>
              </a:rPr>
              <a:t> </a:t>
            </a:r>
          </a:p>
          <a:p>
            <a:pPr marL="228600" marR="0" lvl="0" indent="-228600" algn="r" defTabSz="914400" rtl="0" eaLnBrk="0" fontAlgn="base" latinLnBrk="0" hangingPunct="0">
              <a:lnSpc>
                <a:spcPct val="100000"/>
              </a:lnSpc>
              <a:spcBef>
                <a:spcPct val="50000"/>
              </a:spcBef>
              <a:spcAft>
                <a:spcPct val="0"/>
              </a:spcAft>
              <a:buClr>
                <a:schemeClr val="tx2"/>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cs-CZ" dirty="0" smtClean="0"/>
              <a:t>ČESKÝ VÝZKUM</a:t>
            </a:r>
            <a:endParaRPr lang="en-US" dirty="0" smtClean="0"/>
          </a:p>
        </p:txBody>
      </p:sp>
      <p:sp>
        <p:nvSpPr>
          <p:cNvPr id="3" name="Slide Number Placeholder 2"/>
          <p:cNvSpPr>
            <a:spLocks noGrp="1"/>
          </p:cNvSpPr>
          <p:nvPr>
            <p:ph type="sldNum" sz="quarter" idx="11"/>
          </p:nvPr>
        </p:nvSpPr>
        <p:spPr/>
        <p:txBody>
          <a:bodyPr/>
          <a:lstStyle/>
          <a:p>
            <a:pPr>
              <a:defRPr/>
            </a:pPr>
            <a:fld id="{28B4093A-82C7-45D8-8A0C-FABD077168B1}" type="slidenum">
              <a:rPr lang="en-US" smtClean="0"/>
              <a:pPr>
                <a:defRPr/>
              </a:pPr>
              <a:t>4</a:t>
            </a:fld>
            <a:endParaRPr lang="en-US" dirty="0"/>
          </a:p>
        </p:txBody>
      </p:sp>
      <p:pic>
        <p:nvPicPr>
          <p:cNvPr id="28676" name="Picture 2"/>
          <p:cNvPicPr>
            <a:picLocks noChangeAspect="1" noChangeArrowheads="1"/>
          </p:cNvPicPr>
          <p:nvPr/>
        </p:nvPicPr>
        <p:blipFill>
          <a:blip r:embed="rId2" cstate="print"/>
          <a:srcRect/>
          <a:stretch>
            <a:fillRect/>
          </a:stretch>
        </p:blipFill>
        <p:spPr bwMode="auto">
          <a:xfrm>
            <a:off x="0" y="1851025"/>
            <a:ext cx="9144000" cy="4321175"/>
          </a:xfrm>
          <a:prstGeom prst="rect">
            <a:avLst/>
          </a:prstGeom>
          <a:noFill/>
          <a:ln w="9525">
            <a:noFill/>
            <a:miter lim="800000"/>
            <a:headEnd/>
            <a:tailEnd/>
          </a:ln>
        </p:spPr>
      </p:pic>
      <p:pic>
        <p:nvPicPr>
          <p:cNvPr id="200707" name="Picture 3"/>
          <p:cNvPicPr>
            <a:picLocks noChangeAspect="1" noChangeArrowheads="1"/>
          </p:cNvPicPr>
          <p:nvPr/>
        </p:nvPicPr>
        <p:blipFill>
          <a:blip r:embed="rId3" cstate="print"/>
          <a:srcRect/>
          <a:stretch>
            <a:fillRect/>
          </a:stretch>
        </p:blipFill>
        <p:spPr bwMode="auto">
          <a:xfrm>
            <a:off x="3743325" y="1793875"/>
            <a:ext cx="5159375" cy="3748088"/>
          </a:xfrm>
          <a:prstGeom prst="rect">
            <a:avLst/>
          </a:prstGeom>
          <a:noFill/>
          <a:ln w="38100">
            <a:solidFill>
              <a:schemeClr val="tx2"/>
            </a:solidFill>
            <a:miter lim="800000"/>
            <a:headEnd/>
            <a:tailEnd/>
          </a:ln>
        </p:spPr>
      </p:pic>
      <p:sp>
        <p:nvSpPr>
          <p:cNvPr id="7" name="TextBox 5"/>
          <p:cNvSpPr txBox="1">
            <a:spLocks noChangeArrowheads="1"/>
          </p:cNvSpPr>
          <p:nvPr/>
        </p:nvSpPr>
        <p:spPr bwMode="auto">
          <a:xfrm>
            <a:off x="5019675" y="1663700"/>
            <a:ext cx="2365375" cy="1077218"/>
          </a:xfrm>
          <a:prstGeom prst="rect">
            <a:avLst/>
          </a:prstGeom>
          <a:solidFill>
            <a:srgbClr val="FFFF99"/>
          </a:solidFill>
          <a:ln w="38100">
            <a:solidFill>
              <a:schemeClr val="tx2"/>
            </a:solidFill>
            <a:miter lim="800000"/>
            <a:headEnd/>
            <a:tailEnd/>
          </a:ln>
        </p:spPr>
        <p:txBody>
          <a:bodyPr>
            <a:spAutoFit/>
          </a:bodyPr>
          <a:lstStyle/>
          <a:p>
            <a:r>
              <a:rPr lang="cs-CZ" sz="1600" b="0" dirty="0" smtClean="0"/>
              <a:t>V 70. </a:t>
            </a:r>
            <a:r>
              <a:rPr lang="en-GB" sz="1600" dirty="0"/>
              <a:t>-</a:t>
            </a:r>
            <a:r>
              <a:rPr lang="cs-CZ" sz="1600" dirty="0" smtClean="0"/>
              <a:t> 90. letech bylo článků českých autorů kolem 4000. Nyní je to přes 10000 ročně.</a:t>
            </a:r>
            <a:endParaRPr lang="en-US" sz="1600"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cs-CZ" sz="2400" dirty="0" smtClean="0"/>
              <a:t>MEZINÁRODNÍ SPOLUPRÁCE </a:t>
            </a:r>
            <a:r>
              <a:rPr lang="en-GB" sz="2400" dirty="0" smtClean="0"/>
              <a:t>- </a:t>
            </a:r>
            <a:r>
              <a:rPr lang="cs-CZ" sz="2400" dirty="0" smtClean="0"/>
              <a:t>Č</a:t>
            </a:r>
            <a:r>
              <a:rPr lang="en-GB" sz="2400" dirty="0" smtClean="0"/>
              <a:t>ESK</a:t>
            </a:r>
            <a:r>
              <a:rPr lang="cs-CZ" sz="2400" dirty="0" smtClean="0"/>
              <a:t>É ČLÁNKY</a:t>
            </a:r>
            <a:endParaRPr lang="en-US" sz="2400" dirty="0" smtClean="0"/>
          </a:p>
        </p:txBody>
      </p:sp>
      <p:sp>
        <p:nvSpPr>
          <p:cNvPr id="3" name="Slide Number Placeholder 2"/>
          <p:cNvSpPr>
            <a:spLocks noGrp="1"/>
          </p:cNvSpPr>
          <p:nvPr>
            <p:ph type="sldNum" sz="quarter" idx="11"/>
          </p:nvPr>
        </p:nvSpPr>
        <p:spPr/>
        <p:txBody>
          <a:bodyPr/>
          <a:lstStyle/>
          <a:p>
            <a:pPr>
              <a:defRPr/>
            </a:pPr>
            <a:fld id="{A46C4D04-0481-4680-8CE7-A861BFDF3657}" type="slidenum">
              <a:rPr lang="en-US" smtClean="0"/>
              <a:pPr>
                <a:defRPr/>
              </a:pPr>
              <a:t>5</a:t>
            </a:fld>
            <a:endParaRPr lang="en-US" dirty="0"/>
          </a:p>
        </p:txBody>
      </p:sp>
      <p:pic>
        <p:nvPicPr>
          <p:cNvPr id="29700" name="Picture 2"/>
          <p:cNvPicPr>
            <a:picLocks noChangeAspect="1" noChangeArrowheads="1"/>
          </p:cNvPicPr>
          <p:nvPr/>
        </p:nvPicPr>
        <p:blipFill>
          <a:blip r:embed="rId2" cstate="print"/>
          <a:srcRect/>
          <a:stretch>
            <a:fillRect/>
          </a:stretch>
        </p:blipFill>
        <p:spPr bwMode="auto">
          <a:xfrm>
            <a:off x="1108075" y="1587500"/>
            <a:ext cx="6978650" cy="5070475"/>
          </a:xfrm>
          <a:prstGeom prst="rect">
            <a:avLst/>
          </a:prstGeom>
          <a:noFill/>
          <a:ln w="9525">
            <a:noFill/>
            <a:miter lim="800000"/>
            <a:headEnd/>
            <a:tailEnd/>
          </a:ln>
        </p:spPr>
      </p:pic>
      <p:sp>
        <p:nvSpPr>
          <p:cNvPr id="29701" name="TextBox 5"/>
          <p:cNvSpPr txBox="1">
            <a:spLocks noChangeArrowheads="1"/>
          </p:cNvSpPr>
          <p:nvPr/>
        </p:nvSpPr>
        <p:spPr bwMode="auto">
          <a:xfrm>
            <a:off x="4935538" y="1770063"/>
            <a:ext cx="3294062" cy="830997"/>
          </a:xfrm>
          <a:prstGeom prst="rect">
            <a:avLst/>
          </a:prstGeom>
          <a:solidFill>
            <a:srgbClr val="FFFF99"/>
          </a:solidFill>
          <a:ln w="38100">
            <a:solidFill>
              <a:schemeClr val="tx2"/>
            </a:solidFill>
            <a:miter lim="800000"/>
            <a:headEnd/>
            <a:tailEnd/>
          </a:ln>
        </p:spPr>
        <p:txBody>
          <a:bodyPr wrap="square">
            <a:spAutoFit/>
          </a:bodyPr>
          <a:lstStyle/>
          <a:p>
            <a:r>
              <a:rPr lang="cs-CZ" sz="1600" b="0" dirty="0" smtClean="0"/>
              <a:t>V letech </a:t>
            </a:r>
            <a:r>
              <a:rPr lang="es-ES" sz="1600" b="0" dirty="0" smtClean="0"/>
              <a:t>1970 a</a:t>
            </a:r>
            <a:r>
              <a:rPr lang="cs-CZ" sz="1600" b="0" dirty="0" smtClean="0"/>
              <a:t>ž </a:t>
            </a:r>
            <a:r>
              <a:rPr lang="es-ES" sz="1600" b="0" dirty="0" smtClean="0"/>
              <a:t>1999</a:t>
            </a:r>
            <a:r>
              <a:rPr lang="cs-CZ" sz="1600" dirty="0" smtClean="0"/>
              <a:t> měl</a:t>
            </a:r>
            <a:r>
              <a:rPr lang="en-GB" sz="1600" dirty="0" err="1" smtClean="0"/>
              <a:t>o</a:t>
            </a:r>
            <a:r>
              <a:rPr lang="en-GB" sz="1600" dirty="0" smtClean="0"/>
              <a:t> 14%</a:t>
            </a:r>
            <a:r>
              <a:rPr lang="cs-CZ" sz="1600" dirty="0" smtClean="0"/>
              <a:t> českých článků alespoň jednoho zahraničního spoluautora</a:t>
            </a:r>
            <a:endParaRPr lang="en-US" sz="1600" b="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2DFA6F2-7902-4EEC-AC91-5337F15BA406}" type="slidenum">
              <a:rPr lang="en-US" smtClean="0"/>
              <a:pPr>
                <a:defRPr/>
              </a:pPr>
              <a:t>6</a:t>
            </a:fld>
            <a:endParaRPr lang="en-US" dirty="0"/>
          </a:p>
        </p:txBody>
      </p:sp>
      <p:pic>
        <p:nvPicPr>
          <p:cNvPr id="30724" name="Picture 2"/>
          <p:cNvPicPr>
            <a:picLocks noChangeAspect="1" noChangeArrowheads="1"/>
          </p:cNvPicPr>
          <p:nvPr/>
        </p:nvPicPr>
        <p:blipFill>
          <a:blip r:embed="rId2" cstate="print"/>
          <a:srcRect/>
          <a:stretch>
            <a:fillRect/>
          </a:stretch>
        </p:blipFill>
        <p:spPr bwMode="auto">
          <a:xfrm>
            <a:off x="1135063" y="1744663"/>
            <a:ext cx="6946900" cy="5048250"/>
          </a:xfrm>
          <a:prstGeom prst="rect">
            <a:avLst/>
          </a:prstGeom>
          <a:noFill/>
          <a:ln w="9525">
            <a:noFill/>
            <a:miter lim="800000"/>
            <a:headEnd/>
            <a:tailEnd/>
          </a:ln>
        </p:spPr>
      </p:pic>
      <p:sp>
        <p:nvSpPr>
          <p:cNvPr id="30725" name="TextBox 5"/>
          <p:cNvSpPr txBox="1">
            <a:spLocks noChangeArrowheads="1"/>
          </p:cNvSpPr>
          <p:nvPr/>
        </p:nvSpPr>
        <p:spPr bwMode="auto">
          <a:xfrm>
            <a:off x="4935538" y="1770063"/>
            <a:ext cx="3133725" cy="584775"/>
          </a:xfrm>
          <a:prstGeom prst="rect">
            <a:avLst/>
          </a:prstGeom>
          <a:solidFill>
            <a:srgbClr val="FFFF99"/>
          </a:solidFill>
          <a:ln w="38100">
            <a:solidFill>
              <a:schemeClr val="tx2"/>
            </a:solidFill>
            <a:miter lim="800000"/>
            <a:headEnd/>
            <a:tailEnd/>
          </a:ln>
        </p:spPr>
        <p:txBody>
          <a:bodyPr>
            <a:spAutoFit/>
          </a:bodyPr>
          <a:lstStyle/>
          <a:p>
            <a:r>
              <a:rPr lang="cs-CZ" sz="1600" b="0" dirty="0" smtClean="0"/>
              <a:t>V letech </a:t>
            </a:r>
            <a:r>
              <a:rPr lang="es-ES" sz="1600" b="0" dirty="0" smtClean="0"/>
              <a:t>2000 </a:t>
            </a:r>
            <a:r>
              <a:rPr lang="es-ES" sz="1600" b="0" dirty="0"/>
              <a:t>– </a:t>
            </a:r>
            <a:r>
              <a:rPr lang="es-ES" sz="1600" b="0" dirty="0" smtClean="0"/>
              <a:t>2010</a:t>
            </a:r>
            <a:r>
              <a:rPr lang="cs-CZ" sz="1600" b="0" dirty="0" smtClean="0"/>
              <a:t> toto čislo vzrostlo na </a:t>
            </a:r>
            <a:r>
              <a:rPr lang="es-ES" sz="1600" b="0" dirty="0" smtClean="0"/>
              <a:t>63</a:t>
            </a:r>
            <a:r>
              <a:rPr lang="es-ES" sz="1600" b="0" dirty="0"/>
              <a:t>%</a:t>
            </a:r>
            <a:endParaRPr lang="en-US" sz="1600" b="0" dirty="0"/>
          </a:p>
        </p:txBody>
      </p:sp>
      <p:sp>
        <p:nvSpPr>
          <p:cNvPr id="7" name="Title 1"/>
          <p:cNvSpPr txBox="1">
            <a:spLocks/>
          </p:cNvSpPr>
          <p:nvPr/>
        </p:nvSpPr>
        <p:spPr bwMode="auto">
          <a:xfrm>
            <a:off x="906199" y="508685"/>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cs-CZ" sz="2400" b="0" i="0" u="none" strike="noStrike" kern="0" cap="none" spc="0" normalizeH="0" baseline="0" noProof="0" dirty="0" smtClean="0">
                <a:ln>
                  <a:noFill/>
                </a:ln>
                <a:solidFill>
                  <a:schemeClr val="tx2"/>
                </a:solidFill>
                <a:effectLst/>
                <a:uLnTx/>
                <a:uFillTx/>
                <a:latin typeface="+mj-lt"/>
                <a:ea typeface="+mj-ea"/>
                <a:cs typeface="+mj-cs"/>
              </a:rPr>
              <a:t>MEZINÁRODNÍ SPOLUPRÁCE </a:t>
            </a:r>
            <a:r>
              <a:rPr kumimoji="0" lang="en-GB" sz="2400" b="0" i="0" u="none" strike="noStrike" kern="0" cap="none" spc="0" normalizeH="0" baseline="0" noProof="0" dirty="0" smtClean="0">
                <a:ln>
                  <a:noFill/>
                </a:ln>
                <a:solidFill>
                  <a:schemeClr val="tx2"/>
                </a:solidFill>
                <a:effectLst/>
                <a:uLnTx/>
                <a:uFillTx/>
                <a:latin typeface="+mj-lt"/>
                <a:ea typeface="+mj-ea"/>
                <a:cs typeface="+mj-cs"/>
              </a:rPr>
              <a:t>- </a:t>
            </a:r>
            <a:r>
              <a:rPr kumimoji="0" lang="cs-CZ" sz="2400" b="0" i="0" u="none" strike="noStrike" kern="0" cap="none" spc="0" normalizeH="0" baseline="0" noProof="0" dirty="0" smtClean="0">
                <a:ln>
                  <a:noFill/>
                </a:ln>
                <a:solidFill>
                  <a:schemeClr val="tx2"/>
                </a:solidFill>
                <a:effectLst/>
                <a:uLnTx/>
                <a:uFillTx/>
                <a:latin typeface="+mj-lt"/>
                <a:ea typeface="+mj-ea"/>
                <a:cs typeface="+mj-cs"/>
              </a:rPr>
              <a:t>Č</a:t>
            </a:r>
            <a:r>
              <a:rPr kumimoji="0" lang="en-GB" sz="2400" b="0" i="0" u="none" strike="noStrike" kern="0" cap="none" spc="0" normalizeH="0" baseline="0" noProof="0" dirty="0" smtClean="0">
                <a:ln>
                  <a:noFill/>
                </a:ln>
                <a:solidFill>
                  <a:schemeClr val="tx2"/>
                </a:solidFill>
                <a:effectLst/>
                <a:uLnTx/>
                <a:uFillTx/>
                <a:latin typeface="+mj-lt"/>
                <a:ea typeface="+mj-ea"/>
                <a:cs typeface="+mj-cs"/>
              </a:rPr>
              <a:t>ESK</a:t>
            </a:r>
            <a:r>
              <a:rPr kumimoji="0" lang="cs-CZ" sz="2400" b="0" i="0" u="none" strike="noStrike" kern="0" cap="none" spc="0" normalizeH="0" baseline="0" noProof="0" dirty="0" smtClean="0">
                <a:ln>
                  <a:noFill/>
                </a:ln>
                <a:solidFill>
                  <a:schemeClr val="tx2"/>
                </a:solidFill>
                <a:effectLst/>
                <a:uLnTx/>
                <a:uFillTx/>
                <a:latin typeface="+mj-lt"/>
                <a:ea typeface="+mj-ea"/>
                <a:cs typeface="+mj-cs"/>
              </a:rPr>
              <a:t>É ČLÁNKY</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cs-CZ" dirty="0" smtClean="0"/>
              <a:t>PUBLIKAČNÍ PRODUKTIVITA VE STŘEDNÍ EVROPĚ</a:t>
            </a:r>
            <a:endParaRPr lang="en-US" dirty="0" smtClean="0"/>
          </a:p>
        </p:txBody>
      </p:sp>
      <p:sp>
        <p:nvSpPr>
          <p:cNvPr id="3" name="Slide Number Placeholder 2"/>
          <p:cNvSpPr>
            <a:spLocks noGrp="1"/>
          </p:cNvSpPr>
          <p:nvPr>
            <p:ph type="sldNum" sz="quarter" idx="11"/>
          </p:nvPr>
        </p:nvSpPr>
        <p:spPr/>
        <p:txBody>
          <a:bodyPr/>
          <a:lstStyle/>
          <a:p>
            <a:pPr>
              <a:defRPr/>
            </a:pPr>
            <a:fld id="{B651FA14-3D59-49DE-9F04-D651F2E56C7B}" type="slidenum">
              <a:rPr lang="en-US" smtClean="0"/>
              <a:pPr>
                <a:defRPr/>
              </a:pPr>
              <a:t>7</a:t>
            </a:fld>
            <a:endParaRPr lang="en-US" dirty="0"/>
          </a:p>
        </p:txBody>
      </p:sp>
      <p:pic>
        <p:nvPicPr>
          <p:cNvPr id="31748" name="Picture 5"/>
          <p:cNvPicPr>
            <a:picLocks noChangeAspect="1" noChangeArrowheads="1"/>
          </p:cNvPicPr>
          <p:nvPr/>
        </p:nvPicPr>
        <p:blipFill>
          <a:blip r:embed="rId2" cstate="print"/>
          <a:srcRect/>
          <a:stretch>
            <a:fillRect/>
          </a:stretch>
        </p:blipFill>
        <p:spPr bwMode="auto">
          <a:xfrm>
            <a:off x="0" y="1617663"/>
            <a:ext cx="9144000" cy="4676775"/>
          </a:xfrm>
          <a:prstGeom prst="rect">
            <a:avLst/>
          </a:prstGeom>
          <a:noFill/>
          <a:ln w="9525">
            <a:noFill/>
            <a:miter lim="800000"/>
            <a:headEnd/>
            <a:tailEnd/>
          </a:ln>
        </p:spPr>
      </p:pic>
      <p:sp>
        <p:nvSpPr>
          <p:cNvPr id="31749"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cs-CZ" dirty="0" smtClean="0"/>
              <a:t>PUBLIKAČNÍ VLIV VE STŘEDNÍ EVROPĚ</a:t>
            </a:r>
            <a:endParaRPr lang="en-US" dirty="0" smtClean="0"/>
          </a:p>
        </p:txBody>
      </p:sp>
      <p:sp>
        <p:nvSpPr>
          <p:cNvPr id="3" name="Slide Number Placeholder 2"/>
          <p:cNvSpPr>
            <a:spLocks noGrp="1"/>
          </p:cNvSpPr>
          <p:nvPr>
            <p:ph type="sldNum" sz="quarter" idx="11"/>
          </p:nvPr>
        </p:nvSpPr>
        <p:spPr/>
        <p:txBody>
          <a:bodyPr/>
          <a:lstStyle/>
          <a:p>
            <a:pPr>
              <a:defRPr/>
            </a:pPr>
            <a:fld id="{2DC08CF3-9DC4-4E01-A7D8-D706E881464B}" type="slidenum">
              <a:rPr lang="en-US" smtClean="0"/>
              <a:pPr>
                <a:defRPr/>
              </a:pPr>
              <a:t>8</a:t>
            </a:fld>
            <a:endParaRPr lang="en-US" dirty="0"/>
          </a:p>
        </p:txBody>
      </p:sp>
      <p:pic>
        <p:nvPicPr>
          <p:cNvPr id="32772" name="Picture 5"/>
          <p:cNvPicPr>
            <a:picLocks noChangeAspect="1" noChangeArrowheads="1"/>
          </p:cNvPicPr>
          <p:nvPr/>
        </p:nvPicPr>
        <p:blipFill>
          <a:blip r:embed="rId2" cstate="print"/>
          <a:srcRect/>
          <a:stretch>
            <a:fillRect/>
          </a:stretch>
        </p:blipFill>
        <p:spPr bwMode="auto">
          <a:xfrm>
            <a:off x="0" y="1649413"/>
            <a:ext cx="9144000" cy="4632325"/>
          </a:xfrm>
          <a:prstGeom prst="rect">
            <a:avLst/>
          </a:prstGeom>
          <a:noFill/>
          <a:ln w="9525">
            <a:noFill/>
            <a:miter lim="800000"/>
            <a:headEnd/>
            <a:tailEnd/>
          </a:ln>
        </p:spPr>
      </p:pic>
      <p:sp>
        <p:nvSpPr>
          <p:cNvPr id="32773" name="TextBox 5"/>
          <p:cNvSpPr txBox="1">
            <a:spLocks noChangeArrowheads="1"/>
          </p:cNvSpPr>
          <p:nvPr/>
        </p:nvSpPr>
        <p:spPr bwMode="auto">
          <a:xfrm>
            <a:off x="5924550" y="6400800"/>
            <a:ext cx="3024188" cy="307975"/>
          </a:xfrm>
          <a:prstGeom prst="rect">
            <a:avLst/>
          </a:prstGeom>
          <a:noFill/>
          <a:ln w="9525">
            <a:noFill/>
            <a:miter lim="800000"/>
            <a:headEnd/>
            <a:tailEnd/>
          </a:ln>
        </p:spPr>
        <p:txBody>
          <a:bodyPr>
            <a:spAutoFit/>
          </a:bodyPr>
          <a:lstStyle/>
          <a:p>
            <a:r>
              <a:rPr lang="es-ES" sz="1400" b="0"/>
              <a:t>Thomson Reuters InCites</a:t>
            </a:r>
            <a:endParaRPr lang="en-US" sz="1400" b="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898525" y="1512888"/>
            <a:ext cx="8016875" cy="4035425"/>
          </a:xfrm>
        </p:spPr>
        <p:txBody>
          <a:bodyPr/>
          <a:lstStyle/>
          <a:p>
            <a:r>
              <a:rPr lang="cs-CZ" dirty="0" smtClean="0"/>
              <a:t>HODNOCENÍ INSTITUCÍ </a:t>
            </a:r>
            <a:r>
              <a:rPr lang="en-US" dirty="0" smtClean="0"/>
              <a:t>(1)</a:t>
            </a:r>
            <a:br>
              <a:rPr lang="en-US" dirty="0" smtClean="0"/>
            </a:br>
            <a:r>
              <a:rPr lang="en-US" dirty="0" smtClean="0"/>
              <a:t>	</a:t>
            </a:r>
            <a:br>
              <a:rPr lang="en-US" dirty="0" smtClean="0"/>
            </a:br>
            <a:r>
              <a:rPr lang="en-US" dirty="0" smtClean="0"/>
              <a:t>	</a:t>
            </a:r>
            <a:r>
              <a:rPr lang="en-US" sz="2800" dirty="0" smtClean="0"/>
              <a:t>EXTERN</a:t>
            </a:r>
            <a:r>
              <a:rPr lang="cs-CZ" sz="2800" dirty="0" smtClean="0"/>
              <a:t>Í SROVNÁVÁNÍ</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8943</TotalTime>
  <Words>936</Words>
  <Application>Microsoft Office PowerPoint</Application>
  <PresentationFormat>On-screen Show (4:3)</PresentationFormat>
  <Paragraphs>165</Paragraphs>
  <Slides>39</Slides>
  <Notes>11</Notes>
  <HiddenSlides>6</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TEST_tr_present_080326_v1</vt:lpstr>
      <vt:lpstr>Hodnocení vědy a výzkumu za využití InCites </vt:lpstr>
      <vt:lpstr>Obsah</vt:lpstr>
      <vt:lpstr>HODNOCENÍ ZEMÍ</vt:lpstr>
      <vt:lpstr>ČESKÝ VÝZKUM</vt:lpstr>
      <vt:lpstr>MEZINÁRODNÍ SPOLUPRÁCE - ČESKÉ ČLÁNKY</vt:lpstr>
      <vt:lpstr>Slide 6</vt:lpstr>
      <vt:lpstr>PUBLIKAČNÍ PRODUKTIVITA VE STŘEDNÍ EVROPĚ</vt:lpstr>
      <vt:lpstr>PUBLIKAČNÍ VLIV VE STŘEDNÍ EVROPĚ</vt:lpstr>
      <vt:lpstr>HODNOCENÍ INSTITUCÍ (1)    EXTERNÍ SROVNÁVÁNÍ</vt:lpstr>
      <vt:lpstr>HODNOCENÍ INSTITUCÍ </vt:lpstr>
      <vt:lpstr>SROVNÁVÁNÍ INSTITUCÍ NA GLOBÁLNÍ ŠKÁLE</vt:lpstr>
      <vt:lpstr>Slide 12</vt:lpstr>
      <vt:lpstr>POROVNÁVÁNÍ VLIVU V BIOLOGII</vt:lpstr>
      <vt:lpstr>POROVNÁVÁNÍ INSTITUCÍ V JEDNOTLIVÝCH OBORECH</vt:lpstr>
      <vt:lpstr>POROVNÁVÁNÍ INSTITUCÍ V JEDNOTLIVÝCH OBORECH</vt:lpstr>
      <vt:lpstr>HODNOCENÍ INSTITUCÍ (2)    INTERNÍ ANALÝZA</vt:lpstr>
      <vt:lpstr>JAKÝ JE PUBLIKAČNÍ VĚDECKÝ VÝSTUP NAŠÍ INSTITUCE? </vt:lpstr>
      <vt:lpstr>JAK SI ČLÁNEK VEDE V POROVNÁNÍ       SE SVÝM ČASOPISEM/OBOREM?</vt:lpstr>
      <vt:lpstr>KDE JSOU NAŠE  CENTERS OF EXCELLENCE?</vt:lpstr>
      <vt:lpstr>S KÝM NAŠI VÝZKUMNÍCI SPOLUPRACUJÍ?</vt:lpstr>
      <vt:lpstr>KTERÉ ZE SPOLUPRACÍ MAJÍ NEJVĚTŠÍ HODNOTU?</vt:lpstr>
      <vt:lpstr>INCITES SEZNAM CITUJÍCÍCH ČLÁNKŮ</vt:lpstr>
      <vt:lpstr> CITUJÍCÍ ČLÁNKY V OBORU FYZIKA</vt:lpstr>
      <vt:lpstr>HODNOCENÍ AUTORŮ</vt:lpstr>
      <vt:lpstr>FRANTIŠEK VYSKOČIL PUBLIKACE VE WEB OF SCIENCE</vt:lpstr>
      <vt:lpstr>FRANTIŠEK VYSKOČIL  GLOBÁLNÍ VLIV</vt:lpstr>
      <vt:lpstr>KDO JSOU NAŠI NEJPRODUKTIVNĚJŠÍ AUTOŘI?</vt:lpstr>
      <vt:lpstr>KTEŘÍ NAŠI AUTOŘI MAJÍ NEJVĚTŠÍ ‘INFLUENCE’?</vt:lpstr>
      <vt:lpstr>KTEŘÍ NAŠI AUTOŘI MAJÍ NEJVĚTŠÍ  ‘IMPACT’?</vt:lpstr>
      <vt:lpstr>ČLÁNKY KTERÝCH AUTORŮ SI STOJÍ NEJLÉPE VE SVÝCH OBORECH?</vt:lpstr>
      <vt:lpstr>JAK LZE SROVNÁVAT VÝZKUMNÍKY? </vt:lpstr>
      <vt:lpstr>VÝBĚR ČASOPISŮ</vt:lpstr>
      <vt:lpstr>V KTERÝCH ČASOPISECH NAŠI AUTOŘI PUBLIKUJÍ?</vt:lpstr>
      <vt:lpstr>JAK JE GLOBÁLNÍ KOMUNITA OVLIVNĚNA NAŠÍM VÝZKUMEM?</vt:lpstr>
      <vt:lpstr>ZÁVĚREM </vt:lpstr>
      <vt:lpstr>ZÁVĚREM </vt:lpstr>
      <vt:lpstr>Times Higher Education</vt:lpstr>
      <vt:lpstr>WEB OF SCIENCE ČASOVÉ POKRYTÍ CITAČNÍCH INDEXŮ</vt:lpstr>
      <vt:lpstr>Děkuji za pozornost!     science.thomsonreuters.com/training researchanalytics.thomsonreuters.com/incites       </vt:lpstr>
    </vt:vector>
  </TitlesOfParts>
  <Company>Thomson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PRESENTATION TEMPLATE</dc:title>
  <dc:creator>David Horky</dc:creator>
  <cp:lastModifiedBy>u0084790</cp:lastModifiedBy>
  <cp:revision>1000</cp:revision>
  <dcterms:created xsi:type="dcterms:W3CDTF">2008-03-31T18:02:24Z</dcterms:created>
  <dcterms:modified xsi:type="dcterms:W3CDTF">2010-11-02T06:33:07Z</dcterms:modified>
</cp:coreProperties>
</file>