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60" r:id="rId5"/>
    <p:sldId id="257" r:id="rId6"/>
    <p:sldId id="262" r:id="rId7"/>
    <p:sldId id="266" r:id="rId8"/>
    <p:sldId id="267" r:id="rId9"/>
    <p:sldId id="263" r:id="rId10"/>
    <p:sldId id="265" r:id="rId11"/>
    <p:sldId id="259" r:id="rId12"/>
    <p:sldId id="269" r:id="rId13"/>
    <p:sldId id="27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D0F35-7926-4000-B076-78BC02C2BDAB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56EDC-FF86-4880-B8B1-56DAAE63A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09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EDC-FF86-4880-B8B1-56DAAE63AF0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20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E418-63F5-407E-9910-757E7EB54DE3}" type="datetime1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595F-A426-4C37-9116-706A1D2E2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2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871C-1EBA-42E8-883A-7A2627704BCE}" type="datetime1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595F-A426-4C37-9116-706A1D2E2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17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E447-8977-4D75-A141-3982F9E592B2}" type="datetime1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595F-A426-4C37-9116-706A1D2E2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3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3BCD-627A-4CA4-B886-EA24D7183CDE}" type="datetime1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595F-A426-4C37-9116-706A1D2E2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70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189E-F9A3-4256-9ABF-46AD48B81493}" type="datetime1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595F-A426-4C37-9116-706A1D2E2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26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06BF-5F05-4D12-803E-592536340178}" type="datetime1">
              <a:rPr lang="cs-CZ" smtClean="0"/>
              <a:t>14.10.2015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595F-A426-4C37-9116-706A1D2E2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97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1911-C089-4648-8C12-E429944EE7FA}" type="datetime1">
              <a:rPr lang="cs-CZ" smtClean="0"/>
              <a:t>14.10.2015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595F-A426-4C37-9116-706A1D2E2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52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63E2-F1C0-4F02-8D18-B875DCB05672}" type="datetime1">
              <a:rPr lang="cs-CZ" smtClean="0"/>
              <a:t>14.10.2015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595F-A426-4C37-9116-706A1D2E2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96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1559-BBE2-4642-B47A-445BC4280534}" type="datetime1">
              <a:rPr lang="cs-CZ" smtClean="0"/>
              <a:t>14.10.2015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595F-A426-4C37-9116-706A1D2E2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52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1C3E-F442-42F3-B218-227B62C58269}" type="datetime1">
              <a:rPr lang="cs-CZ" smtClean="0"/>
              <a:t>14.10.2015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595F-A426-4C37-9116-706A1D2E2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3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8D0-5B24-40C1-A3A7-1A23CBE0192D}" type="datetime1">
              <a:rPr lang="cs-CZ" smtClean="0"/>
              <a:t>14.10.2015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595F-A426-4C37-9116-706A1D2E2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99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A6F84-CF78-44A1-9B46-08E2BB01E8A1}" type="datetime1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Bibliotheca Academica 2015, Ostrava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B595F-A426-4C37-9116-706A1D2E2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4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14055"/>
            <a:ext cx="11597640" cy="63207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53540" y="1337516"/>
            <a:ext cx="9144000" cy="23876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Propagace informačního vzdělávání</a:t>
            </a:r>
            <a:endParaRPr lang="cs-CZ" b="1" dirty="0">
              <a:solidFill>
                <a:schemeClr val="bg1"/>
              </a:solidFill>
            </a:endParaRPr>
          </a:p>
        </p:txBody>
      </p:sp>
      <p:sp useBgFill="1"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48577"/>
            <a:ext cx="9144000" cy="1168129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Ilona Trtíková - ÚK ČVUT</a:t>
            </a:r>
          </a:p>
          <a:p>
            <a:r>
              <a:rPr lang="cs-CZ" sz="2800" b="1" dirty="0" smtClean="0"/>
              <a:t>Alexandra Vančurová – </a:t>
            </a:r>
            <a:r>
              <a:rPr lang="cs-CZ" sz="2800" b="1" dirty="0" err="1" smtClean="0"/>
              <a:t>PřF</a:t>
            </a:r>
            <a:r>
              <a:rPr lang="cs-CZ" sz="2800" b="1" dirty="0" smtClean="0"/>
              <a:t> UK</a:t>
            </a:r>
            <a:endParaRPr lang="cs-CZ" sz="28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3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23" y="4597177"/>
            <a:ext cx="2293312" cy="15275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448424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Netradiční způsoby propagace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2119195"/>
            <a:ext cx="4594412" cy="194991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stojánky </a:t>
            </a:r>
            <a:r>
              <a:rPr lang="cs-CZ" dirty="0"/>
              <a:t>na stolech </a:t>
            </a:r>
            <a:r>
              <a:rPr lang="cs-CZ" dirty="0" smtClean="0"/>
              <a:t>v menze</a:t>
            </a:r>
          </a:p>
          <a:p>
            <a:r>
              <a:rPr lang="cs-CZ" dirty="0" smtClean="0"/>
              <a:t>středověká disputace</a:t>
            </a:r>
          </a:p>
          <a:p>
            <a:r>
              <a:rPr lang="cs-CZ" dirty="0" smtClean="0"/>
              <a:t>zažijte knihovnu jinak</a:t>
            </a:r>
          </a:p>
          <a:p>
            <a:r>
              <a:rPr lang="cs-CZ" dirty="0" smtClean="0"/>
              <a:t>…</a:t>
            </a:r>
          </a:p>
        </p:txBody>
      </p:sp>
      <p:sp>
        <p:nvSpPr>
          <p:cNvPr id="4" name="Obdélník 3"/>
          <p:cNvSpPr/>
          <p:nvPr/>
        </p:nvSpPr>
        <p:spPr>
          <a:xfrm>
            <a:off x="838201" y="4267182"/>
            <a:ext cx="516367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800" b="1" dirty="0"/>
              <a:t>Budování dobré značky </a:t>
            </a:r>
            <a:r>
              <a:rPr lang="cs-CZ" sz="2800" b="1" dirty="0" smtClean="0"/>
              <a:t>knihovny</a:t>
            </a:r>
            <a:endParaRPr lang="cs-CZ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5432613" y="210213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rozcvička </a:t>
            </a:r>
            <a:r>
              <a:rPr lang="cs-CZ" sz="2800" dirty="0"/>
              <a:t>s ředitelkou, exit </a:t>
            </a:r>
            <a:r>
              <a:rPr lang="cs-CZ" sz="2800" dirty="0" err="1"/>
              <a:t>games</a:t>
            </a:r>
            <a:r>
              <a:rPr lang="cs-CZ" sz="2800" dirty="0"/>
              <a:t>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Noc s </a:t>
            </a:r>
            <a:r>
              <a:rPr lang="cs-CZ" sz="2800" dirty="0" smtClean="0"/>
              <a:t>Andersenem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vaříme </a:t>
            </a:r>
            <a:r>
              <a:rPr lang="cs-CZ" sz="2800" dirty="0"/>
              <a:t>s </a:t>
            </a:r>
            <a:r>
              <a:rPr lang="cs-CZ" sz="2800" dirty="0" smtClean="0"/>
              <a:t>knihovnou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...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10" y="3802961"/>
            <a:ext cx="2823881" cy="1588432"/>
          </a:xfrm>
          <a:prstGeom prst="rect">
            <a:avLst/>
          </a:prstGeom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7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Drobné krůčky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25440" y="1919288"/>
            <a:ext cx="5270500" cy="27225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mravenčí práce s pedagogy </a:t>
            </a:r>
          </a:p>
          <a:p>
            <a:r>
              <a:rPr lang="cs-CZ" dirty="0" smtClean="0"/>
              <a:t>budování dobré značky knihovny</a:t>
            </a:r>
          </a:p>
          <a:p>
            <a:r>
              <a:rPr lang="cs-CZ" dirty="0"/>
              <a:t>u</a:t>
            </a:r>
            <a:r>
              <a:rPr lang="cs-CZ" dirty="0" smtClean="0"/>
              <a:t>pevňování pozice v rámci školy=úzká spolupráce</a:t>
            </a:r>
          </a:p>
          <a:p>
            <a:r>
              <a:rPr lang="cs-CZ" dirty="0"/>
              <a:t>d</a:t>
            </a:r>
            <a:r>
              <a:rPr lang="cs-CZ" dirty="0" smtClean="0"/>
              <a:t>ostat se co nejblíže k uživatelům</a:t>
            </a:r>
          </a:p>
          <a:p>
            <a:r>
              <a:rPr lang="cs-CZ" dirty="0" smtClean="0"/>
              <a:t>přesvědčit je, aby přišli</a:t>
            </a:r>
          </a:p>
          <a:p>
            <a:r>
              <a:rPr lang="cs-CZ" dirty="0" smtClean="0"/>
              <a:t>načasování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4" y="2785186"/>
            <a:ext cx="3362325" cy="1362075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4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Nové požadavky na knihovníka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163695"/>
          </a:xfrm>
        </p:spPr>
        <p:txBody>
          <a:bodyPr>
            <a:normAutofit/>
          </a:bodyPr>
          <a:lstStyle/>
          <a:p>
            <a:r>
              <a:rPr lang="cs-CZ" dirty="0"/>
              <a:t>umí komunikovat </a:t>
            </a:r>
            <a:r>
              <a:rPr lang="cs-CZ" dirty="0" smtClean="0"/>
              <a:t>stávajícími i novými </a:t>
            </a:r>
            <a:r>
              <a:rPr lang="cs-CZ" dirty="0" err="1" smtClean="0"/>
              <a:t>inf</a:t>
            </a:r>
            <a:r>
              <a:rPr lang="cs-CZ" dirty="0" smtClean="0"/>
              <a:t>. kanály</a:t>
            </a:r>
            <a:endParaRPr lang="cs-CZ" dirty="0"/>
          </a:p>
          <a:p>
            <a:r>
              <a:rPr lang="cs-CZ" dirty="0" err="1" smtClean="0"/>
              <a:t>copywriter</a:t>
            </a:r>
            <a:r>
              <a:rPr lang="cs-CZ" dirty="0" smtClean="0"/>
              <a:t> - </a:t>
            </a:r>
            <a:r>
              <a:rPr lang="cs-CZ" dirty="0"/>
              <a:t>umí napsat text pro své </a:t>
            </a:r>
            <a:r>
              <a:rPr lang="cs-CZ" dirty="0" smtClean="0"/>
              <a:t>uživatele</a:t>
            </a:r>
            <a:endParaRPr lang="cs-CZ" dirty="0"/>
          </a:p>
          <a:p>
            <a:r>
              <a:rPr lang="cs-CZ" dirty="0"/>
              <a:t>u</a:t>
            </a:r>
            <a:r>
              <a:rPr lang="cs-CZ" dirty="0" smtClean="0"/>
              <a:t>mí </a:t>
            </a:r>
            <a:r>
              <a:rPr lang="cs-CZ" dirty="0"/>
              <a:t>navrhnout/zadat/udělat leták, plakát, banner, webovou stránku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1536192"/>
            <a:ext cx="5486400" cy="4242816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4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Děkujeme za pozornost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Alexandra Vančurová</a:t>
            </a:r>
          </a:p>
          <a:p>
            <a:pPr marL="0" indent="0">
              <a:buNone/>
            </a:pPr>
            <a:r>
              <a:rPr lang="cs-CZ" dirty="0"/>
              <a:t>alexandra.vancurova@natur.cuni.cz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Ilona Trtíková</a:t>
            </a:r>
          </a:p>
          <a:p>
            <a:pPr marL="0" indent="0">
              <a:buNone/>
            </a:pPr>
            <a:r>
              <a:rPr lang="cs-CZ" dirty="0" smtClean="0"/>
              <a:t>ilona.trtikova@cvut.cz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3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63" y="2431741"/>
            <a:ext cx="4513580" cy="25087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6843" y="418395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Informační vzdělávání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6843" y="1753240"/>
            <a:ext cx="9920110" cy="669219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 … kurzy…  účast ve výuce… e-</a:t>
            </a:r>
            <a:r>
              <a:rPr lang="cs-CZ" dirty="0" err="1" smtClean="0"/>
              <a:t>learning</a:t>
            </a:r>
            <a:r>
              <a:rPr lang="cs-CZ" dirty="0" smtClean="0"/>
              <a:t>…  semináře…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5937" y="3111321"/>
            <a:ext cx="6182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Znamená </a:t>
            </a:r>
            <a:r>
              <a:rPr lang="cs-CZ" sz="2800" dirty="0" smtClean="0"/>
              <a:t>to:</a:t>
            </a:r>
          </a:p>
          <a:p>
            <a:endParaRPr lang="cs-CZ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komunikace </a:t>
            </a:r>
            <a:r>
              <a:rPr lang="cs-CZ" sz="2800" dirty="0"/>
              <a:t>se školou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propagace seminářů, kurzů…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979920" y="5334000"/>
            <a:ext cx="526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http://i.ytimg.com/vi/1ronp6Iue9w/maxresdefault.jpg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7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015" y="655250"/>
            <a:ext cx="4313207" cy="67867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</a:rPr>
              <a:t>Výhody VŠ knihoven</a:t>
            </a:r>
            <a:endParaRPr lang="cs-CZ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0694" y="4447425"/>
            <a:ext cx="3492260" cy="1685326"/>
          </a:xfrm>
        </p:spPr>
        <p:txBody>
          <a:bodyPr/>
          <a:lstStyle/>
          <a:p>
            <a:r>
              <a:rPr lang="cs-CZ" dirty="0" smtClean="0"/>
              <a:t>grafickým manuálem</a:t>
            </a:r>
          </a:p>
          <a:p>
            <a:r>
              <a:rPr lang="cs-CZ" dirty="0"/>
              <a:t>z</a:t>
            </a:r>
            <a:r>
              <a:rPr lang="cs-CZ" dirty="0" smtClean="0"/>
              <a:t>vyklostmi školy</a:t>
            </a:r>
          </a:p>
          <a:p>
            <a:r>
              <a:rPr lang="cs-CZ" dirty="0"/>
              <a:t>p</a:t>
            </a:r>
            <a:r>
              <a:rPr lang="cs-CZ" dirty="0" smtClean="0"/>
              <a:t>očtem pracovníků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54014" y="3413760"/>
            <a:ext cx="5062692" cy="678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</a:rPr>
              <a:t>Omezení VŠ knihoven</a:t>
            </a:r>
            <a:endParaRPr lang="cs-CZ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4015" y="1696654"/>
            <a:ext cx="53918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zná a reflektuje dění na univerzitě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zná informační potřeby uživatelů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s</a:t>
            </a:r>
            <a:r>
              <a:rPr lang="cs-CZ" sz="2800" dirty="0" smtClean="0"/>
              <a:t>právné informace ve správný čas</a:t>
            </a:r>
            <a:endParaRPr lang="cs-CZ" sz="2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278324"/>
            <a:ext cx="3527365" cy="6270871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2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Dotazník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5575"/>
          </a:xfrm>
        </p:spPr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beslány knihovny, které se zúčastnily průzkumu + skupina IVIG</a:t>
            </a:r>
          </a:p>
          <a:p>
            <a:r>
              <a:rPr lang="cs-CZ" dirty="0" smtClean="0"/>
              <a:t>odpovědělo 12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8200" y="3555999"/>
            <a:ext cx="105156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Cíl: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K</a:t>
            </a:r>
            <a:r>
              <a:rPr lang="cs-CZ" sz="2800" dirty="0" smtClean="0"/>
              <a:t>teré komunikační kanály jsou využívány k propagaci </a:t>
            </a:r>
            <a:r>
              <a:rPr lang="cs-CZ" sz="2800" dirty="0" err="1" smtClean="0"/>
              <a:t>inf</a:t>
            </a:r>
            <a:r>
              <a:rPr lang="cs-CZ" sz="2800" dirty="0" smtClean="0"/>
              <a:t>. vzdělávání?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Inspirace na zajímavé akce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26" y="719078"/>
            <a:ext cx="7840839" cy="5548196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3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82" y="1493351"/>
            <a:ext cx="6096000" cy="40290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Jakým způsobem propaguje vaše knihovna kurzy, semináře informačního vzdělávání na vaší škole?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49865" y="1828799"/>
            <a:ext cx="5978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na webových stránkách knihovny </a:t>
            </a:r>
            <a:r>
              <a:rPr lang="cs-CZ" sz="2800" dirty="0" smtClean="0"/>
              <a:t>- 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n</a:t>
            </a:r>
            <a:r>
              <a:rPr lang="cs-CZ" sz="2800" dirty="0" smtClean="0"/>
              <a:t>a webových stránkách školy - 8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plakáty, letáčky umístěné po </a:t>
            </a:r>
            <a:r>
              <a:rPr lang="cs-CZ" sz="2800" dirty="0" smtClean="0"/>
              <a:t>škole - 9 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/>
              <a:t>Facebook</a:t>
            </a:r>
            <a:r>
              <a:rPr lang="cs-CZ" sz="2800" dirty="0" smtClean="0"/>
              <a:t> - 12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e-mailová </a:t>
            </a:r>
            <a:r>
              <a:rPr lang="cs-CZ" sz="2800" dirty="0" smtClean="0"/>
              <a:t>kampaň -  9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přes </a:t>
            </a:r>
            <a:r>
              <a:rPr lang="cs-CZ" sz="2800" dirty="0"/>
              <a:t>osobní </a:t>
            </a:r>
            <a:r>
              <a:rPr lang="cs-CZ" sz="2800" dirty="0" smtClean="0"/>
              <a:t>kontakty - 11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v</a:t>
            </a:r>
            <a:r>
              <a:rPr lang="cs-CZ" sz="2800" dirty="0" smtClean="0"/>
              <a:t> rámci vedené výuky - 4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j</a:t>
            </a:r>
            <a:r>
              <a:rPr lang="cs-CZ" sz="2800" dirty="0" smtClean="0"/>
              <a:t>iný  - 4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8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Informační kanály pro doktorandy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rámci výuky</a:t>
            </a:r>
          </a:p>
          <a:p>
            <a:r>
              <a:rPr lang="cs-CZ" dirty="0"/>
              <a:t>oslovení e-mailem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0" y="1027906"/>
            <a:ext cx="2946400" cy="294640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Informační kanály pro akademiky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e-mail</a:t>
            </a:r>
            <a:endParaRPr lang="cs-CZ" dirty="0"/>
          </a:p>
          <a:p>
            <a:r>
              <a:rPr lang="cs-CZ" dirty="0" smtClean="0"/>
              <a:t>osobní </a:t>
            </a:r>
            <a:r>
              <a:rPr lang="cs-CZ" dirty="0"/>
              <a:t>kontakt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2139315"/>
            <a:ext cx="4038600" cy="3445431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7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Zúčastňujete se akcí na vaší škole, kde propagujete kurzy, semináře (např. den otevřených dveří, akce pro prváky, den vědy)?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71053"/>
            <a:ext cx="3417712" cy="131268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ANO</a:t>
            </a:r>
            <a:r>
              <a:rPr lang="cs-CZ" dirty="0" smtClean="0"/>
              <a:t>  -  10</a:t>
            </a:r>
          </a:p>
          <a:p>
            <a:pPr marL="0" indent="0">
              <a:buNone/>
            </a:pPr>
            <a:r>
              <a:rPr lang="cs-CZ" b="1" dirty="0" smtClean="0"/>
              <a:t>NE</a:t>
            </a:r>
            <a:r>
              <a:rPr lang="cs-CZ" dirty="0" smtClean="0"/>
              <a:t> - 2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64741" y="2457916"/>
            <a:ext cx="3336170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/>
              <a:t>A</a:t>
            </a:r>
            <a:r>
              <a:rPr lang="cs-CZ" sz="2800" dirty="0" smtClean="0"/>
              <a:t>kce </a:t>
            </a:r>
            <a:r>
              <a:rPr lang="cs-CZ" sz="2800" dirty="0"/>
              <a:t>pro prváky, DOD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Bibliotheca Academica 2015, Ostrava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9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372</Words>
  <Application>Microsoft Office PowerPoint</Application>
  <PresentationFormat>Širokoúhlá obrazovka</PresentationFormat>
  <Paragraphs>85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Propagace informačního vzdělávání</vt:lpstr>
      <vt:lpstr>Informační vzdělávání</vt:lpstr>
      <vt:lpstr>Výhody VŠ knihoven</vt:lpstr>
      <vt:lpstr>Dotazník</vt:lpstr>
      <vt:lpstr> </vt:lpstr>
      <vt:lpstr>Jakým způsobem propaguje vaše knihovna kurzy, semináře informačního vzdělávání na vaší škole?</vt:lpstr>
      <vt:lpstr>Informační kanály pro doktorandy</vt:lpstr>
      <vt:lpstr>Informační kanály pro akademiky</vt:lpstr>
      <vt:lpstr>Zúčastňujete se akcí na vaší škole, kde propagujete kurzy, semináře (např. den otevřených dveří, akce pro prváky, den vědy)?</vt:lpstr>
      <vt:lpstr>Netradiční způsoby propagace</vt:lpstr>
      <vt:lpstr>Drobné krůčky</vt:lpstr>
      <vt:lpstr>Nové požadavky na knihovníka</vt:lpstr>
      <vt:lpstr>Děkujeme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trtikilo</dc:creator>
  <cp:lastModifiedBy>trtikilo</cp:lastModifiedBy>
  <cp:revision>123</cp:revision>
  <dcterms:created xsi:type="dcterms:W3CDTF">2015-10-07T15:47:14Z</dcterms:created>
  <dcterms:modified xsi:type="dcterms:W3CDTF">2015-10-14T06:45:28Z</dcterms:modified>
</cp:coreProperties>
</file>