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4176" r:id="rId2"/>
  </p:sldMasterIdLst>
  <p:notesMasterIdLst>
    <p:notesMasterId r:id="rId29"/>
  </p:notesMasterIdLst>
  <p:handoutMasterIdLst>
    <p:handoutMasterId r:id="rId30"/>
  </p:handoutMasterIdLst>
  <p:sldIdLst>
    <p:sldId id="414" r:id="rId3"/>
    <p:sldId id="411" r:id="rId4"/>
    <p:sldId id="412" r:id="rId5"/>
    <p:sldId id="413" r:id="rId6"/>
    <p:sldId id="391" r:id="rId7"/>
    <p:sldId id="355" r:id="rId8"/>
    <p:sldId id="354" r:id="rId9"/>
    <p:sldId id="356" r:id="rId10"/>
    <p:sldId id="394" r:id="rId11"/>
    <p:sldId id="357" r:id="rId12"/>
    <p:sldId id="358" r:id="rId13"/>
    <p:sldId id="359" r:id="rId14"/>
    <p:sldId id="362" r:id="rId15"/>
    <p:sldId id="445" r:id="rId16"/>
    <p:sldId id="436" r:id="rId17"/>
    <p:sldId id="437" r:id="rId18"/>
    <p:sldId id="438" r:id="rId19"/>
    <p:sldId id="439" r:id="rId20"/>
    <p:sldId id="440" r:id="rId21"/>
    <p:sldId id="444" r:id="rId22"/>
    <p:sldId id="441" r:id="rId23"/>
    <p:sldId id="442" r:id="rId24"/>
    <p:sldId id="446" r:id="rId25"/>
    <p:sldId id="447" r:id="rId26"/>
    <p:sldId id="448" r:id="rId27"/>
    <p:sldId id="434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in, Julia (IP&amp;Science)" initials="LJ(" lastIdx="3" clrIdx="0"/>
  <p:cmAuthor id="1" name="Pokusa, Danielle" initials="DP" lastIdx="3" clrIdx="1"/>
  <p:cmAuthor id="2" name="U1420908" initials="SMP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8E6"/>
    <a:srgbClr val="200591"/>
    <a:srgbClr val="FF9100"/>
    <a:srgbClr val="DC0A0A"/>
    <a:srgbClr val="A00000"/>
    <a:srgbClr val="505050"/>
    <a:srgbClr val="FFB400"/>
    <a:srgbClr val="4E4E4E"/>
    <a:srgbClr val="78A22F"/>
    <a:srgbClr val="5858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0960" autoAdjust="0"/>
  </p:normalViewPr>
  <p:slideViewPr>
    <p:cSldViewPr snapToGrid="0">
      <p:cViewPr>
        <p:scale>
          <a:sx n="70" d="100"/>
          <a:sy n="70" d="100"/>
        </p:scale>
        <p:origin x="-190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F0E67-970C-4E47-98F0-BA728355E931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E2B3C44E-F1DE-4616-9556-8C512EBBCAA7}">
      <dgm:prSet phldrT="[Text]" custT="1"/>
      <dgm:spPr/>
      <dgm:t>
        <a:bodyPr/>
        <a:lstStyle/>
        <a:p>
          <a:endParaRPr lang="en-GB" sz="2700" b="1" dirty="0" smtClean="0"/>
        </a:p>
        <a:p>
          <a:endParaRPr lang="en-GB" sz="2700" b="1" dirty="0" smtClean="0"/>
        </a:p>
        <a:p>
          <a:endParaRPr lang="en-GB" sz="2700" b="1" dirty="0" smtClean="0"/>
        </a:p>
        <a:p>
          <a:r>
            <a:rPr lang="en-US" sz="2400" b="1" dirty="0" smtClean="0"/>
            <a:t>V</a:t>
          </a:r>
          <a:r>
            <a:rPr lang="sk-SK" sz="2400" b="1" dirty="0" smtClean="0"/>
            <a:t>ýběr obsahu</a:t>
          </a:r>
          <a:endParaRPr lang="en-GB" sz="2400" b="1" dirty="0" smtClean="0"/>
        </a:p>
        <a:p>
          <a:r>
            <a:rPr lang="en-GB" sz="1600" b="0" dirty="0" smtClean="0"/>
            <a:t>-</a:t>
          </a:r>
          <a:r>
            <a:rPr lang="sk-SK" sz="1600" b="0" dirty="0" smtClean="0"/>
            <a:t>Kvalita obsahu</a:t>
          </a:r>
          <a:endParaRPr lang="en-GB" sz="1600" b="0" dirty="0" smtClean="0"/>
        </a:p>
        <a:p>
          <a:r>
            <a:rPr lang="en-GB" sz="1600" b="0" dirty="0" smtClean="0"/>
            <a:t>-Peer review</a:t>
          </a:r>
        </a:p>
        <a:p>
          <a:r>
            <a:rPr lang="en-GB" sz="1600" b="0" dirty="0" smtClean="0"/>
            <a:t>-</a:t>
          </a:r>
          <a:r>
            <a:rPr lang="hu-HU" sz="1600" b="0" dirty="0" smtClean="0"/>
            <a:t>Editorské zvyklosti</a:t>
          </a:r>
          <a:endParaRPr lang="en-GB" sz="1600" b="0" dirty="0" smtClean="0"/>
        </a:p>
        <a:p>
          <a:r>
            <a:rPr lang="en-GB" sz="1600" b="0" dirty="0" smtClean="0"/>
            <a:t>-</a:t>
          </a:r>
          <a:r>
            <a:rPr lang="sk-SK" sz="1600" b="0" dirty="0" smtClean="0"/>
            <a:t>Různorodost </a:t>
          </a:r>
          <a:endParaRPr lang="en-GB" sz="1600" b="0" dirty="0" smtClean="0"/>
        </a:p>
        <a:p>
          <a:r>
            <a:rPr lang="sk-SK" sz="1600" b="0" dirty="0" smtClean="0"/>
            <a:t>- Vliv - citovanost</a:t>
          </a:r>
          <a:endParaRPr lang="en-GB" sz="1600" b="0" dirty="0" smtClean="0"/>
        </a:p>
        <a:p>
          <a:r>
            <a:rPr lang="en-GB" sz="1600" b="0" dirty="0" smtClean="0"/>
            <a:t>-</a:t>
          </a:r>
          <a:r>
            <a:rPr lang="cs-CZ" sz="1600" b="0" dirty="0" smtClean="0"/>
            <a:t> </a:t>
          </a:r>
          <a:r>
            <a:rPr lang="hu-HU" sz="1600" b="0" dirty="0" smtClean="0"/>
            <a:t>Autocitace</a:t>
          </a:r>
          <a:endParaRPr lang="en-GB" sz="1600" b="0" dirty="0" smtClean="0"/>
        </a:p>
        <a:p>
          <a:endParaRPr lang="en-GB" sz="1800" b="0" dirty="0" smtClean="0"/>
        </a:p>
        <a:p>
          <a:endParaRPr lang="en-GB" sz="1800" b="0" dirty="0" smtClean="0"/>
        </a:p>
        <a:p>
          <a:endParaRPr lang="en-GB" sz="1800" b="0" dirty="0" smtClean="0"/>
        </a:p>
        <a:p>
          <a:endParaRPr lang="en-GB" sz="1800" b="0" dirty="0" smtClean="0"/>
        </a:p>
        <a:p>
          <a:endParaRPr lang="en-US" sz="2700" dirty="0"/>
        </a:p>
      </dgm:t>
    </dgm:pt>
    <dgm:pt modelId="{C5583791-B2C6-4445-B4CB-A3613CBF0106}" type="parTrans" cxnId="{26DFA9BC-DD22-4407-BFE9-69B9142A6981}">
      <dgm:prSet/>
      <dgm:spPr/>
      <dgm:t>
        <a:bodyPr/>
        <a:lstStyle/>
        <a:p>
          <a:endParaRPr lang="en-US"/>
        </a:p>
      </dgm:t>
    </dgm:pt>
    <dgm:pt modelId="{577F8DA8-4055-46FB-BE6A-F5BAD3C29AC4}" type="sibTrans" cxnId="{26DFA9BC-DD22-4407-BFE9-69B9142A6981}">
      <dgm:prSet/>
      <dgm:spPr/>
      <dgm:t>
        <a:bodyPr/>
        <a:lstStyle/>
        <a:p>
          <a:endParaRPr lang="en-US"/>
        </a:p>
      </dgm:t>
    </dgm:pt>
    <dgm:pt modelId="{A7F6F321-8D80-483C-BCDD-D9DF543C9758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GB" sz="2600" b="1" dirty="0" smtClean="0"/>
        </a:p>
        <a:p>
          <a:pPr>
            <a:lnSpc>
              <a:spcPct val="100000"/>
            </a:lnSpc>
          </a:pPr>
          <a:r>
            <a:rPr lang="hu-HU" sz="2400" b="1" dirty="0" smtClean="0"/>
            <a:t>Metadata</a:t>
          </a:r>
          <a:endParaRPr lang="en-GB" sz="2400" b="1" dirty="0" smtClean="0"/>
        </a:p>
        <a:p>
          <a:pPr>
            <a:lnSpc>
              <a:spcPct val="90000"/>
            </a:lnSpc>
          </a:pPr>
          <a:r>
            <a:rPr lang="en-GB" sz="1600" b="0" dirty="0" smtClean="0"/>
            <a:t>-</a:t>
          </a:r>
          <a:r>
            <a:rPr lang="hu-HU" sz="1600" b="0" dirty="0" smtClean="0"/>
            <a:t>Bibilografická data</a:t>
          </a:r>
          <a:endParaRPr lang="en-GB" sz="1600" b="0" dirty="0" smtClean="0"/>
        </a:p>
        <a:p>
          <a:pPr>
            <a:lnSpc>
              <a:spcPct val="90000"/>
            </a:lnSpc>
          </a:pPr>
          <a:r>
            <a:rPr lang="en-GB" sz="1600" b="0" dirty="0" smtClean="0"/>
            <a:t>-</a:t>
          </a:r>
          <a:r>
            <a:rPr lang="cs-CZ" sz="1600" b="0" dirty="0" smtClean="0"/>
            <a:t> </a:t>
          </a:r>
          <a:r>
            <a:rPr lang="hu-HU" sz="1600" b="0" dirty="0" smtClean="0"/>
            <a:t>Abstrakt</a:t>
          </a:r>
        </a:p>
        <a:p>
          <a:pPr>
            <a:lnSpc>
              <a:spcPct val="90000"/>
            </a:lnSpc>
          </a:pPr>
          <a:r>
            <a:rPr lang="en-GB" sz="1600" b="0" dirty="0" smtClean="0"/>
            <a:t>-K</a:t>
          </a:r>
          <a:r>
            <a:rPr lang="cs-CZ" sz="1600" b="0" dirty="0" smtClean="0"/>
            <a:t>líčo</a:t>
          </a:r>
          <a:r>
            <a:rPr lang="sk-SK" sz="1600" b="0" dirty="0" smtClean="0"/>
            <a:t>vá slova</a:t>
          </a:r>
          <a:endParaRPr lang="en-GB" sz="1600" b="0" dirty="0" smtClean="0"/>
        </a:p>
        <a:p>
          <a:pPr>
            <a:lnSpc>
              <a:spcPct val="90000"/>
            </a:lnSpc>
          </a:pPr>
          <a:r>
            <a:rPr lang="en-GB" sz="1600" b="0" dirty="0" smtClean="0"/>
            <a:t>-</a:t>
          </a:r>
          <a:r>
            <a:rPr lang="hu-HU" sz="1600" b="0" dirty="0" smtClean="0"/>
            <a:t>Všichni autoři</a:t>
          </a:r>
          <a:endParaRPr lang="en-GB" sz="1600" b="0" dirty="0" smtClean="0"/>
        </a:p>
        <a:p>
          <a:pPr>
            <a:lnSpc>
              <a:spcPct val="90000"/>
            </a:lnSpc>
          </a:pPr>
          <a:r>
            <a:rPr lang="en-GB" sz="1600" b="0" dirty="0" smtClean="0"/>
            <a:t>-</a:t>
          </a:r>
          <a:r>
            <a:rPr lang="hu-HU" sz="1600" b="0" dirty="0" smtClean="0"/>
            <a:t>Všechny instituce</a:t>
          </a:r>
          <a:endParaRPr lang="en-GB" sz="1600" b="0" dirty="0" smtClean="0"/>
        </a:p>
        <a:p>
          <a:pPr>
            <a:lnSpc>
              <a:spcPct val="90000"/>
            </a:lnSpc>
          </a:pPr>
          <a:r>
            <a:rPr lang="en-GB" sz="1600" b="0" dirty="0" smtClean="0"/>
            <a:t>-</a:t>
          </a:r>
          <a:r>
            <a:rPr lang="cs-CZ" sz="1600" b="0" dirty="0" smtClean="0"/>
            <a:t> Data o grantech</a:t>
          </a:r>
          <a:r>
            <a:rPr lang="sk-SK" sz="1600" b="0" dirty="0" smtClean="0"/>
            <a:t> data</a:t>
          </a:r>
          <a:endParaRPr lang="en-GB" sz="1600" b="0" dirty="0" smtClean="0"/>
        </a:p>
        <a:p>
          <a:pPr>
            <a:lnSpc>
              <a:spcPct val="90000"/>
            </a:lnSpc>
          </a:pPr>
          <a:r>
            <a:rPr lang="en-GB" sz="1600" b="0" dirty="0" smtClean="0"/>
            <a:t>-</a:t>
          </a:r>
          <a:r>
            <a:rPr lang="cs-CZ" sz="1600" b="0" dirty="0" smtClean="0"/>
            <a:t> </a:t>
          </a:r>
          <a:r>
            <a:rPr lang="sk-SK" sz="1600" b="0" dirty="0" smtClean="0"/>
            <a:t>C</a:t>
          </a:r>
          <a:r>
            <a:rPr lang="hu-HU" sz="1600" b="0" dirty="0" smtClean="0"/>
            <a:t>itující a citovaná data</a:t>
          </a:r>
          <a:endParaRPr lang="en-GB" sz="1600" b="0" dirty="0" smtClean="0"/>
        </a:p>
        <a:p>
          <a:pPr>
            <a:lnSpc>
              <a:spcPct val="90000"/>
            </a:lnSpc>
          </a:pPr>
          <a:endParaRPr lang="en-US" sz="2600" b="1" dirty="0"/>
        </a:p>
      </dgm:t>
    </dgm:pt>
    <dgm:pt modelId="{0A799469-8D45-4EC3-83A4-C790B79DE875}" type="parTrans" cxnId="{DBB90F72-10AE-48CE-AC64-0BDAF107E0F7}">
      <dgm:prSet/>
      <dgm:spPr/>
      <dgm:t>
        <a:bodyPr/>
        <a:lstStyle/>
        <a:p>
          <a:endParaRPr lang="en-US"/>
        </a:p>
      </dgm:t>
    </dgm:pt>
    <dgm:pt modelId="{3A31A2D4-9FC1-4C54-B9DC-192033605E6F}" type="sibTrans" cxnId="{DBB90F72-10AE-48CE-AC64-0BDAF107E0F7}">
      <dgm:prSet/>
      <dgm:spPr/>
      <dgm:t>
        <a:bodyPr/>
        <a:lstStyle/>
        <a:p>
          <a:endParaRPr lang="en-US"/>
        </a:p>
      </dgm:t>
    </dgm:pt>
    <dgm:pt modelId="{7DE43E90-4332-483E-93D2-9400594930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2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sk-SK" sz="2400" b="1" dirty="0" smtClean="0"/>
            <a:t>Organizace dat</a:t>
          </a:r>
          <a:endParaRPr lang="en-GB" sz="800" b="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600" b="0" dirty="0" smtClean="0"/>
            <a:t>- </a:t>
          </a:r>
          <a:r>
            <a:rPr lang="sk-SK" sz="1600" b="0" dirty="0" smtClean="0"/>
            <a:t>Kategorizační systémy</a:t>
          </a:r>
          <a:endParaRPr lang="en-GB" sz="1600" b="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600" b="0" dirty="0" smtClean="0"/>
            <a:t>- Organization Enhanced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600" b="0" dirty="0" smtClean="0"/>
            <a:t>- Open Access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600" b="0" dirty="0" smtClean="0"/>
            <a:t>-Highly Cited </a:t>
          </a:r>
          <a:r>
            <a:rPr lang="hu-HU" sz="1600" b="0" dirty="0" smtClean="0"/>
            <a:t>výzkumy</a:t>
          </a:r>
          <a:endParaRPr lang="en-GB" sz="1600" b="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hu-HU" sz="1600" b="0" dirty="0" smtClean="0"/>
            <a:t>- Typy dokumentů</a:t>
          </a:r>
          <a:endParaRPr lang="en-GB" sz="1600" b="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GB" sz="1600" b="0" dirty="0" smtClean="0"/>
        </a:p>
      </dgm:t>
    </dgm:pt>
    <dgm:pt modelId="{FF0BE7AD-A72C-4E99-AE37-991726942162}" type="parTrans" cxnId="{C6F76E91-89EB-403B-B39D-D464FAA16051}">
      <dgm:prSet/>
      <dgm:spPr/>
      <dgm:t>
        <a:bodyPr/>
        <a:lstStyle/>
        <a:p>
          <a:endParaRPr lang="en-US"/>
        </a:p>
      </dgm:t>
    </dgm:pt>
    <dgm:pt modelId="{5D640E00-9A9A-4C30-AD1B-4F987D7C6F65}" type="sibTrans" cxnId="{C6F76E91-89EB-403B-B39D-D464FAA16051}">
      <dgm:prSet/>
      <dgm:spPr/>
      <dgm:t>
        <a:bodyPr/>
        <a:lstStyle/>
        <a:p>
          <a:endParaRPr lang="en-US"/>
        </a:p>
      </dgm:t>
    </dgm:pt>
    <dgm:pt modelId="{2857F91E-56CA-4B01-A3A2-CDFB8B81E87C}" type="pres">
      <dgm:prSet presAssocID="{896F0E67-970C-4E47-98F0-BA728355E931}" presName="Name0" presStyleCnt="0">
        <dgm:presLayoutVars>
          <dgm:dir/>
          <dgm:resizeHandles val="exact"/>
        </dgm:presLayoutVars>
      </dgm:prSet>
      <dgm:spPr/>
    </dgm:pt>
    <dgm:pt modelId="{E11B4FC6-C3B8-46BB-A139-C343AD130B73}" type="pres">
      <dgm:prSet presAssocID="{896F0E67-970C-4E47-98F0-BA728355E931}" presName="fgShape" presStyleLbl="fgShp" presStyleIdx="0" presStyleCnt="1" custFlipVert="1" custScaleX="674" custScaleY="16542" custLinFactNeighborX="-733" custLinFactNeighborY="50234"/>
      <dgm:spPr>
        <a:noFill/>
        <a:ln>
          <a:noFill/>
        </a:ln>
      </dgm:spPr>
    </dgm:pt>
    <dgm:pt modelId="{1070F5E5-372D-4006-80A1-2AA710095320}" type="pres">
      <dgm:prSet presAssocID="{896F0E67-970C-4E47-98F0-BA728355E931}" presName="linComp" presStyleCnt="0"/>
      <dgm:spPr/>
    </dgm:pt>
    <dgm:pt modelId="{97703442-1069-4E81-8C6B-3CD07FF61036}" type="pres">
      <dgm:prSet presAssocID="{E2B3C44E-F1DE-4616-9556-8C512EBBCAA7}" presName="compNode" presStyleCnt="0"/>
      <dgm:spPr/>
    </dgm:pt>
    <dgm:pt modelId="{0F32C237-8294-431D-9BC5-F9934C6AE3D0}" type="pres">
      <dgm:prSet presAssocID="{E2B3C44E-F1DE-4616-9556-8C512EBBCAA7}" presName="bkgdShape" presStyleLbl="node1" presStyleIdx="0" presStyleCnt="3"/>
      <dgm:spPr/>
      <dgm:t>
        <a:bodyPr/>
        <a:lstStyle/>
        <a:p>
          <a:endParaRPr lang="en-US"/>
        </a:p>
      </dgm:t>
    </dgm:pt>
    <dgm:pt modelId="{B6DD6442-0E42-485D-B5D5-9C05CFB6766A}" type="pres">
      <dgm:prSet presAssocID="{E2B3C44E-F1DE-4616-9556-8C512EBBCAA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77DAF-0F00-45AE-B79B-0921DE3D7D4B}" type="pres">
      <dgm:prSet presAssocID="{E2B3C44E-F1DE-4616-9556-8C512EBBCAA7}" presName="invisiNode" presStyleLbl="node1" presStyleIdx="0" presStyleCnt="3"/>
      <dgm:spPr/>
    </dgm:pt>
    <dgm:pt modelId="{24494536-29E3-424B-AB4B-C7989BB12B4C}" type="pres">
      <dgm:prSet presAssocID="{E2B3C44E-F1DE-4616-9556-8C512EBBCAA7}" presName="imagNode" presStyleLbl="fgImgPlace1" presStyleIdx="0" presStyleCnt="3" custScaleX="71272" custScaleY="69227" custLinFactNeighborX="-1878" custLinFactNeighborY="-31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953C8F-3079-4AE3-9F6D-3C35AA11DC7D}" type="pres">
      <dgm:prSet presAssocID="{577F8DA8-4055-46FB-BE6A-F5BAD3C29A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79699C-BBCA-4209-906A-BBCEBA29CD23}" type="pres">
      <dgm:prSet presAssocID="{A7F6F321-8D80-483C-BCDD-D9DF543C9758}" presName="compNode" presStyleCnt="0"/>
      <dgm:spPr/>
    </dgm:pt>
    <dgm:pt modelId="{A07233A7-FE84-4404-874B-1A5CD8A24379}" type="pres">
      <dgm:prSet presAssocID="{A7F6F321-8D80-483C-BCDD-D9DF543C9758}" presName="bkgdShape" presStyleLbl="node1" presStyleIdx="1" presStyleCnt="3"/>
      <dgm:spPr/>
      <dgm:t>
        <a:bodyPr/>
        <a:lstStyle/>
        <a:p>
          <a:endParaRPr lang="en-US"/>
        </a:p>
      </dgm:t>
    </dgm:pt>
    <dgm:pt modelId="{BE053703-09FA-4831-B964-E0668A078ACE}" type="pres">
      <dgm:prSet presAssocID="{A7F6F321-8D80-483C-BCDD-D9DF543C975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31C05-68C1-4990-B0A6-4E37AE7B552C}" type="pres">
      <dgm:prSet presAssocID="{A7F6F321-8D80-483C-BCDD-D9DF543C9758}" presName="invisiNode" presStyleLbl="node1" presStyleIdx="1" presStyleCnt="3"/>
      <dgm:spPr/>
    </dgm:pt>
    <dgm:pt modelId="{20706FC9-5688-45EF-B50C-8D534E6BA0BE}" type="pres">
      <dgm:prSet presAssocID="{A7F6F321-8D80-483C-BCDD-D9DF543C9758}" presName="imagNode" presStyleLbl="fgImgPlace1" presStyleIdx="1" presStyleCnt="3" custScaleX="71272" custScaleY="69227" custLinFactNeighborY="-291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7C3E41-3D23-40F4-A046-B0927A86EF75}" type="pres">
      <dgm:prSet presAssocID="{3A31A2D4-9FC1-4C54-B9DC-192033605E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E865FE-1833-42EB-9773-522C6E2598BB}" type="pres">
      <dgm:prSet presAssocID="{7DE43E90-4332-483E-93D2-9400594930D2}" presName="compNode" presStyleCnt="0"/>
      <dgm:spPr/>
    </dgm:pt>
    <dgm:pt modelId="{C3CBE362-B14A-4CAD-98D2-2C1359DAF3B1}" type="pres">
      <dgm:prSet presAssocID="{7DE43E90-4332-483E-93D2-9400594930D2}" presName="bkgdShape" presStyleLbl="node1" presStyleIdx="2" presStyleCnt="3"/>
      <dgm:spPr/>
      <dgm:t>
        <a:bodyPr/>
        <a:lstStyle/>
        <a:p>
          <a:endParaRPr lang="en-US"/>
        </a:p>
      </dgm:t>
    </dgm:pt>
    <dgm:pt modelId="{C430D4F3-91E6-4FD0-8AAB-7CEB78344301}" type="pres">
      <dgm:prSet presAssocID="{7DE43E90-4332-483E-93D2-9400594930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2BF00-6AE8-42F4-9381-3C4EC209C5D4}" type="pres">
      <dgm:prSet presAssocID="{7DE43E90-4332-483E-93D2-9400594930D2}" presName="invisiNode" presStyleLbl="node1" presStyleIdx="2" presStyleCnt="3"/>
      <dgm:spPr/>
    </dgm:pt>
    <dgm:pt modelId="{2666FA99-2281-4E0B-8CBE-A0C8447FEE63}" type="pres">
      <dgm:prSet presAssocID="{7DE43E90-4332-483E-93D2-9400594930D2}" presName="imagNode" presStyleLbl="fgImgPlace1" presStyleIdx="2" presStyleCnt="3" custScaleX="71272" custScaleY="69227" custLinFactNeighborX="-626" custLinFactNeighborY="-310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0E1DBD2-8F72-445C-9EC4-51681E9541E7}" type="presOf" srcId="{577F8DA8-4055-46FB-BE6A-F5BAD3C29AC4}" destId="{F7953C8F-3079-4AE3-9F6D-3C35AA11DC7D}" srcOrd="0" destOrd="0" presId="urn:microsoft.com/office/officeart/2005/8/layout/hList7"/>
    <dgm:cxn modelId="{C6F76E91-89EB-403B-B39D-D464FAA16051}" srcId="{896F0E67-970C-4E47-98F0-BA728355E931}" destId="{7DE43E90-4332-483E-93D2-9400594930D2}" srcOrd="2" destOrd="0" parTransId="{FF0BE7AD-A72C-4E99-AE37-991726942162}" sibTransId="{5D640E00-9A9A-4C30-AD1B-4F987D7C6F65}"/>
    <dgm:cxn modelId="{ED56BB33-85D9-4B76-95DD-410AB5D7860E}" type="presOf" srcId="{7DE43E90-4332-483E-93D2-9400594930D2}" destId="{C3CBE362-B14A-4CAD-98D2-2C1359DAF3B1}" srcOrd="0" destOrd="0" presId="urn:microsoft.com/office/officeart/2005/8/layout/hList7"/>
    <dgm:cxn modelId="{DBB90F72-10AE-48CE-AC64-0BDAF107E0F7}" srcId="{896F0E67-970C-4E47-98F0-BA728355E931}" destId="{A7F6F321-8D80-483C-BCDD-D9DF543C9758}" srcOrd="1" destOrd="0" parTransId="{0A799469-8D45-4EC3-83A4-C790B79DE875}" sibTransId="{3A31A2D4-9FC1-4C54-B9DC-192033605E6F}"/>
    <dgm:cxn modelId="{FF0C5708-A629-4B51-A63D-B2C8256A693B}" type="presOf" srcId="{E2B3C44E-F1DE-4616-9556-8C512EBBCAA7}" destId="{0F32C237-8294-431D-9BC5-F9934C6AE3D0}" srcOrd="0" destOrd="0" presId="urn:microsoft.com/office/officeart/2005/8/layout/hList7"/>
    <dgm:cxn modelId="{DA092B9E-ECF8-4F27-B0B4-E06B497F2F7B}" type="presOf" srcId="{7DE43E90-4332-483E-93D2-9400594930D2}" destId="{C430D4F3-91E6-4FD0-8AAB-7CEB78344301}" srcOrd="1" destOrd="0" presId="urn:microsoft.com/office/officeart/2005/8/layout/hList7"/>
    <dgm:cxn modelId="{85F671CD-AEA6-429E-8156-58E10E5C37CF}" type="presOf" srcId="{E2B3C44E-F1DE-4616-9556-8C512EBBCAA7}" destId="{B6DD6442-0E42-485D-B5D5-9C05CFB6766A}" srcOrd="1" destOrd="0" presId="urn:microsoft.com/office/officeart/2005/8/layout/hList7"/>
    <dgm:cxn modelId="{26DFA9BC-DD22-4407-BFE9-69B9142A6981}" srcId="{896F0E67-970C-4E47-98F0-BA728355E931}" destId="{E2B3C44E-F1DE-4616-9556-8C512EBBCAA7}" srcOrd="0" destOrd="0" parTransId="{C5583791-B2C6-4445-B4CB-A3613CBF0106}" sibTransId="{577F8DA8-4055-46FB-BE6A-F5BAD3C29AC4}"/>
    <dgm:cxn modelId="{52FD1B76-15C2-43D2-8F4F-002923E53145}" type="presOf" srcId="{A7F6F321-8D80-483C-BCDD-D9DF543C9758}" destId="{A07233A7-FE84-4404-874B-1A5CD8A24379}" srcOrd="0" destOrd="0" presId="urn:microsoft.com/office/officeart/2005/8/layout/hList7"/>
    <dgm:cxn modelId="{6487DE2D-7B62-4563-98E1-FC65BEA6A088}" type="presOf" srcId="{896F0E67-970C-4E47-98F0-BA728355E931}" destId="{2857F91E-56CA-4B01-A3A2-CDFB8B81E87C}" srcOrd="0" destOrd="0" presId="urn:microsoft.com/office/officeart/2005/8/layout/hList7"/>
    <dgm:cxn modelId="{E47F858C-4055-425D-AF3B-0EFEE1565032}" type="presOf" srcId="{3A31A2D4-9FC1-4C54-B9DC-192033605E6F}" destId="{3E7C3E41-3D23-40F4-A046-B0927A86EF75}" srcOrd="0" destOrd="0" presId="urn:microsoft.com/office/officeart/2005/8/layout/hList7"/>
    <dgm:cxn modelId="{FF66FA6E-3E61-441B-8A10-0250C0A11B31}" type="presOf" srcId="{A7F6F321-8D80-483C-BCDD-D9DF543C9758}" destId="{BE053703-09FA-4831-B964-E0668A078ACE}" srcOrd="1" destOrd="0" presId="urn:microsoft.com/office/officeart/2005/8/layout/hList7"/>
    <dgm:cxn modelId="{2C74B162-8E17-4F22-A927-2809DA64D963}" type="presParOf" srcId="{2857F91E-56CA-4B01-A3A2-CDFB8B81E87C}" destId="{E11B4FC6-C3B8-46BB-A139-C343AD130B73}" srcOrd="0" destOrd="0" presId="urn:microsoft.com/office/officeart/2005/8/layout/hList7"/>
    <dgm:cxn modelId="{C04B93D8-A3C5-46F8-AFD4-FD778370319B}" type="presParOf" srcId="{2857F91E-56CA-4B01-A3A2-CDFB8B81E87C}" destId="{1070F5E5-372D-4006-80A1-2AA710095320}" srcOrd="1" destOrd="0" presId="urn:microsoft.com/office/officeart/2005/8/layout/hList7"/>
    <dgm:cxn modelId="{80F85A6D-4ED9-4E44-9D48-333D95873422}" type="presParOf" srcId="{1070F5E5-372D-4006-80A1-2AA710095320}" destId="{97703442-1069-4E81-8C6B-3CD07FF61036}" srcOrd="0" destOrd="0" presId="urn:microsoft.com/office/officeart/2005/8/layout/hList7"/>
    <dgm:cxn modelId="{8FB6DDFF-212A-4BC5-82D8-2E5181097569}" type="presParOf" srcId="{97703442-1069-4E81-8C6B-3CD07FF61036}" destId="{0F32C237-8294-431D-9BC5-F9934C6AE3D0}" srcOrd="0" destOrd="0" presId="urn:microsoft.com/office/officeart/2005/8/layout/hList7"/>
    <dgm:cxn modelId="{99EFA66B-1A5D-4296-A12B-AA00B393AFD3}" type="presParOf" srcId="{97703442-1069-4E81-8C6B-3CD07FF61036}" destId="{B6DD6442-0E42-485D-B5D5-9C05CFB6766A}" srcOrd="1" destOrd="0" presId="urn:microsoft.com/office/officeart/2005/8/layout/hList7"/>
    <dgm:cxn modelId="{AA432FA9-4819-4270-BAEB-0FD689DA0ADA}" type="presParOf" srcId="{97703442-1069-4E81-8C6B-3CD07FF61036}" destId="{37477DAF-0F00-45AE-B79B-0921DE3D7D4B}" srcOrd="2" destOrd="0" presId="urn:microsoft.com/office/officeart/2005/8/layout/hList7"/>
    <dgm:cxn modelId="{B156F76C-8181-4840-9294-B77AB053D2B8}" type="presParOf" srcId="{97703442-1069-4E81-8C6B-3CD07FF61036}" destId="{24494536-29E3-424B-AB4B-C7989BB12B4C}" srcOrd="3" destOrd="0" presId="urn:microsoft.com/office/officeart/2005/8/layout/hList7"/>
    <dgm:cxn modelId="{2C869AEF-7832-4BAE-B12A-C2B0D89BD7A8}" type="presParOf" srcId="{1070F5E5-372D-4006-80A1-2AA710095320}" destId="{F7953C8F-3079-4AE3-9F6D-3C35AA11DC7D}" srcOrd="1" destOrd="0" presId="urn:microsoft.com/office/officeart/2005/8/layout/hList7"/>
    <dgm:cxn modelId="{0964D155-7C0B-46E1-AD5C-DE5297F7B8C2}" type="presParOf" srcId="{1070F5E5-372D-4006-80A1-2AA710095320}" destId="{C779699C-BBCA-4209-906A-BBCEBA29CD23}" srcOrd="2" destOrd="0" presId="urn:microsoft.com/office/officeart/2005/8/layout/hList7"/>
    <dgm:cxn modelId="{8BA8884C-11DF-4A5E-BE75-F927675A9122}" type="presParOf" srcId="{C779699C-BBCA-4209-906A-BBCEBA29CD23}" destId="{A07233A7-FE84-4404-874B-1A5CD8A24379}" srcOrd="0" destOrd="0" presId="urn:microsoft.com/office/officeart/2005/8/layout/hList7"/>
    <dgm:cxn modelId="{CE56EF2A-25F1-4B38-8AFD-8B45F0CB99FD}" type="presParOf" srcId="{C779699C-BBCA-4209-906A-BBCEBA29CD23}" destId="{BE053703-09FA-4831-B964-E0668A078ACE}" srcOrd="1" destOrd="0" presId="urn:microsoft.com/office/officeart/2005/8/layout/hList7"/>
    <dgm:cxn modelId="{AE0C3D02-00D8-4240-B798-53D94F26E488}" type="presParOf" srcId="{C779699C-BBCA-4209-906A-BBCEBA29CD23}" destId="{1FB31C05-68C1-4990-B0A6-4E37AE7B552C}" srcOrd="2" destOrd="0" presId="urn:microsoft.com/office/officeart/2005/8/layout/hList7"/>
    <dgm:cxn modelId="{F05925CD-5DF0-41FA-AFBD-50DBB77AFCB0}" type="presParOf" srcId="{C779699C-BBCA-4209-906A-BBCEBA29CD23}" destId="{20706FC9-5688-45EF-B50C-8D534E6BA0BE}" srcOrd="3" destOrd="0" presId="urn:microsoft.com/office/officeart/2005/8/layout/hList7"/>
    <dgm:cxn modelId="{8963633B-496C-40C0-BEF3-C8D3AF4992C7}" type="presParOf" srcId="{1070F5E5-372D-4006-80A1-2AA710095320}" destId="{3E7C3E41-3D23-40F4-A046-B0927A86EF75}" srcOrd="3" destOrd="0" presId="urn:microsoft.com/office/officeart/2005/8/layout/hList7"/>
    <dgm:cxn modelId="{230128A5-C956-471B-8805-CB79DEE54B95}" type="presParOf" srcId="{1070F5E5-372D-4006-80A1-2AA710095320}" destId="{21E865FE-1833-42EB-9773-522C6E2598BB}" srcOrd="4" destOrd="0" presId="urn:microsoft.com/office/officeart/2005/8/layout/hList7"/>
    <dgm:cxn modelId="{8C6C4330-0CAD-440E-B5E1-94E9E2FE8832}" type="presParOf" srcId="{21E865FE-1833-42EB-9773-522C6E2598BB}" destId="{C3CBE362-B14A-4CAD-98D2-2C1359DAF3B1}" srcOrd="0" destOrd="0" presId="urn:microsoft.com/office/officeart/2005/8/layout/hList7"/>
    <dgm:cxn modelId="{E66F5572-98CD-4970-B17D-61E04AE3B191}" type="presParOf" srcId="{21E865FE-1833-42EB-9773-522C6E2598BB}" destId="{C430D4F3-91E6-4FD0-8AAB-7CEB78344301}" srcOrd="1" destOrd="0" presId="urn:microsoft.com/office/officeart/2005/8/layout/hList7"/>
    <dgm:cxn modelId="{1B409718-98DC-4524-BD5E-3E57BDA980A5}" type="presParOf" srcId="{21E865FE-1833-42EB-9773-522C6E2598BB}" destId="{AD92BF00-6AE8-42F4-9381-3C4EC209C5D4}" srcOrd="2" destOrd="0" presId="urn:microsoft.com/office/officeart/2005/8/layout/hList7"/>
    <dgm:cxn modelId="{35DA0339-6BD0-4E88-B8E6-F2565D179519}" type="presParOf" srcId="{21E865FE-1833-42EB-9773-522C6E2598BB}" destId="{2666FA99-2281-4E0B-8CBE-A0C8447FEE6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25050-38E2-481A-8C7C-C3BA65498E01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C4A0A1-01C4-4BDC-B9C4-0A1EC550F008}">
      <dgm:prSet phldrT="[Text]" phldr="1"/>
      <dgm:spPr/>
      <dgm:t>
        <a:bodyPr/>
        <a:lstStyle/>
        <a:p>
          <a:endParaRPr lang="en-US" dirty="0"/>
        </a:p>
      </dgm:t>
    </dgm:pt>
    <dgm:pt modelId="{FBE8E202-4483-49AC-91B0-737DDA33A7AA}" type="parTrans" cxnId="{1952DFD3-0727-4D49-ACEE-D20B243AB999}">
      <dgm:prSet/>
      <dgm:spPr/>
      <dgm:t>
        <a:bodyPr/>
        <a:lstStyle/>
        <a:p>
          <a:endParaRPr lang="en-US"/>
        </a:p>
      </dgm:t>
    </dgm:pt>
    <dgm:pt modelId="{0ACD0CF8-A1E2-42C6-9A0C-E6147137ADCD}" type="sibTrans" cxnId="{1952DFD3-0727-4D49-ACEE-D20B243AB999}">
      <dgm:prSet/>
      <dgm:spPr/>
      <dgm:t>
        <a:bodyPr/>
        <a:lstStyle/>
        <a:p>
          <a:endParaRPr lang="en-US"/>
        </a:p>
      </dgm:t>
    </dgm:pt>
    <dgm:pt modelId="{04E78903-E229-42D5-AEB9-FC2F8069084F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2"/>
              </a:solidFill>
            </a:rPr>
            <a:t>5000</a:t>
          </a:r>
          <a:r>
            <a:rPr lang="hu-HU" b="1" dirty="0" smtClean="0">
              <a:solidFill>
                <a:schemeClr val="tx2"/>
              </a:solidFill>
            </a:rPr>
            <a:t> nových časopisů </a:t>
          </a:r>
          <a:r>
            <a:rPr lang="hu-HU" dirty="0" smtClean="0"/>
            <a:t>v následujících 2 letech </a:t>
          </a:r>
          <a:r>
            <a:rPr lang="en-GB" dirty="0" smtClean="0"/>
            <a:t>(2015-2016).</a:t>
          </a:r>
          <a:endParaRPr lang="en-US" dirty="0"/>
        </a:p>
      </dgm:t>
    </dgm:pt>
    <dgm:pt modelId="{4D18632C-74CA-4536-939D-D709B0A72F80}" type="parTrans" cxnId="{B7F34C2E-2116-41FF-95A3-12C7FA35F73B}">
      <dgm:prSet/>
      <dgm:spPr/>
      <dgm:t>
        <a:bodyPr/>
        <a:lstStyle/>
        <a:p>
          <a:endParaRPr lang="en-US"/>
        </a:p>
      </dgm:t>
    </dgm:pt>
    <dgm:pt modelId="{58A28D41-9508-49C8-A10D-4DC8A5F70D11}" type="sibTrans" cxnId="{B7F34C2E-2116-41FF-95A3-12C7FA35F73B}">
      <dgm:prSet/>
      <dgm:spPr/>
      <dgm:t>
        <a:bodyPr/>
        <a:lstStyle/>
        <a:p>
          <a:endParaRPr lang="en-US"/>
        </a:p>
      </dgm:t>
    </dgm:pt>
    <dgm:pt modelId="{09BB35FC-CFE5-48E2-865D-F2920E7A16A7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dirty="0" smtClean="0"/>
            <a:t>Cca </a:t>
          </a:r>
          <a:r>
            <a:rPr lang="en-GB" dirty="0" smtClean="0"/>
            <a:t>2500 </a:t>
          </a:r>
          <a:r>
            <a:rPr lang="hu-HU" b="1" dirty="0" smtClean="0">
              <a:solidFill>
                <a:schemeClr val="tx2"/>
              </a:solidFill>
            </a:rPr>
            <a:t>evropských časopisů</a:t>
          </a:r>
          <a:endParaRPr lang="en-US" dirty="0"/>
        </a:p>
      </dgm:t>
    </dgm:pt>
    <dgm:pt modelId="{6D9B8D17-542A-4701-9E45-9778EED12E4C}" type="parTrans" cxnId="{1F7FEE91-07D5-496B-AF15-01EE2CB67C7C}">
      <dgm:prSet/>
      <dgm:spPr/>
      <dgm:t>
        <a:bodyPr/>
        <a:lstStyle/>
        <a:p>
          <a:endParaRPr lang="en-US"/>
        </a:p>
      </dgm:t>
    </dgm:pt>
    <dgm:pt modelId="{CCB5C4A1-47A9-4E3A-901D-CA849B08C42B}" type="sibTrans" cxnId="{1F7FEE91-07D5-496B-AF15-01EE2CB67C7C}">
      <dgm:prSet/>
      <dgm:spPr/>
      <dgm:t>
        <a:bodyPr/>
        <a:lstStyle/>
        <a:p>
          <a:endParaRPr lang="en-US"/>
        </a:p>
      </dgm:t>
    </dgm:pt>
    <dgm:pt modelId="{0AB3D084-1781-4F7B-A1E8-BA43232752E9}">
      <dgm:prSet phldrT="[Text]" phldr="1"/>
      <dgm:spPr/>
      <dgm:t>
        <a:bodyPr/>
        <a:lstStyle/>
        <a:p>
          <a:endParaRPr lang="en-US" dirty="0"/>
        </a:p>
      </dgm:t>
    </dgm:pt>
    <dgm:pt modelId="{E4B06539-3656-421D-922D-1C11C77C2E21}" type="parTrans" cxnId="{5FB357B3-411D-43D0-AF77-A7C2AA1ABC49}">
      <dgm:prSet/>
      <dgm:spPr/>
      <dgm:t>
        <a:bodyPr/>
        <a:lstStyle/>
        <a:p>
          <a:endParaRPr lang="en-US"/>
        </a:p>
      </dgm:t>
    </dgm:pt>
    <dgm:pt modelId="{DECA9DBC-2E4F-48F8-B9D9-68119B368D64}" type="sibTrans" cxnId="{5FB357B3-411D-43D0-AF77-A7C2AA1ABC49}">
      <dgm:prSet/>
      <dgm:spPr/>
      <dgm:t>
        <a:bodyPr/>
        <a:lstStyle/>
        <a:p>
          <a:endParaRPr lang="en-US"/>
        </a:p>
      </dgm:t>
    </dgm:pt>
    <dgm:pt modelId="{1CAC3A99-751D-4569-BF29-DFD44821F932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2"/>
              </a:solidFill>
            </a:rPr>
            <a:t>Cover to Cover </a:t>
          </a:r>
          <a:r>
            <a:rPr lang="en-GB" dirty="0" err="1" smtClean="0"/>
            <a:t>inde</a:t>
          </a:r>
          <a:r>
            <a:rPr lang="cs-CZ" dirty="0" smtClean="0"/>
            <a:t>xace</a:t>
          </a:r>
          <a:endParaRPr lang="en-US" dirty="0"/>
        </a:p>
      </dgm:t>
    </dgm:pt>
    <dgm:pt modelId="{439C2201-9CD2-4C84-AE51-BF2E7F8A8356}" type="parTrans" cxnId="{5B510805-6B97-41AD-89E4-928FE104A45A}">
      <dgm:prSet/>
      <dgm:spPr/>
      <dgm:t>
        <a:bodyPr/>
        <a:lstStyle/>
        <a:p>
          <a:endParaRPr lang="en-US"/>
        </a:p>
      </dgm:t>
    </dgm:pt>
    <dgm:pt modelId="{653504F7-DD82-42D1-989D-E036815D5A30}" type="sibTrans" cxnId="{5B510805-6B97-41AD-89E4-928FE104A45A}">
      <dgm:prSet/>
      <dgm:spPr/>
      <dgm:t>
        <a:bodyPr/>
        <a:lstStyle/>
        <a:p>
          <a:endParaRPr lang="en-US"/>
        </a:p>
      </dgm:t>
    </dgm:pt>
    <dgm:pt modelId="{5C910A21-D672-4F1B-B1CA-E124975C14E7}">
      <dgm:prSet/>
      <dgm:spPr/>
      <dgm:t>
        <a:bodyPr/>
        <a:lstStyle/>
        <a:p>
          <a:endParaRPr lang="en-US" dirty="0"/>
        </a:p>
      </dgm:t>
    </dgm:pt>
    <dgm:pt modelId="{E5AB5C75-087D-4BCB-8DA1-0B323000DAA6}" type="parTrans" cxnId="{7D49B934-7C0F-4DAD-AD8F-10A601318486}">
      <dgm:prSet/>
      <dgm:spPr/>
      <dgm:t>
        <a:bodyPr/>
        <a:lstStyle/>
        <a:p>
          <a:endParaRPr lang="en-US"/>
        </a:p>
      </dgm:t>
    </dgm:pt>
    <dgm:pt modelId="{148A0533-3764-4D68-9A9D-160E38B8FBCA}" type="sibTrans" cxnId="{7D49B934-7C0F-4DAD-AD8F-10A601318486}">
      <dgm:prSet/>
      <dgm:spPr/>
      <dgm:t>
        <a:bodyPr/>
        <a:lstStyle/>
        <a:p>
          <a:endParaRPr lang="en-US"/>
        </a:p>
      </dgm:t>
    </dgm:pt>
    <dgm:pt modelId="{472FB4B3-6A4B-451F-BB5D-B22EB207E002}">
      <dgm:prSet/>
      <dgm:spPr/>
      <dgm:t>
        <a:bodyPr/>
        <a:lstStyle/>
        <a:p>
          <a:endParaRPr lang="en-US" dirty="0"/>
        </a:p>
      </dgm:t>
    </dgm:pt>
    <dgm:pt modelId="{15E07A5E-0177-4114-87F7-491A0FABFE60}" type="parTrans" cxnId="{1D20AF6E-D8AB-442B-BC7A-F48DC88517FB}">
      <dgm:prSet/>
      <dgm:spPr/>
      <dgm:t>
        <a:bodyPr/>
        <a:lstStyle/>
        <a:p>
          <a:endParaRPr lang="en-US"/>
        </a:p>
      </dgm:t>
    </dgm:pt>
    <dgm:pt modelId="{23466668-4E19-448B-B9F9-1AA97A54A174}" type="sibTrans" cxnId="{1D20AF6E-D8AB-442B-BC7A-F48DC88517FB}">
      <dgm:prSet/>
      <dgm:spPr/>
      <dgm:t>
        <a:bodyPr/>
        <a:lstStyle/>
        <a:p>
          <a:endParaRPr lang="en-US"/>
        </a:p>
      </dgm:t>
    </dgm:pt>
    <dgm:pt modelId="{D759CCA8-7EBE-40A0-91B5-83015197AD61}">
      <dgm:prSet/>
      <dgm:spPr/>
      <dgm:t>
        <a:bodyPr/>
        <a:lstStyle/>
        <a:p>
          <a:endParaRPr lang="en-US" dirty="0"/>
        </a:p>
      </dgm:t>
    </dgm:pt>
    <dgm:pt modelId="{3493BA53-F7BD-422D-B6E9-968363B6A719}" type="parTrans" cxnId="{0C2BBF43-4EDB-4CC8-A930-CF608C8AD739}">
      <dgm:prSet/>
      <dgm:spPr/>
      <dgm:t>
        <a:bodyPr/>
        <a:lstStyle/>
        <a:p>
          <a:endParaRPr lang="en-US"/>
        </a:p>
      </dgm:t>
    </dgm:pt>
    <dgm:pt modelId="{05E32B25-DDC1-429E-BDBE-99720900F6E7}" type="sibTrans" cxnId="{0C2BBF43-4EDB-4CC8-A930-CF608C8AD739}">
      <dgm:prSet/>
      <dgm:spPr/>
      <dgm:t>
        <a:bodyPr/>
        <a:lstStyle/>
        <a:p>
          <a:endParaRPr lang="en-US"/>
        </a:p>
      </dgm:t>
    </dgm:pt>
    <dgm:pt modelId="{44697788-877B-44FE-999B-B0FC9F90F77D}">
      <dgm:prSet/>
      <dgm:spPr/>
      <dgm:t>
        <a:bodyPr/>
        <a:lstStyle/>
        <a:p>
          <a:endParaRPr lang="en-US" dirty="0"/>
        </a:p>
      </dgm:t>
    </dgm:pt>
    <dgm:pt modelId="{E6AD154E-0A2E-45A6-B813-EE340CA8423C}" type="parTrans" cxnId="{6D55FE02-8B27-4D3C-8846-5F82CDA9B7F1}">
      <dgm:prSet/>
      <dgm:spPr/>
      <dgm:t>
        <a:bodyPr/>
        <a:lstStyle/>
        <a:p>
          <a:endParaRPr lang="en-US"/>
        </a:p>
      </dgm:t>
    </dgm:pt>
    <dgm:pt modelId="{B98CB077-4BA6-47F1-A707-F88BDE506E23}" type="sibTrans" cxnId="{6D55FE02-8B27-4D3C-8846-5F82CDA9B7F1}">
      <dgm:prSet/>
      <dgm:spPr/>
      <dgm:t>
        <a:bodyPr/>
        <a:lstStyle/>
        <a:p>
          <a:endParaRPr lang="en-US"/>
        </a:p>
      </dgm:t>
    </dgm:pt>
    <dgm:pt modelId="{6ABC1BCF-C817-4A37-BCAF-942FA16CA00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b="1" dirty="0" smtClean="0">
              <a:solidFill>
                <a:schemeClr val="tx2"/>
              </a:solidFill>
            </a:rPr>
            <a:t>Základní očekávání </a:t>
          </a:r>
          <a:r>
            <a:rPr lang="en-GB" dirty="0" smtClean="0"/>
            <a:t>(Peer Review, </a:t>
          </a:r>
          <a:r>
            <a:rPr lang="sk-SK" dirty="0" smtClean="0"/>
            <a:t>formální stránka</a:t>
          </a:r>
          <a:r>
            <a:rPr lang="en-GB" dirty="0" smtClean="0"/>
            <a:t>, </a:t>
          </a:r>
          <a:r>
            <a:rPr lang="sk-SK" dirty="0" smtClean="0"/>
            <a:t>důležitost pro výzkumníky</a:t>
          </a:r>
          <a:r>
            <a:rPr lang="en-GB" dirty="0" smtClean="0"/>
            <a:t>)</a:t>
          </a:r>
          <a:endParaRPr lang="en-US" dirty="0"/>
        </a:p>
      </dgm:t>
    </dgm:pt>
    <dgm:pt modelId="{73B84951-32BD-4ED3-85B3-8DB41CD2B0E4}" type="parTrans" cxnId="{853F5049-075A-4657-B1B0-A82578F6CC78}">
      <dgm:prSet/>
      <dgm:spPr/>
      <dgm:t>
        <a:bodyPr/>
        <a:lstStyle/>
        <a:p>
          <a:endParaRPr lang="en-US"/>
        </a:p>
      </dgm:t>
    </dgm:pt>
    <dgm:pt modelId="{67002430-F8DC-4801-BBB4-B446E21305EA}" type="sibTrans" cxnId="{853F5049-075A-4657-B1B0-A82578F6CC78}">
      <dgm:prSet/>
      <dgm:spPr/>
      <dgm:t>
        <a:bodyPr/>
        <a:lstStyle/>
        <a:p>
          <a:endParaRPr lang="en-US"/>
        </a:p>
      </dgm:t>
    </dgm:pt>
    <dgm:pt modelId="{6535CD8F-7A0A-404A-A39E-DF11B3D151A1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 smtClean="0"/>
            <a:t>10 </a:t>
          </a:r>
          <a:r>
            <a:rPr lang="sk-SK" dirty="0" smtClean="0"/>
            <a:t>nových editorů </a:t>
          </a:r>
          <a:r>
            <a:rPr lang="en-GB" dirty="0" smtClean="0"/>
            <a:t>(2 </a:t>
          </a:r>
          <a:r>
            <a:rPr lang="sk-SK" dirty="0" smtClean="0"/>
            <a:t>v </a:t>
          </a:r>
          <a:r>
            <a:rPr lang="hu-HU" dirty="0" smtClean="0"/>
            <a:t>Evropě</a:t>
          </a:r>
          <a:r>
            <a:rPr lang="en-GB" dirty="0" smtClean="0"/>
            <a:t>) </a:t>
          </a:r>
          <a:r>
            <a:rPr lang="sk-SK" dirty="0" smtClean="0"/>
            <a:t>pro hodnocení časopisů a konzultace </a:t>
          </a:r>
          <a:endParaRPr lang="en-US" dirty="0"/>
        </a:p>
      </dgm:t>
    </dgm:pt>
    <dgm:pt modelId="{AADBD94D-5FE6-4CC0-8EFB-A48146F27E87}" type="parTrans" cxnId="{556A34FE-1C5F-4555-A99E-503E02F037AB}">
      <dgm:prSet/>
      <dgm:spPr/>
      <dgm:t>
        <a:bodyPr/>
        <a:lstStyle/>
        <a:p>
          <a:endParaRPr lang="en-US"/>
        </a:p>
      </dgm:t>
    </dgm:pt>
    <dgm:pt modelId="{F140F2F7-E0DD-46BF-9689-94A9A9109BC1}" type="sibTrans" cxnId="{556A34FE-1C5F-4555-A99E-503E02F037AB}">
      <dgm:prSet/>
      <dgm:spPr/>
      <dgm:t>
        <a:bodyPr/>
        <a:lstStyle/>
        <a:p>
          <a:endParaRPr lang="en-US"/>
        </a:p>
      </dgm:t>
    </dgm:pt>
    <dgm:pt modelId="{18489566-97D9-41DC-AD0A-AD32C323AC60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dirty="0" smtClean="0"/>
            <a:t>Data dostupná i v </a:t>
          </a:r>
          <a:r>
            <a:rPr lang="en-GB" b="1" dirty="0" err="1" smtClean="0">
              <a:solidFill>
                <a:schemeClr val="tx2"/>
              </a:solidFill>
            </a:rPr>
            <a:t>InCites</a:t>
          </a:r>
          <a:endParaRPr lang="en-US" dirty="0"/>
        </a:p>
      </dgm:t>
    </dgm:pt>
    <dgm:pt modelId="{75905F68-3508-4A92-AD34-0CA2544E7048}" type="parTrans" cxnId="{988B58E6-DB13-4914-9213-D897E70CAD14}">
      <dgm:prSet/>
      <dgm:spPr/>
      <dgm:t>
        <a:bodyPr/>
        <a:lstStyle/>
        <a:p>
          <a:endParaRPr lang="en-US"/>
        </a:p>
      </dgm:t>
    </dgm:pt>
    <dgm:pt modelId="{3040382A-0F21-4EC0-8C9F-2235BB9965C4}" type="sibTrans" cxnId="{988B58E6-DB13-4914-9213-D897E70CAD14}">
      <dgm:prSet/>
      <dgm:spPr/>
      <dgm:t>
        <a:bodyPr/>
        <a:lstStyle/>
        <a:p>
          <a:endParaRPr lang="en-US"/>
        </a:p>
      </dgm:t>
    </dgm:pt>
    <dgm:pt modelId="{2E1DFB92-6FE7-4B69-9FFA-2014D2EBEA1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sk-SK" b="1" dirty="0" smtClean="0">
              <a:solidFill>
                <a:schemeClr val="tx2"/>
              </a:solidFill>
            </a:rPr>
            <a:t>Nebudou mít </a:t>
          </a:r>
          <a:r>
            <a:rPr lang="en-GB" b="1" dirty="0" err="1" smtClean="0">
              <a:solidFill>
                <a:schemeClr val="tx2"/>
              </a:solidFill>
            </a:rPr>
            <a:t>Impa</a:t>
          </a:r>
          <a:r>
            <a:rPr lang="sk-SK" b="1" dirty="0" smtClean="0">
              <a:solidFill>
                <a:schemeClr val="tx2"/>
              </a:solidFill>
            </a:rPr>
            <a:t>k</a:t>
          </a:r>
          <a:r>
            <a:rPr lang="en-GB" b="1" dirty="0" smtClean="0">
              <a:solidFill>
                <a:schemeClr val="tx2"/>
              </a:solidFill>
            </a:rPr>
            <a:t>t </a:t>
          </a:r>
          <a:r>
            <a:rPr lang="en-GB" b="1" dirty="0" err="1" smtClean="0">
              <a:solidFill>
                <a:schemeClr val="tx2"/>
              </a:solidFill>
            </a:rPr>
            <a:t>Fa</a:t>
          </a:r>
          <a:r>
            <a:rPr lang="hu-HU" b="1" dirty="0" smtClean="0">
              <a:solidFill>
                <a:schemeClr val="tx2"/>
              </a:solidFill>
            </a:rPr>
            <a:t>k</a:t>
          </a:r>
          <a:r>
            <a:rPr lang="en-GB" b="1" dirty="0" smtClean="0">
              <a:solidFill>
                <a:schemeClr val="tx2"/>
              </a:solidFill>
            </a:rPr>
            <a:t>tor</a:t>
          </a:r>
          <a:r>
            <a:rPr lang="en-GB" dirty="0" smtClean="0">
              <a:solidFill>
                <a:schemeClr val="tx2"/>
              </a:solidFill>
            </a:rPr>
            <a:t> </a:t>
          </a:r>
          <a:endParaRPr lang="en-US" dirty="0"/>
        </a:p>
      </dgm:t>
    </dgm:pt>
    <dgm:pt modelId="{893672E6-964C-4635-AB99-624A59E88FCA}" type="parTrans" cxnId="{0291AEC3-CE45-45AE-9F18-58B74C16319A}">
      <dgm:prSet/>
      <dgm:spPr/>
      <dgm:t>
        <a:bodyPr/>
        <a:lstStyle/>
        <a:p>
          <a:endParaRPr lang="en-US"/>
        </a:p>
      </dgm:t>
    </dgm:pt>
    <dgm:pt modelId="{968767FA-2764-4195-98B2-084303F96D63}" type="sibTrans" cxnId="{0291AEC3-CE45-45AE-9F18-58B74C16319A}">
      <dgm:prSet/>
      <dgm:spPr/>
      <dgm:t>
        <a:bodyPr/>
        <a:lstStyle/>
        <a:p>
          <a:endParaRPr lang="en-US"/>
        </a:p>
      </dgm:t>
    </dgm:pt>
    <dgm:pt modelId="{A990FC35-ED9B-4B03-A835-714BF927EB25}">
      <dgm:prSet phldrT="[Text]" phldr="1"/>
      <dgm:spPr/>
      <dgm:t>
        <a:bodyPr/>
        <a:lstStyle/>
        <a:p>
          <a:endParaRPr lang="en-US" dirty="0"/>
        </a:p>
      </dgm:t>
    </dgm:pt>
    <dgm:pt modelId="{999CE7D7-5410-4FB5-A49D-224EE399A431}" type="sibTrans" cxnId="{9EBCE095-F9D7-4012-92F4-1BB0D16D130A}">
      <dgm:prSet/>
      <dgm:spPr/>
      <dgm:t>
        <a:bodyPr/>
        <a:lstStyle/>
        <a:p>
          <a:endParaRPr lang="en-US"/>
        </a:p>
      </dgm:t>
    </dgm:pt>
    <dgm:pt modelId="{319A1F16-7CE8-4AC6-9D08-14E103477575}" type="parTrans" cxnId="{9EBCE095-F9D7-4012-92F4-1BB0D16D130A}">
      <dgm:prSet/>
      <dgm:spPr/>
      <dgm:t>
        <a:bodyPr/>
        <a:lstStyle/>
        <a:p>
          <a:endParaRPr lang="en-US"/>
        </a:p>
      </dgm:t>
    </dgm:pt>
    <dgm:pt modelId="{AB5B137F-2DED-481F-985C-974BF8BF593A}" type="pres">
      <dgm:prSet presAssocID="{91C25050-38E2-481A-8C7C-C3BA65498E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B1304C-5D20-41FE-9511-DE50632D2945}" type="pres">
      <dgm:prSet presAssocID="{7DC4A0A1-01C4-4BDC-B9C4-0A1EC550F008}" presName="composite" presStyleCnt="0"/>
      <dgm:spPr/>
    </dgm:pt>
    <dgm:pt modelId="{A806EB47-FF49-4EDF-A8D7-92914EDAC2FC}" type="pres">
      <dgm:prSet presAssocID="{7DC4A0A1-01C4-4BDC-B9C4-0A1EC550F00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720EF-E1DC-4055-9226-F63D172542DE}" type="pres">
      <dgm:prSet presAssocID="{7DC4A0A1-01C4-4BDC-B9C4-0A1EC550F008}" presName="descendantText" presStyleLbl="alignAcc1" presStyleIdx="0" presStyleCnt="7" custLinFactNeighborX="841" custLinFactNeighborY="1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4D156-66DA-42FA-AAEC-D25F3DAD9945}" type="pres">
      <dgm:prSet presAssocID="{0ACD0CF8-A1E2-42C6-9A0C-E6147137ADCD}" presName="sp" presStyleCnt="0"/>
      <dgm:spPr/>
    </dgm:pt>
    <dgm:pt modelId="{3A7AC443-F10A-445B-A8BA-5C8DCA93A002}" type="pres">
      <dgm:prSet presAssocID="{5C910A21-D672-4F1B-B1CA-E124975C14E7}" presName="composite" presStyleCnt="0"/>
      <dgm:spPr/>
    </dgm:pt>
    <dgm:pt modelId="{94050BCA-B7A7-4698-B547-03A91B9A8DF8}" type="pres">
      <dgm:prSet presAssocID="{5C910A21-D672-4F1B-B1CA-E124975C14E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C8E57-8056-4CDB-A308-1252F28AEAD3}" type="pres">
      <dgm:prSet presAssocID="{5C910A21-D672-4F1B-B1CA-E124975C14E7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959FC-7E68-45BB-B12B-C0A6698C2A93}" type="pres">
      <dgm:prSet presAssocID="{148A0533-3764-4D68-9A9D-160E38B8FBCA}" presName="sp" presStyleCnt="0"/>
      <dgm:spPr/>
    </dgm:pt>
    <dgm:pt modelId="{EFCBA3D3-7FFB-4D2B-9C89-E477502B3861}" type="pres">
      <dgm:prSet presAssocID="{A990FC35-ED9B-4B03-A835-714BF927EB25}" presName="composite" presStyleCnt="0"/>
      <dgm:spPr/>
    </dgm:pt>
    <dgm:pt modelId="{EE8E1216-A556-4B5F-8C45-35A9270A693C}" type="pres">
      <dgm:prSet presAssocID="{A990FC35-ED9B-4B03-A835-714BF927EB2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1692E-C51F-4875-939E-AD055C329368}" type="pres">
      <dgm:prSet presAssocID="{A990FC35-ED9B-4B03-A835-714BF927EB2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6EF0-7A11-49FF-B72F-1D10F7739BB2}" type="pres">
      <dgm:prSet presAssocID="{999CE7D7-5410-4FB5-A49D-224EE399A431}" presName="sp" presStyleCnt="0"/>
      <dgm:spPr/>
    </dgm:pt>
    <dgm:pt modelId="{63170E36-9F5E-449D-8B0E-98CE27FA6E3F}" type="pres">
      <dgm:prSet presAssocID="{0AB3D084-1781-4F7B-A1E8-BA43232752E9}" presName="composite" presStyleCnt="0"/>
      <dgm:spPr/>
    </dgm:pt>
    <dgm:pt modelId="{63868637-F73B-4F81-81BD-5E46984EB8EA}" type="pres">
      <dgm:prSet presAssocID="{0AB3D084-1781-4F7B-A1E8-BA43232752E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6EEA-EA35-4AD7-89BF-A0F04E44A7A7}" type="pres">
      <dgm:prSet presAssocID="{0AB3D084-1781-4F7B-A1E8-BA43232752E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B136D-7F2B-4DA3-84E0-24059142C2D0}" type="pres">
      <dgm:prSet presAssocID="{DECA9DBC-2E4F-48F8-B9D9-68119B368D64}" presName="sp" presStyleCnt="0"/>
      <dgm:spPr/>
    </dgm:pt>
    <dgm:pt modelId="{894EDB27-6C7A-4308-A282-4D980DE66D1D}" type="pres">
      <dgm:prSet presAssocID="{472FB4B3-6A4B-451F-BB5D-B22EB207E002}" presName="composite" presStyleCnt="0"/>
      <dgm:spPr/>
    </dgm:pt>
    <dgm:pt modelId="{623A2109-B8DF-40CE-92AC-FF529769C141}" type="pres">
      <dgm:prSet presAssocID="{472FB4B3-6A4B-451F-BB5D-B22EB207E00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BD07C-D29A-4448-A381-12D453798997}" type="pres">
      <dgm:prSet presAssocID="{472FB4B3-6A4B-451F-BB5D-B22EB207E00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BA922-9599-4FC9-8F8D-29606922C766}" type="pres">
      <dgm:prSet presAssocID="{23466668-4E19-448B-B9F9-1AA97A54A174}" presName="sp" presStyleCnt="0"/>
      <dgm:spPr/>
    </dgm:pt>
    <dgm:pt modelId="{9549B3B5-53A7-4F49-B70D-C5E6BE0030E6}" type="pres">
      <dgm:prSet presAssocID="{D759CCA8-7EBE-40A0-91B5-83015197AD61}" presName="composite" presStyleCnt="0"/>
      <dgm:spPr/>
    </dgm:pt>
    <dgm:pt modelId="{B28D40AA-D5AE-4812-9A92-BA9C5D9F1E4E}" type="pres">
      <dgm:prSet presAssocID="{D759CCA8-7EBE-40A0-91B5-83015197AD61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2445-1FA8-4CD7-B640-B33E9547D507}" type="pres">
      <dgm:prSet presAssocID="{D759CCA8-7EBE-40A0-91B5-83015197AD61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84C70-9D03-42BA-A8F3-D81ACB4A8A4D}" type="pres">
      <dgm:prSet presAssocID="{05E32B25-DDC1-429E-BDBE-99720900F6E7}" presName="sp" presStyleCnt="0"/>
      <dgm:spPr/>
    </dgm:pt>
    <dgm:pt modelId="{55FC721F-D960-4475-AB00-8907D0B7867E}" type="pres">
      <dgm:prSet presAssocID="{44697788-877B-44FE-999B-B0FC9F90F77D}" presName="composite" presStyleCnt="0"/>
      <dgm:spPr/>
    </dgm:pt>
    <dgm:pt modelId="{C2C0FD8B-329E-4C3C-8F0E-558B4A8621BE}" type="pres">
      <dgm:prSet presAssocID="{44697788-877B-44FE-999B-B0FC9F90F77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E1BD-AA6B-40A5-A595-B242B2408765}" type="pres">
      <dgm:prSet presAssocID="{44697788-877B-44FE-999B-B0FC9F90F77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A34FE-1C5F-4555-A99E-503E02F037AB}" srcId="{472FB4B3-6A4B-451F-BB5D-B22EB207E002}" destId="{6535CD8F-7A0A-404A-A39E-DF11B3D151A1}" srcOrd="0" destOrd="0" parTransId="{AADBD94D-5FE6-4CC0-8EFB-A48146F27E87}" sibTransId="{F140F2F7-E0DD-46BF-9689-94A9A9109BC1}"/>
    <dgm:cxn modelId="{6D55FE02-8B27-4D3C-8846-5F82CDA9B7F1}" srcId="{91C25050-38E2-481A-8C7C-C3BA65498E01}" destId="{44697788-877B-44FE-999B-B0FC9F90F77D}" srcOrd="6" destOrd="0" parTransId="{E6AD154E-0A2E-45A6-B813-EE340CA8423C}" sibTransId="{B98CB077-4BA6-47F1-A707-F88BDE506E23}"/>
    <dgm:cxn modelId="{CEEF3CC0-32E2-4B94-AF2F-31C297D41042}" type="presOf" srcId="{472FB4B3-6A4B-451F-BB5D-B22EB207E002}" destId="{623A2109-B8DF-40CE-92AC-FF529769C141}" srcOrd="0" destOrd="0" presId="urn:microsoft.com/office/officeart/2005/8/layout/chevron2"/>
    <dgm:cxn modelId="{988B58E6-DB13-4914-9213-D897E70CAD14}" srcId="{D759CCA8-7EBE-40A0-91B5-83015197AD61}" destId="{18489566-97D9-41DC-AD0A-AD32C323AC60}" srcOrd="0" destOrd="0" parTransId="{75905F68-3508-4A92-AD34-0CA2544E7048}" sibTransId="{3040382A-0F21-4EC0-8C9F-2235BB9965C4}"/>
    <dgm:cxn modelId="{FAE554B0-428A-47DB-AC10-81E8FDD4E722}" type="presOf" srcId="{2E1DFB92-6FE7-4B69-9FFA-2014D2EBEA14}" destId="{B1D3E1BD-AA6B-40A5-A595-B242B2408765}" srcOrd="0" destOrd="0" presId="urn:microsoft.com/office/officeart/2005/8/layout/chevron2"/>
    <dgm:cxn modelId="{42760556-C0E2-408D-A60F-C3E439049A4D}" type="presOf" srcId="{5C910A21-D672-4F1B-B1CA-E124975C14E7}" destId="{94050BCA-B7A7-4698-B547-03A91B9A8DF8}" srcOrd="0" destOrd="0" presId="urn:microsoft.com/office/officeart/2005/8/layout/chevron2"/>
    <dgm:cxn modelId="{9D7E4AA8-4A1A-4739-9D53-FA315B699526}" type="presOf" srcId="{0AB3D084-1781-4F7B-A1E8-BA43232752E9}" destId="{63868637-F73B-4F81-81BD-5E46984EB8EA}" srcOrd="0" destOrd="0" presId="urn:microsoft.com/office/officeart/2005/8/layout/chevron2"/>
    <dgm:cxn modelId="{1D20AF6E-D8AB-442B-BC7A-F48DC88517FB}" srcId="{91C25050-38E2-481A-8C7C-C3BA65498E01}" destId="{472FB4B3-6A4B-451F-BB5D-B22EB207E002}" srcOrd="4" destOrd="0" parTransId="{15E07A5E-0177-4114-87F7-491A0FABFE60}" sibTransId="{23466668-4E19-448B-B9F9-1AA97A54A174}"/>
    <dgm:cxn modelId="{B095B72B-A0C1-424D-B261-3FD35E6150E7}" type="presOf" srcId="{6ABC1BCF-C817-4A37-BCAF-942FA16CA00F}" destId="{D44C8E57-8056-4CDB-A308-1252F28AEAD3}" srcOrd="0" destOrd="0" presId="urn:microsoft.com/office/officeart/2005/8/layout/chevron2"/>
    <dgm:cxn modelId="{F35817A6-4DFF-4122-BEAA-ECF04712F28E}" type="presOf" srcId="{09BB35FC-CFE5-48E2-865D-F2920E7A16A7}" destId="{4981692E-C51F-4875-939E-AD055C329368}" srcOrd="0" destOrd="0" presId="urn:microsoft.com/office/officeart/2005/8/layout/chevron2"/>
    <dgm:cxn modelId="{853F5049-075A-4657-B1B0-A82578F6CC78}" srcId="{5C910A21-D672-4F1B-B1CA-E124975C14E7}" destId="{6ABC1BCF-C817-4A37-BCAF-942FA16CA00F}" srcOrd="0" destOrd="0" parTransId="{73B84951-32BD-4ED3-85B3-8DB41CD2B0E4}" sibTransId="{67002430-F8DC-4801-BBB4-B446E21305EA}"/>
    <dgm:cxn modelId="{3F6B1855-7FAC-433D-8522-A89036F624E3}" type="presOf" srcId="{1CAC3A99-751D-4569-BF29-DFD44821F932}" destId="{BACA6EEA-EA35-4AD7-89BF-A0F04E44A7A7}" srcOrd="0" destOrd="0" presId="urn:microsoft.com/office/officeart/2005/8/layout/chevron2"/>
    <dgm:cxn modelId="{2E7CBC28-955A-4C4F-9E85-9DFDAB57AE9C}" type="presOf" srcId="{7DC4A0A1-01C4-4BDC-B9C4-0A1EC550F008}" destId="{A806EB47-FF49-4EDF-A8D7-92914EDAC2FC}" srcOrd="0" destOrd="0" presId="urn:microsoft.com/office/officeart/2005/8/layout/chevron2"/>
    <dgm:cxn modelId="{DA09549A-27AA-45DC-8392-D8E41978E05C}" type="presOf" srcId="{18489566-97D9-41DC-AD0A-AD32C323AC60}" destId="{02332445-1FA8-4CD7-B640-B33E9547D507}" srcOrd="0" destOrd="0" presId="urn:microsoft.com/office/officeart/2005/8/layout/chevron2"/>
    <dgm:cxn modelId="{5FB357B3-411D-43D0-AF77-A7C2AA1ABC49}" srcId="{91C25050-38E2-481A-8C7C-C3BA65498E01}" destId="{0AB3D084-1781-4F7B-A1E8-BA43232752E9}" srcOrd="3" destOrd="0" parTransId="{E4B06539-3656-421D-922D-1C11C77C2E21}" sibTransId="{DECA9DBC-2E4F-48F8-B9D9-68119B368D64}"/>
    <dgm:cxn modelId="{641DDE11-057C-4F14-AA17-A86F1365D7F0}" type="presOf" srcId="{D759CCA8-7EBE-40A0-91B5-83015197AD61}" destId="{B28D40AA-D5AE-4812-9A92-BA9C5D9F1E4E}" srcOrd="0" destOrd="0" presId="urn:microsoft.com/office/officeart/2005/8/layout/chevron2"/>
    <dgm:cxn modelId="{0291AEC3-CE45-45AE-9F18-58B74C16319A}" srcId="{44697788-877B-44FE-999B-B0FC9F90F77D}" destId="{2E1DFB92-6FE7-4B69-9FFA-2014D2EBEA14}" srcOrd="0" destOrd="0" parTransId="{893672E6-964C-4635-AB99-624A59E88FCA}" sibTransId="{968767FA-2764-4195-98B2-084303F96D63}"/>
    <dgm:cxn modelId="{0C2BBF43-4EDB-4CC8-A930-CF608C8AD739}" srcId="{91C25050-38E2-481A-8C7C-C3BA65498E01}" destId="{D759CCA8-7EBE-40A0-91B5-83015197AD61}" srcOrd="5" destOrd="0" parTransId="{3493BA53-F7BD-422D-B6E9-968363B6A719}" sibTransId="{05E32B25-DDC1-429E-BDBE-99720900F6E7}"/>
    <dgm:cxn modelId="{1F7FEE91-07D5-496B-AF15-01EE2CB67C7C}" srcId="{A990FC35-ED9B-4B03-A835-714BF927EB25}" destId="{09BB35FC-CFE5-48E2-865D-F2920E7A16A7}" srcOrd="0" destOrd="0" parTransId="{6D9B8D17-542A-4701-9E45-9778EED12E4C}" sibTransId="{CCB5C4A1-47A9-4E3A-901D-CA849B08C42B}"/>
    <dgm:cxn modelId="{B7F34C2E-2116-41FF-95A3-12C7FA35F73B}" srcId="{7DC4A0A1-01C4-4BDC-B9C4-0A1EC550F008}" destId="{04E78903-E229-42D5-AEB9-FC2F8069084F}" srcOrd="0" destOrd="0" parTransId="{4D18632C-74CA-4536-939D-D709B0A72F80}" sibTransId="{58A28D41-9508-49C8-A10D-4DC8A5F70D11}"/>
    <dgm:cxn modelId="{3AD5FEEC-1334-43BF-BC0B-9FE1FAF554DF}" type="presOf" srcId="{91C25050-38E2-481A-8C7C-C3BA65498E01}" destId="{AB5B137F-2DED-481F-985C-974BF8BF593A}" srcOrd="0" destOrd="0" presId="urn:microsoft.com/office/officeart/2005/8/layout/chevron2"/>
    <dgm:cxn modelId="{5185958B-7C4D-45DA-A030-664BBA5E964B}" type="presOf" srcId="{04E78903-E229-42D5-AEB9-FC2F8069084F}" destId="{E51720EF-E1DC-4055-9226-F63D172542DE}" srcOrd="0" destOrd="0" presId="urn:microsoft.com/office/officeart/2005/8/layout/chevron2"/>
    <dgm:cxn modelId="{7D49B934-7C0F-4DAD-AD8F-10A601318486}" srcId="{91C25050-38E2-481A-8C7C-C3BA65498E01}" destId="{5C910A21-D672-4F1B-B1CA-E124975C14E7}" srcOrd="1" destOrd="0" parTransId="{E5AB5C75-087D-4BCB-8DA1-0B323000DAA6}" sibTransId="{148A0533-3764-4D68-9A9D-160E38B8FBCA}"/>
    <dgm:cxn modelId="{1C46EFCE-0655-4BEE-9C61-2974A08B59A2}" type="presOf" srcId="{A990FC35-ED9B-4B03-A835-714BF927EB25}" destId="{EE8E1216-A556-4B5F-8C45-35A9270A693C}" srcOrd="0" destOrd="0" presId="urn:microsoft.com/office/officeart/2005/8/layout/chevron2"/>
    <dgm:cxn modelId="{9EBCE095-F9D7-4012-92F4-1BB0D16D130A}" srcId="{91C25050-38E2-481A-8C7C-C3BA65498E01}" destId="{A990FC35-ED9B-4B03-A835-714BF927EB25}" srcOrd="2" destOrd="0" parTransId="{319A1F16-7CE8-4AC6-9D08-14E103477575}" sibTransId="{999CE7D7-5410-4FB5-A49D-224EE399A431}"/>
    <dgm:cxn modelId="{352BEB49-8D00-43F7-A65B-CB65980159C7}" type="presOf" srcId="{44697788-877B-44FE-999B-B0FC9F90F77D}" destId="{C2C0FD8B-329E-4C3C-8F0E-558B4A8621BE}" srcOrd="0" destOrd="0" presId="urn:microsoft.com/office/officeart/2005/8/layout/chevron2"/>
    <dgm:cxn modelId="{395D7EA8-E830-4DD6-8195-5D5FD15B2C41}" type="presOf" srcId="{6535CD8F-7A0A-404A-A39E-DF11B3D151A1}" destId="{2B1BD07C-D29A-4448-A381-12D453798997}" srcOrd="0" destOrd="0" presId="urn:microsoft.com/office/officeart/2005/8/layout/chevron2"/>
    <dgm:cxn modelId="{5B510805-6B97-41AD-89E4-928FE104A45A}" srcId="{0AB3D084-1781-4F7B-A1E8-BA43232752E9}" destId="{1CAC3A99-751D-4569-BF29-DFD44821F932}" srcOrd="0" destOrd="0" parTransId="{439C2201-9CD2-4C84-AE51-BF2E7F8A8356}" sibTransId="{653504F7-DD82-42D1-989D-E036815D5A30}"/>
    <dgm:cxn modelId="{1952DFD3-0727-4D49-ACEE-D20B243AB999}" srcId="{91C25050-38E2-481A-8C7C-C3BA65498E01}" destId="{7DC4A0A1-01C4-4BDC-B9C4-0A1EC550F008}" srcOrd="0" destOrd="0" parTransId="{FBE8E202-4483-49AC-91B0-737DDA33A7AA}" sibTransId="{0ACD0CF8-A1E2-42C6-9A0C-E6147137ADCD}"/>
    <dgm:cxn modelId="{F4791512-04EC-4912-B6EA-D3E07A1B809B}" type="presParOf" srcId="{AB5B137F-2DED-481F-985C-974BF8BF593A}" destId="{38B1304C-5D20-41FE-9511-DE50632D2945}" srcOrd="0" destOrd="0" presId="urn:microsoft.com/office/officeart/2005/8/layout/chevron2"/>
    <dgm:cxn modelId="{2475FE15-A867-4DB7-8A57-56FF14B7E778}" type="presParOf" srcId="{38B1304C-5D20-41FE-9511-DE50632D2945}" destId="{A806EB47-FF49-4EDF-A8D7-92914EDAC2FC}" srcOrd="0" destOrd="0" presId="urn:microsoft.com/office/officeart/2005/8/layout/chevron2"/>
    <dgm:cxn modelId="{E0CBB110-AD5B-42ED-878D-CFDC4A4A58E5}" type="presParOf" srcId="{38B1304C-5D20-41FE-9511-DE50632D2945}" destId="{E51720EF-E1DC-4055-9226-F63D172542DE}" srcOrd="1" destOrd="0" presId="urn:microsoft.com/office/officeart/2005/8/layout/chevron2"/>
    <dgm:cxn modelId="{72374F2C-02E3-4E08-9790-0CCA9FF4D12C}" type="presParOf" srcId="{AB5B137F-2DED-481F-985C-974BF8BF593A}" destId="{F4D4D156-66DA-42FA-AAEC-D25F3DAD9945}" srcOrd="1" destOrd="0" presId="urn:microsoft.com/office/officeart/2005/8/layout/chevron2"/>
    <dgm:cxn modelId="{F7EBF307-7C0D-4A9A-8D35-B29CFCD94BA9}" type="presParOf" srcId="{AB5B137F-2DED-481F-985C-974BF8BF593A}" destId="{3A7AC443-F10A-445B-A8BA-5C8DCA93A002}" srcOrd="2" destOrd="0" presId="urn:microsoft.com/office/officeart/2005/8/layout/chevron2"/>
    <dgm:cxn modelId="{380BCD9D-1199-4C75-8C02-8CB548222279}" type="presParOf" srcId="{3A7AC443-F10A-445B-A8BA-5C8DCA93A002}" destId="{94050BCA-B7A7-4698-B547-03A91B9A8DF8}" srcOrd="0" destOrd="0" presId="urn:microsoft.com/office/officeart/2005/8/layout/chevron2"/>
    <dgm:cxn modelId="{F3E74BFD-6173-45D5-A508-72CB15EB2617}" type="presParOf" srcId="{3A7AC443-F10A-445B-A8BA-5C8DCA93A002}" destId="{D44C8E57-8056-4CDB-A308-1252F28AEAD3}" srcOrd="1" destOrd="0" presId="urn:microsoft.com/office/officeart/2005/8/layout/chevron2"/>
    <dgm:cxn modelId="{9AB41D5A-0D68-4390-8950-D1FE9388AA4C}" type="presParOf" srcId="{AB5B137F-2DED-481F-985C-974BF8BF593A}" destId="{D0C959FC-7E68-45BB-B12B-C0A6698C2A93}" srcOrd="3" destOrd="0" presId="urn:microsoft.com/office/officeart/2005/8/layout/chevron2"/>
    <dgm:cxn modelId="{8AF6E166-C572-45E2-932E-10109678CE35}" type="presParOf" srcId="{AB5B137F-2DED-481F-985C-974BF8BF593A}" destId="{EFCBA3D3-7FFB-4D2B-9C89-E477502B3861}" srcOrd="4" destOrd="0" presId="urn:microsoft.com/office/officeart/2005/8/layout/chevron2"/>
    <dgm:cxn modelId="{FEA09910-A9FC-4F30-963A-6D5ECA7F295D}" type="presParOf" srcId="{EFCBA3D3-7FFB-4D2B-9C89-E477502B3861}" destId="{EE8E1216-A556-4B5F-8C45-35A9270A693C}" srcOrd="0" destOrd="0" presId="urn:microsoft.com/office/officeart/2005/8/layout/chevron2"/>
    <dgm:cxn modelId="{5B95B058-F060-4045-A7CE-4E4442EC8798}" type="presParOf" srcId="{EFCBA3D3-7FFB-4D2B-9C89-E477502B3861}" destId="{4981692E-C51F-4875-939E-AD055C329368}" srcOrd="1" destOrd="0" presId="urn:microsoft.com/office/officeart/2005/8/layout/chevron2"/>
    <dgm:cxn modelId="{4CFF66B1-2BBA-4D59-92C0-69798A329FB2}" type="presParOf" srcId="{AB5B137F-2DED-481F-985C-974BF8BF593A}" destId="{A32B6EF0-7A11-49FF-B72F-1D10F7739BB2}" srcOrd="5" destOrd="0" presId="urn:microsoft.com/office/officeart/2005/8/layout/chevron2"/>
    <dgm:cxn modelId="{D7A2382A-4D1D-4D51-BED3-B458D1B5F361}" type="presParOf" srcId="{AB5B137F-2DED-481F-985C-974BF8BF593A}" destId="{63170E36-9F5E-449D-8B0E-98CE27FA6E3F}" srcOrd="6" destOrd="0" presId="urn:microsoft.com/office/officeart/2005/8/layout/chevron2"/>
    <dgm:cxn modelId="{65AB8C05-A15C-44C1-8E86-E70231F6D269}" type="presParOf" srcId="{63170E36-9F5E-449D-8B0E-98CE27FA6E3F}" destId="{63868637-F73B-4F81-81BD-5E46984EB8EA}" srcOrd="0" destOrd="0" presId="urn:microsoft.com/office/officeart/2005/8/layout/chevron2"/>
    <dgm:cxn modelId="{8CAE56DF-FA4C-436F-AF4A-ED92DD7CA0B3}" type="presParOf" srcId="{63170E36-9F5E-449D-8B0E-98CE27FA6E3F}" destId="{BACA6EEA-EA35-4AD7-89BF-A0F04E44A7A7}" srcOrd="1" destOrd="0" presId="urn:microsoft.com/office/officeart/2005/8/layout/chevron2"/>
    <dgm:cxn modelId="{7A004A7E-37EE-4EB6-A239-C4D79F8B1230}" type="presParOf" srcId="{AB5B137F-2DED-481F-985C-974BF8BF593A}" destId="{ADCB136D-7F2B-4DA3-84E0-24059142C2D0}" srcOrd="7" destOrd="0" presId="urn:microsoft.com/office/officeart/2005/8/layout/chevron2"/>
    <dgm:cxn modelId="{1A4F1841-01E2-4AFE-8094-708A967DC949}" type="presParOf" srcId="{AB5B137F-2DED-481F-985C-974BF8BF593A}" destId="{894EDB27-6C7A-4308-A282-4D980DE66D1D}" srcOrd="8" destOrd="0" presId="urn:microsoft.com/office/officeart/2005/8/layout/chevron2"/>
    <dgm:cxn modelId="{326E6FB7-7495-46B1-BB27-E2707F6AD64D}" type="presParOf" srcId="{894EDB27-6C7A-4308-A282-4D980DE66D1D}" destId="{623A2109-B8DF-40CE-92AC-FF529769C141}" srcOrd="0" destOrd="0" presId="urn:microsoft.com/office/officeart/2005/8/layout/chevron2"/>
    <dgm:cxn modelId="{6FBCACA8-6A9F-4A59-BCFA-B812F2DC3DAC}" type="presParOf" srcId="{894EDB27-6C7A-4308-A282-4D980DE66D1D}" destId="{2B1BD07C-D29A-4448-A381-12D453798997}" srcOrd="1" destOrd="0" presId="urn:microsoft.com/office/officeart/2005/8/layout/chevron2"/>
    <dgm:cxn modelId="{6B1F5F39-0487-4ABB-A148-F5B1AF2E13EF}" type="presParOf" srcId="{AB5B137F-2DED-481F-985C-974BF8BF593A}" destId="{A3CBA922-9599-4FC9-8F8D-29606922C766}" srcOrd="9" destOrd="0" presId="urn:microsoft.com/office/officeart/2005/8/layout/chevron2"/>
    <dgm:cxn modelId="{6A60FDCB-6E35-4890-AFE9-5DA89CC8246A}" type="presParOf" srcId="{AB5B137F-2DED-481F-985C-974BF8BF593A}" destId="{9549B3B5-53A7-4F49-B70D-C5E6BE0030E6}" srcOrd="10" destOrd="0" presId="urn:microsoft.com/office/officeart/2005/8/layout/chevron2"/>
    <dgm:cxn modelId="{F48E4D1D-DC10-4291-9DF5-20F37BC4164C}" type="presParOf" srcId="{9549B3B5-53A7-4F49-B70D-C5E6BE0030E6}" destId="{B28D40AA-D5AE-4812-9A92-BA9C5D9F1E4E}" srcOrd="0" destOrd="0" presId="urn:microsoft.com/office/officeart/2005/8/layout/chevron2"/>
    <dgm:cxn modelId="{404787F8-4C50-473B-82C7-6C118DC51027}" type="presParOf" srcId="{9549B3B5-53A7-4F49-B70D-C5E6BE0030E6}" destId="{02332445-1FA8-4CD7-B640-B33E9547D507}" srcOrd="1" destOrd="0" presId="urn:microsoft.com/office/officeart/2005/8/layout/chevron2"/>
    <dgm:cxn modelId="{8F5023B6-B422-457E-A266-6DAFC7AA01B3}" type="presParOf" srcId="{AB5B137F-2DED-481F-985C-974BF8BF593A}" destId="{37D84C70-9D03-42BA-A8F3-D81ACB4A8A4D}" srcOrd="11" destOrd="0" presId="urn:microsoft.com/office/officeart/2005/8/layout/chevron2"/>
    <dgm:cxn modelId="{0EB2C471-E9E6-4089-BACE-D15F109E3823}" type="presParOf" srcId="{AB5B137F-2DED-481F-985C-974BF8BF593A}" destId="{55FC721F-D960-4475-AB00-8907D0B7867E}" srcOrd="12" destOrd="0" presId="urn:microsoft.com/office/officeart/2005/8/layout/chevron2"/>
    <dgm:cxn modelId="{6E189613-8A3C-4A50-B1F2-1E397DAB0C2F}" type="presParOf" srcId="{55FC721F-D960-4475-AB00-8907D0B7867E}" destId="{C2C0FD8B-329E-4C3C-8F0E-558B4A8621BE}" srcOrd="0" destOrd="0" presId="urn:microsoft.com/office/officeart/2005/8/layout/chevron2"/>
    <dgm:cxn modelId="{D95D91E4-0CAF-4094-9171-E7533A589AB5}" type="presParOf" srcId="{55FC721F-D960-4475-AB00-8907D0B7867E}" destId="{B1D3E1BD-AA6B-40A5-A595-B242B24087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2C237-8294-431D-9BC5-F9934C6AE3D0}">
      <dsp:nvSpPr>
        <dsp:cNvPr id="0" name=""/>
        <dsp:cNvSpPr/>
      </dsp:nvSpPr>
      <dsp:spPr>
        <a:xfrm>
          <a:off x="1547" y="0"/>
          <a:ext cx="2407215" cy="498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</a:t>
          </a:r>
          <a:r>
            <a:rPr lang="sk-SK" sz="2400" b="1" kern="1200" dirty="0" smtClean="0"/>
            <a:t>ýběr obsahu</a:t>
          </a:r>
          <a:endParaRPr lang="en-GB" sz="24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sk-SK" sz="1600" b="0" kern="1200" dirty="0" smtClean="0"/>
            <a:t>Kvalita obsahu</a:t>
          </a:r>
          <a:endParaRPr lang="en-GB" sz="16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-Peer 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hu-HU" sz="1600" b="0" kern="1200" dirty="0" smtClean="0"/>
            <a:t>Editorské zvyklosti</a:t>
          </a:r>
          <a:endParaRPr lang="en-GB" sz="16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sk-SK" sz="1600" b="0" kern="1200" dirty="0" smtClean="0"/>
            <a:t>Různorodost </a:t>
          </a:r>
          <a:endParaRPr lang="en-GB" sz="16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0" kern="1200" dirty="0" smtClean="0"/>
            <a:t>- Vliv - citovanost</a:t>
          </a:r>
          <a:endParaRPr lang="en-GB" sz="16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cs-CZ" sz="1600" b="0" kern="1200" dirty="0" smtClean="0"/>
            <a:t> </a:t>
          </a:r>
          <a:r>
            <a:rPr lang="hu-HU" sz="1600" b="0" kern="1200" dirty="0" smtClean="0"/>
            <a:t>Autocitace</a:t>
          </a:r>
          <a:endParaRPr lang="en-GB" sz="16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547" y="1992630"/>
        <a:ext cx="2407215" cy="1992630"/>
      </dsp:txXfrm>
    </dsp:sp>
    <dsp:sp modelId="{24494536-29E3-424B-AB4B-C7989BB12B4C}">
      <dsp:nvSpPr>
        <dsp:cNvPr id="0" name=""/>
        <dsp:cNvSpPr/>
      </dsp:nvSpPr>
      <dsp:spPr>
        <a:xfrm>
          <a:off x="582848" y="38709"/>
          <a:ext cx="1182305" cy="11483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233A7-FE84-4404-874B-1A5CD8A24379}">
      <dsp:nvSpPr>
        <dsp:cNvPr id="0" name=""/>
        <dsp:cNvSpPr/>
      </dsp:nvSpPr>
      <dsp:spPr>
        <a:xfrm>
          <a:off x="2480979" y="0"/>
          <a:ext cx="2407215" cy="498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b="1" kern="1200" dirty="0" smtClean="0"/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Metadata</a:t>
          </a:r>
          <a:endParaRPr lang="en-GB" sz="2400" b="1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hu-HU" sz="1600" b="0" kern="1200" dirty="0" smtClean="0"/>
            <a:t>Bibilografická data</a:t>
          </a:r>
          <a:endParaRPr lang="en-GB" sz="1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cs-CZ" sz="1600" b="0" kern="1200" dirty="0" smtClean="0"/>
            <a:t> </a:t>
          </a:r>
          <a:r>
            <a:rPr lang="hu-HU" sz="1600" b="0" kern="1200" dirty="0" smtClean="0"/>
            <a:t>Abstrakt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-K</a:t>
          </a:r>
          <a:r>
            <a:rPr lang="cs-CZ" sz="1600" b="0" kern="1200" dirty="0" smtClean="0"/>
            <a:t>líčo</a:t>
          </a:r>
          <a:r>
            <a:rPr lang="sk-SK" sz="1600" b="0" kern="1200" dirty="0" smtClean="0"/>
            <a:t>vá slova</a:t>
          </a:r>
          <a:endParaRPr lang="en-GB" sz="1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hu-HU" sz="1600" b="0" kern="1200" dirty="0" smtClean="0"/>
            <a:t>Všichni autoři</a:t>
          </a:r>
          <a:endParaRPr lang="en-GB" sz="1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hu-HU" sz="1600" b="0" kern="1200" dirty="0" smtClean="0"/>
            <a:t>Všechny instituce</a:t>
          </a:r>
          <a:endParaRPr lang="en-GB" sz="1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cs-CZ" sz="1600" b="0" kern="1200" dirty="0" smtClean="0"/>
            <a:t> Data o grantech</a:t>
          </a:r>
          <a:r>
            <a:rPr lang="sk-SK" sz="1600" b="0" kern="1200" dirty="0" smtClean="0"/>
            <a:t> data</a:t>
          </a:r>
          <a:endParaRPr lang="en-GB" sz="1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</a:t>
          </a:r>
          <a:r>
            <a:rPr lang="cs-CZ" sz="1600" b="0" kern="1200" dirty="0" smtClean="0"/>
            <a:t> </a:t>
          </a:r>
          <a:r>
            <a:rPr lang="sk-SK" sz="1600" b="0" kern="1200" dirty="0" smtClean="0"/>
            <a:t>C</a:t>
          </a:r>
          <a:r>
            <a:rPr lang="hu-HU" sz="1600" b="0" kern="1200" dirty="0" smtClean="0"/>
            <a:t>itující a citovaná data</a:t>
          </a:r>
          <a:endParaRPr lang="en-GB" sz="1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 dirty="0"/>
        </a:p>
      </dsp:txBody>
      <dsp:txXfrm>
        <a:off x="2480979" y="1992630"/>
        <a:ext cx="2407215" cy="1992630"/>
      </dsp:txXfrm>
    </dsp:sp>
    <dsp:sp modelId="{20706FC9-5688-45EF-B50C-8D534E6BA0BE}">
      <dsp:nvSpPr>
        <dsp:cNvPr id="0" name=""/>
        <dsp:cNvSpPr/>
      </dsp:nvSpPr>
      <dsp:spPr>
        <a:xfrm>
          <a:off x="3093434" y="69830"/>
          <a:ext cx="1182305" cy="11483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BE362-B14A-4CAD-98D2-2C1359DAF3B1}">
      <dsp:nvSpPr>
        <dsp:cNvPr id="0" name=""/>
        <dsp:cNvSpPr/>
      </dsp:nvSpPr>
      <dsp:spPr>
        <a:xfrm>
          <a:off x="4960411" y="0"/>
          <a:ext cx="2407215" cy="49815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2400" b="1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k-SK" sz="2400" b="1" kern="1200" dirty="0" smtClean="0"/>
            <a:t>Organizace dat</a:t>
          </a:r>
          <a:endParaRPr lang="en-GB" sz="8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 </a:t>
          </a:r>
          <a:r>
            <a:rPr lang="sk-SK" sz="1600" b="0" kern="1200" dirty="0" smtClean="0"/>
            <a:t>Kategorizační systémy</a:t>
          </a:r>
          <a:endParaRPr lang="en-GB" sz="16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 Organization Enhanced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 Open Access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-Highly Cited </a:t>
          </a:r>
          <a:r>
            <a:rPr lang="hu-HU" sz="1600" b="0" kern="1200" dirty="0" smtClean="0"/>
            <a:t>výzkumy</a:t>
          </a:r>
          <a:endParaRPr lang="en-GB" sz="16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/>
            <a:t>- Typy dokumentů</a:t>
          </a:r>
          <a:endParaRPr lang="en-GB" sz="16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 smtClean="0"/>
        </a:p>
      </dsp:txBody>
      <dsp:txXfrm>
        <a:off x="4960411" y="1992630"/>
        <a:ext cx="2407215" cy="1992630"/>
      </dsp:txXfrm>
    </dsp:sp>
    <dsp:sp modelId="{2666FA99-2281-4E0B-8CBE-A0C8447FEE63}">
      <dsp:nvSpPr>
        <dsp:cNvPr id="0" name=""/>
        <dsp:cNvSpPr/>
      </dsp:nvSpPr>
      <dsp:spPr>
        <a:xfrm>
          <a:off x="5562482" y="38693"/>
          <a:ext cx="1182305" cy="11483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B4FC6-C3B8-46BB-A139-C343AD130B73}">
      <dsp:nvSpPr>
        <dsp:cNvPr id="0" name=""/>
        <dsp:cNvSpPr/>
      </dsp:nvSpPr>
      <dsp:spPr>
        <a:xfrm flipV="1">
          <a:off x="3612045" y="4672440"/>
          <a:ext cx="45694" cy="123607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06EB47-FF49-4EDF-A8D7-92914EDAC2FC}">
      <dsp:nvSpPr>
        <dsp:cNvPr id="0" name=""/>
        <dsp:cNvSpPr/>
      </dsp:nvSpPr>
      <dsp:spPr>
        <a:xfrm rot="5400000">
          <a:off x="-109926" y="112183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112183"/>
        <a:ext cx="732844" cy="512991"/>
      </dsp:txXfrm>
    </dsp:sp>
    <dsp:sp modelId="{E51720EF-E1DC-4055-9226-F63D172542DE}">
      <dsp:nvSpPr>
        <dsp:cNvPr id="0" name=""/>
        <dsp:cNvSpPr/>
      </dsp:nvSpPr>
      <dsp:spPr>
        <a:xfrm rot="5400000">
          <a:off x="3415423" y="-2894925"/>
          <a:ext cx="476348" cy="628121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>
              <a:solidFill>
                <a:schemeClr val="tx2"/>
              </a:solidFill>
            </a:rPr>
            <a:t>5000</a:t>
          </a:r>
          <a:r>
            <a:rPr lang="hu-HU" sz="1500" b="1" kern="1200" dirty="0" smtClean="0">
              <a:solidFill>
                <a:schemeClr val="tx2"/>
              </a:solidFill>
            </a:rPr>
            <a:t> nových časopisů </a:t>
          </a:r>
          <a:r>
            <a:rPr lang="hu-HU" sz="1500" kern="1200" dirty="0" smtClean="0"/>
            <a:t>v následujících 2 letech </a:t>
          </a:r>
          <a:r>
            <a:rPr lang="en-GB" sz="1500" kern="1200" dirty="0" smtClean="0"/>
            <a:t>(2015-2016).</a:t>
          </a:r>
          <a:endParaRPr lang="en-US" sz="1500" kern="1200" dirty="0"/>
        </a:p>
      </dsp:txBody>
      <dsp:txXfrm rot="5400000">
        <a:off x="3415423" y="-2894925"/>
        <a:ext cx="476348" cy="6281212"/>
      </dsp:txXfrm>
    </dsp:sp>
    <dsp:sp modelId="{94050BCA-B7A7-4698-B547-03A91B9A8DF8}">
      <dsp:nvSpPr>
        <dsp:cNvPr id="0" name=""/>
        <dsp:cNvSpPr/>
      </dsp:nvSpPr>
      <dsp:spPr>
        <a:xfrm rot="5400000">
          <a:off x="-109926" y="760151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760151"/>
        <a:ext cx="732844" cy="512991"/>
      </dsp:txXfrm>
    </dsp:sp>
    <dsp:sp modelId="{D44C8E57-8056-4CDB-A308-1252F28AEAD3}">
      <dsp:nvSpPr>
        <dsp:cNvPr id="0" name=""/>
        <dsp:cNvSpPr/>
      </dsp:nvSpPr>
      <dsp:spPr>
        <a:xfrm rot="5400000">
          <a:off x="3415423" y="-2252207"/>
          <a:ext cx="476348" cy="6281212"/>
        </a:xfrm>
        <a:prstGeom prst="round2Same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1" kern="1200" dirty="0" smtClean="0">
              <a:solidFill>
                <a:schemeClr val="tx2"/>
              </a:solidFill>
            </a:rPr>
            <a:t>Základní očekávání </a:t>
          </a:r>
          <a:r>
            <a:rPr lang="en-GB" sz="1500" kern="1200" dirty="0" smtClean="0"/>
            <a:t>(Peer Review, </a:t>
          </a:r>
          <a:r>
            <a:rPr lang="sk-SK" sz="1500" kern="1200" dirty="0" smtClean="0"/>
            <a:t>formální stránka</a:t>
          </a:r>
          <a:r>
            <a:rPr lang="en-GB" sz="1500" kern="1200" dirty="0" smtClean="0"/>
            <a:t>, </a:t>
          </a:r>
          <a:r>
            <a:rPr lang="sk-SK" sz="1500" kern="1200" dirty="0" smtClean="0"/>
            <a:t>důležitost pro výzkumníky</a:t>
          </a:r>
          <a:r>
            <a:rPr lang="en-GB" sz="1500" kern="1200" dirty="0" smtClean="0"/>
            <a:t>)</a:t>
          </a:r>
          <a:endParaRPr lang="en-US" sz="1500" kern="1200" dirty="0"/>
        </a:p>
      </dsp:txBody>
      <dsp:txXfrm rot="5400000">
        <a:off x="3415423" y="-2252207"/>
        <a:ext cx="476348" cy="6281212"/>
      </dsp:txXfrm>
    </dsp:sp>
    <dsp:sp modelId="{EE8E1216-A556-4B5F-8C45-35A9270A693C}">
      <dsp:nvSpPr>
        <dsp:cNvPr id="0" name=""/>
        <dsp:cNvSpPr/>
      </dsp:nvSpPr>
      <dsp:spPr>
        <a:xfrm rot="5400000">
          <a:off x="-109926" y="1408118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1408118"/>
        <a:ext cx="732844" cy="512991"/>
      </dsp:txXfrm>
    </dsp:sp>
    <dsp:sp modelId="{4981692E-C51F-4875-939E-AD055C329368}">
      <dsp:nvSpPr>
        <dsp:cNvPr id="0" name=""/>
        <dsp:cNvSpPr/>
      </dsp:nvSpPr>
      <dsp:spPr>
        <a:xfrm rot="5400000">
          <a:off x="3415423" y="-1604240"/>
          <a:ext cx="476348" cy="6281212"/>
        </a:xfrm>
        <a:prstGeom prst="round2Same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Cca </a:t>
          </a:r>
          <a:r>
            <a:rPr lang="en-GB" sz="1500" kern="1200" dirty="0" smtClean="0"/>
            <a:t>2500 </a:t>
          </a:r>
          <a:r>
            <a:rPr lang="hu-HU" sz="1500" b="1" kern="1200" dirty="0" smtClean="0">
              <a:solidFill>
                <a:schemeClr val="tx2"/>
              </a:solidFill>
            </a:rPr>
            <a:t>evropských časopisů</a:t>
          </a:r>
          <a:endParaRPr lang="en-US" sz="1500" kern="1200" dirty="0"/>
        </a:p>
      </dsp:txBody>
      <dsp:txXfrm rot="5400000">
        <a:off x="3415423" y="-1604240"/>
        <a:ext cx="476348" cy="6281212"/>
      </dsp:txXfrm>
    </dsp:sp>
    <dsp:sp modelId="{63868637-F73B-4F81-81BD-5E46984EB8EA}">
      <dsp:nvSpPr>
        <dsp:cNvPr id="0" name=""/>
        <dsp:cNvSpPr/>
      </dsp:nvSpPr>
      <dsp:spPr>
        <a:xfrm rot="5400000">
          <a:off x="-109926" y="2056085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2056085"/>
        <a:ext cx="732844" cy="512991"/>
      </dsp:txXfrm>
    </dsp:sp>
    <dsp:sp modelId="{BACA6EEA-EA35-4AD7-89BF-A0F04E44A7A7}">
      <dsp:nvSpPr>
        <dsp:cNvPr id="0" name=""/>
        <dsp:cNvSpPr/>
      </dsp:nvSpPr>
      <dsp:spPr>
        <a:xfrm rot="5400000">
          <a:off x="3415423" y="-956272"/>
          <a:ext cx="476348" cy="6281212"/>
        </a:xfrm>
        <a:prstGeom prst="round2Same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>
              <a:solidFill>
                <a:schemeClr val="tx2"/>
              </a:solidFill>
            </a:rPr>
            <a:t>Cover to Cover </a:t>
          </a:r>
          <a:r>
            <a:rPr lang="en-GB" sz="1500" kern="1200" dirty="0" err="1" smtClean="0"/>
            <a:t>inde</a:t>
          </a:r>
          <a:r>
            <a:rPr lang="cs-CZ" sz="1500" kern="1200" dirty="0" smtClean="0"/>
            <a:t>xace</a:t>
          </a:r>
          <a:endParaRPr lang="en-US" sz="1500" kern="1200" dirty="0"/>
        </a:p>
      </dsp:txBody>
      <dsp:txXfrm rot="5400000">
        <a:off x="3415423" y="-956272"/>
        <a:ext cx="476348" cy="6281212"/>
      </dsp:txXfrm>
    </dsp:sp>
    <dsp:sp modelId="{623A2109-B8DF-40CE-92AC-FF529769C141}">
      <dsp:nvSpPr>
        <dsp:cNvPr id="0" name=""/>
        <dsp:cNvSpPr/>
      </dsp:nvSpPr>
      <dsp:spPr>
        <a:xfrm rot="5400000">
          <a:off x="-109926" y="2704053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2704053"/>
        <a:ext cx="732844" cy="512991"/>
      </dsp:txXfrm>
    </dsp:sp>
    <dsp:sp modelId="{2B1BD07C-D29A-4448-A381-12D453798997}">
      <dsp:nvSpPr>
        <dsp:cNvPr id="0" name=""/>
        <dsp:cNvSpPr/>
      </dsp:nvSpPr>
      <dsp:spPr>
        <a:xfrm rot="5400000">
          <a:off x="3415423" y="-308305"/>
          <a:ext cx="476348" cy="6281212"/>
        </a:xfrm>
        <a:prstGeom prst="round2Same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10 </a:t>
          </a:r>
          <a:r>
            <a:rPr lang="sk-SK" sz="1500" kern="1200" dirty="0" smtClean="0"/>
            <a:t>nových editorů </a:t>
          </a:r>
          <a:r>
            <a:rPr lang="en-GB" sz="1500" kern="1200" dirty="0" smtClean="0"/>
            <a:t>(2 </a:t>
          </a:r>
          <a:r>
            <a:rPr lang="sk-SK" sz="1500" kern="1200" dirty="0" smtClean="0"/>
            <a:t>v </a:t>
          </a:r>
          <a:r>
            <a:rPr lang="hu-HU" sz="1500" kern="1200" dirty="0" smtClean="0"/>
            <a:t>Evropě</a:t>
          </a:r>
          <a:r>
            <a:rPr lang="en-GB" sz="1500" kern="1200" dirty="0" smtClean="0"/>
            <a:t>) </a:t>
          </a:r>
          <a:r>
            <a:rPr lang="sk-SK" sz="1500" kern="1200" dirty="0" smtClean="0"/>
            <a:t>pro hodnocení časopisů a konzultace </a:t>
          </a:r>
          <a:endParaRPr lang="en-US" sz="1500" kern="1200" dirty="0"/>
        </a:p>
      </dsp:txBody>
      <dsp:txXfrm rot="5400000">
        <a:off x="3415423" y="-308305"/>
        <a:ext cx="476348" cy="6281212"/>
      </dsp:txXfrm>
    </dsp:sp>
    <dsp:sp modelId="{B28D40AA-D5AE-4812-9A92-BA9C5D9F1E4E}">
      <dsp:nvSpPr>
        <dsp:cNvPr id="0" name=""/>
        <dsp:cNvSpPr/>
      </dsp:nvSpPr>
      <dsp:spPr>
        <a:xfrm rot="5400000">
          <a:off x="-109926" y="3352020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3352020"/>
        <a:ext cx="732844" cy="512991"/>
      </dsp:txXfrm>
    </dsp:sp>
    <dsp:sp modelId="{02332445-1FA8-4CD7-B640-B33E9547D507}">
      <dsp:nvSpPr>
        <dsp:cNvPr id="0" name=""/>
        <dsp:cNvSpPr/>
      </dsp:nvSpPr>
      <dsp:spPr>
        <a:xfrm rot="5400000">
          <a:off x="3415423" y="339662"/>
          <a:ext cx="476348" cy="6281212"/>
        </a:xfrm>
        <a:prstGeom prst="round2Same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Data dostupná i v </a:t>
          </a:r>
          <a:r>
            <a:rPr lang="en-GB" sz="1500" b="1" kern="1200" dirty="0" err="1" smtClean="0">
              <a:solidFill>
                <a:schemeClr val="tx2"/>
              </a:solidFill>
            </a:rPr>
            <a:t>InCites</a:t>
          </a:r>
          <a:endParaRPr lang="en-US" sz="1500" kern="1200" dirty="0"/>
        </a:p>
      </dsp:txBody>
      <dsp:txXfrm rot="5400000">
        <a:off x="3415423" y="339662"/>
        <a:ext cx="476348" cy="6281212"/>
      </dsp:txXfrm>
    </dsp:sp>
    <dsp:sp modelId="{C2C0FD8B-329E-4C3C-8F0E-558B4A8621BE}">
      <dsp:nvSpPr>
        <dsp:cNvPr id="0" name=""/>
        <dsp:cNvSpPr/>
      </dsp:nvSpPr>
      <dsp:spPr>
        <a:xfrm rot="5400000">
          <a:off x="-109926" y="3999988"/>
          <a:ext cx="732844" cy="5129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09926" y="3999988"/>
        <a:ext cx="732844" cy="512991"/>
      </dsp:txXfrm>
    </dsp:sp>
    <dsp:sp modelId="{B1D3E1BD-AA6B-40A5-A595-B242B2408765}">
      <dsp:nvSpPr>
        <dsp:cNvPr id="0" name=""/>
        <dsp:cNvSpPr/>
      </dsp:nvSpPr>
      <dsp:spPr>
        <a:xfrm rot="5400000">
          <a:off x="3415423" y="987629"/>
          <a:ext cx="476348" cy="6281212"/>
        </a:xfrm>
        <a:prstGeom prst="round2Same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500" b="1" kern="1200" dirty="0" smtClean="0">
              <a:solidFill>
                <a:schemeClr val="tx2"/>
              </a:solidFill>
            </a:rPr>
            <a:t>Nebudou mít </a:t>
          </a:r>
          <a:r>
            <a:rPr lang="en-GB" sz="1500" b="1" kern="1200" dirty="0" err="1" smtClean="0">
              <a:solidFill>
                <a:schemeClr val="tx2"/>
              </a:solidFill>
            </a:rPr>
            <a:t>Impa</a:t>
          </a:r>
          <a:r>
            <a:rPr lang="sk-SK" sz="1500" b="1" kern="1200" dirty="0" smtClean="0">
              <a:solidFill>
                <a:schemeClr val="tx2"/>
              </a:solidFill>
            </a:rPr>
            <a:t>k</a:t>
          </a:r>
          <a:r>
            <a:rPr lang="en-GB" sz="1500" b="1" kern="1200" dirty="0" smtClean="0">
              <a:solidFill>
                <a:schemeClr val="tx2"/>
              </a:solidFill>
            </a:rPr>
            <a:t>t </a:t>
          </a:r>
          <a:r>
            <a:rPr lang="en-GB" sz="1500" b="1" kern="1200" dirty="0" err="1" smtClean="0">
              <a:solidFill>
                <a:schemeClr val="tx2"/>
              </a:solidFill>
            </a:rPr>
            <a:t>Fa</a:t>
          </a:r>
          <a:r>
            <a:rPr lang="hu-HU" sz="1500" b="1" kern="1200" dirty="0" smtClean="0">
              <a:solidFill>
                <a:schemeClr val="tx2"/>
              </a:solidFill>
            </a:rPr>
            <a:t>k</a:t>
          </a:r>
          <a:r>
            <a:rPr lang="en-GB" sz="1500" b="1" kern="1200" dirty="0" smtClean="0">
              <a:solidFill>
                <a:schemeClr val="tx2"/>
              </a:solidFill>
            </a:rPr>
            <a:t>tor</a:t>
          </a:r>
          <a:r>
            <a:rPr lang="en-GB" sz="1500" kern="1200" dirty="0" smtClean="0">
              <a:solidFill>
                <a:schemeClr val="tx2"/>
              </a:solidFill>
            </a:rPr>
            <a:t> </a:t>
          </a:r>
          <a:endParaRPr lang="en-US" sz="1500" kern="1200" dirty="0"/>
        </a:p>
      </dsp:txBody>
      <dsp:txXfrm rot="5400000">
        <a:off x="3415423" y="987629"/>
        <a:ext cx="476348" cy="6281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71FD97-D323-4E01-B76F-C8697512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89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413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5913" y="4295775"/>
            <a:ext cx="62817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5729639-DB63-43A6-AB70-6BD9DC4C9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30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033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3D2EB7A-F0C6-4870-960A-E6BF9F3F66D3}" type="slidenum">
              <a:rPr 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41350"/>
            <a:ext cx="4648200" cy="3486150"/>
          </a:xfrm>
          <a:ln/>
          <a:extLst>
            <a:ext uri="{FAA26D3D-D897-4be2-8F04-BA451C77F1D7}"/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4" y="4296357"/>
            <a:ext cx="6281737" cy="4520698"/>
          </a:xfrm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3D2EB7A-F0C6-4870-960A-E6BF9F3F66D3}" type="slidenum">
              <a:rPr 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26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41350"/>
            <a:ext cx="4648200" cy="3486150"/>
          </a:xfrm>
          <a:ln/>
          <a:extLst>
            <a:ext uri="{FAA26D3D-D897-4be2-8F04-BA451C77F1D7}"/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4" y="4296357"/>
            <a:ext cx="6281737" cy="4520698"/>
          </a:xfrm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4291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4980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5BED-CA4A-4881-B354-B38C0086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D533-952A-4104-A5CE-5CBB434DF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159B-8338-42E2-8079-F02526C1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01D0-7AF4-46D4-943A-CDBE8AA1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0321-CCE4-44FA-8A92-DB29518A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A155-D4CA-4623-936D-AE486228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2CB-9C8F-40C5-98FA-43F02087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048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5334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5605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3048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419600" y="28956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51816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0" y="54533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0" y="28956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9440-C00C-4570-92DF-53898858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762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3048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3319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762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419600" y="762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3048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0" y="3319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4419600" y="2895600"/>
            <a:ext cx="4724400" cy="2971800"/>
          </a:xfrm>
          <a:prstGeom prst="rect">
            <a:avLst/>
          </a:prstGeom>
          <a:gradFill flip="none" rotWithShape="1">
            <a:gsLst>
              <a:gs pos="0">
                <a:srgbClr val="FF8000"/>
              </a:gs>
              <a:gs pos="100000">
                <a:srgbClr val="EEA4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457200" y="441325"/>
            <a:ext cx="2152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048000"/>
            <a:ext cx="4267200" cy="990600"/>
          </a:xfrm>
        </p:spPr>
        <p:txBody>
          <a:bodyPr/>
          <a:lstStyle>
            <a:lvl1pPr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114800"/>
            <a:ext cx="4267200" cy="1600200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8000"/>
              </a:gs>
              <a:gs pos="100000">
                <a:srgbClr val="FFA200"/>
              </a:gs>
            </a:gsLst>
            <a:lin ang="189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1" descr="tr_ks_8b_rgb_bld_or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20138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419600" y="2895600"/>
            <a:ext cx="4724400" cy="2971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3" descr="hc_Divider_Trans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27025" y="6248400"/>
            <a:ext cx="1730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048000"/>
            <a:ext cx="4267200" cy="990600"/>
          </a:xfrm>
        </p:spPr>
        <p:txBody>
          <a:bodyPr/>
          <a:lstStyle>
            <a:lvl1pPr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114800"/>
            <a:ext cx="4267200" cy="1600200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EE8D762-777F-4FFA-8DA0-0AC2F9511B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1600200"/>
            <a:ext cx="3124200" cy="2057400"/>
          </a:xfrm>
          <a:solidFill>
            <a:schemeClr val="tx1"/>
          </a:solidFill>
        </p:spPr>
        <p:txBody>
          <a:bodyPr tIns="91440" rIns="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3429000"/>
            <a:ext cx="3124200" cy="22860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lIns="91440" anchor="ctr"/>
          <a:lstStyle>
            <a:lvl1pPr algn="l">
              <a:buNone/>
              <a:defRPr sz="9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3657600"/>
            <a:ext cx="3124200" cy="228600"/>
          </a:xfrm>
        </p:spPr>
        <p:txBody>
          <a:bodyPr lIns="91440" anchor="ctr"/>
          <a:lstStyle>
            <a:lvl1pPr>
              <a:buNone/>
              <a:defRPr sz="8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476C7CD-1BDE-4BD7-8417-F317BDB33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9900" y="1600200"/>
            <a:ext cx="3886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787900" y="1600200"/>
            <a:ext cx="3886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F470E8-0C5D-49FC-8FCE-BF85D5531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535113"/>
            <a:ext cx="38989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1" y="1535113"/>
            <a:ext cx="38989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9900" y="22860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787900" y="22860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5311C6-93D7-4563-BDAA-7974BB6AF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D5144-10A1-48DF-A5D7-9185A8378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69702-98F6-4120-931A-CB0C981D1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433945"/>
            <a:ext cx="7367155" cy="4692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088F4-28A2-4978-A2C3-831109ED4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3124200" cy="4267200"/>
          </a:xfrm>
          <a:solidFill>
            <a:srgbClr val="F2F2F2">
              <a:alpha val="50000"/>
            </a:srgbClr>
          </a:solidFill>
          <a:ln>
            <a:noFill/>
          </a:ln>
        </p:spPr>
        <p:txBody>
          <a:bodyPr lIns="91440" tIns="45720"/>
          <a:lstStyle>
            <a:lvl1pPr algn="l"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0DC9A8B-D155-45FD-BF8E-34F55379B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97025"/>
            <a:ext cx="5486400" cy="3508375"/>
          </a:xfrm>
        </p:spPr>
        <p:txBody>
          <a:bodyPr>
            <a:scene3d>
              <a:camera prst="perspectiveFront"/>
              <a:lightRig rig="threePt" dir="t"/>
            </a:scene3d>
            <a:sp3d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A3F4CC-F022-4579-B41D-CAE8B6941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0782"/>
            <a:ext cx="9144000" cy="8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17757" y="1589809"/>
            <a:ext cx="4389120" cy="438621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sp>
        <p:nvSpPr>
          <p:cNvPr id="8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4696690" y="1596736"/>
            <a:ext cx="4392026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4578927" y="1690253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&amp; orang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791781" y="1590096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8" name="Text Placeholder 16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788316" y="3897647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90497" y="1475506"/>
            <a:ext cx="8776857" cy="4389120"/>
          </a:xfr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46" y="1569026"/>
            <a:ext cx="8177645" cy="353291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le - white (graphs)dwed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8" name="Content Placeholder 3"/>
          <p:cNvSpPr>
            <a:spLocks noGrp="1" noChangeAspect="1"/>
          </p:cNvSpPr>
          <p:nvPr userDrawn="1">
            <p:ph sz="half" idx="1"/>
          </p:nvPr>
        </p:nvSpPr>
        <p:spPr>
          <a:xfrm>
            <a:off x="1838902" y="1265877"/>
            <a:ext cx="5486400" cy="54864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756067" y="1350817"/>
            <a:ext cx="4623952" cy="290946"/>
          </a:xfrm>
          <a:solidFill>
            <a:srgbClr val="505050"/>
          </a:solidFill>
        </p:spPr>
        <p:txBody>
          <a:bodyPr lIns="274320" tIns="0" rIns="9144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18" y="274638"/>
            <a:ext cx="4935682" cy="681326"/>
          </a:xfrm>
        </p:spPr>
        <p:txBody>
          <a:bodyPr/>
          <a:lstStyle>
            <a:lvl1pPr>
              <a:defRPr>
                <a:solidFill>
                  <a:srgbClr val="FF91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D2C5-0B03-4DD0-9532-C65FBB28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>
              <a:solidFill>
                <a:srgbClr val="4B4B4B"/>
              </a:solidFill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charset="0"/>
              </a:defRPr>
            </a:lvl1pPr>
          </a:lstStyle>
          <a:p>
            <a:pPr>
              <a:defRPr/>
            </a:pPr>
            <a:fld id="{12A42CF1-9CF6-4260-92F0-D7C148F09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53" r:id="rId2"/>
    <p:sldLayoutId id="2147484170" r:id="rId3"/>
    <p:sldLayoutId id="2147484174" r:id="rId4"/>
    <p:sldLayoutId id="2147484175" r:id="rId5"/>
    <p:sldLayoutId id="2147484172" r:id="rId6"/>
    <p:sldLayoutId id="214748417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" y="6218238"/>
            <a:ext cx="8229600" cy="639762"/>
          </a:xfrm>
          <a:prstGeom prst="rect">
            <a:avLst/>
          </a:prstGeom>
          <a:solidFill>
            <a:srgbClr val="FB69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" y="0"/>
            <a:ext cx="8229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11" charset="0"/>
              <a:ea typeface="+mn-ea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0000"/>
            <a:ext cx="4876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2588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6" descr="hc_Divider_Trans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black">
          <a:xfrm>
            <a:off x="685800" y="6373813"/>
            <a:ext cx="1647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C06C748-8056-4E7D-BE55-52968945AC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99CC"/>
        </a:buClr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rgbClr val="0099CC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rgbClr val="0099CC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niko.szasz@thomsonreuters.com" TargetMode="Externa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54087"/>
            <a:ext cx="9144000" cy="3331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7630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62388"/>
            <a:ext cx="8382000" cy="819150"/>
          </a:xfrm>
          <a:solidFill>
            <a:schemeClr val="bg1">
              <a:alpha val="70000"/>
            </a:schemeClr>
          </a:solidFill>
          <a:extLst>
            <a:ext uri="{FAA26D3D-D897-4be2-8F04-BA451C77F1D7}"/>
          </a:extLst>
        </p:spPr>
        <p:txBody>
          <a:bodyPr anchor="ctr"/>
          <a:lstStyle/>
          <a:p>
            <a:pPr marL="72000" eaLnBrk="1" hangingPunct="1">
              <a:defRPr/>
            </a:pPr>
            <a:r>
              <a:rPr lang="sk-SK" dirty="0" smtClean="0"/>
              <a:t>Nástroje pre výskum a vývoj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59325"/>
            <a:ext cx="8362950" cy="1489075"/>
          </a:xfrm>
          <a:extLst>
            <a:ext uri="{FAA26D3D-D897-4be2-8F04-BA451C77F1D7}"/>
          </a:extLst>
        </p:spPr>
        <p:txBody>
          <a:bodyPr/>
          <a:lstStyle/>
          <a:p>
            <a:pPr lvl="0" eaLnBrk="1" hangingPunct="1">
              <a:buClr>
                <a:srgbClr val="FF8000"/>
              </a:buClr>
              <a:defRPr/>
            </a:pPr>
            <a:r>
              <a:rPr lang="cs-CZ" sz="1800" b="0" cap="none" dirty="0" smtClean="0">
                <a:solidFill>
                  <a:srgbClr val="4B4B4B"/>
                </a:solidFill>
                <a:latin typeface="Calibri"/>
                <a:ea typeface="ＭＳ Ｐゴシック"/>
              </a:rPr>
              <a:t>Bibliotheca Academica 2015, Ostrava</a:t>
            </a:r>
          </a:p>
          <a:p>
            <a:pPr lvl="0" eaLnBrk="1" hangingPunct="1">
              <a:buClr>
                <a:srgbClr val="FF8000"/>
              </a:buClr>
              <a:defRPr/>
            </a:pPr>
            <a:endParaRPr lang="cs-CZ" sz="1800" b="0" cap="none" dirty="0" smtClean="0">
              <a:solidFill>
                <a:srgbClr val="4B4B4B"/>
              </a:solidFill>
              <a:latin typeface="Calibri"/>
              <a:ea typeface="ＭＳ Ｐゴシック"/>
            </a:endParaRPr>
          </a:p>
          <a:p>
            <a:pPr lvl="0" eaLnBrk="1" hangingPunct="1">
              <a:buClr>
                <a:srgbClr val="FF8000"/>
              </a:buClr>
              <a:defRPr/>
            </a:pPr>
            <a:r>
              <a:rPr lang="cs-CZ" sz="1800" b="0" cap="none" dirty="0" smtClean="0">
                <a:solidFill>
                  <a:srgbClr val="4B4B4B"/>
                </a:solidFill>
                <a:latin typeface="Calibri"/>
                <a:ea typeface="ＭＳ Ｐゴシック"/>
              </a:rPr>
              <a:t>David Horký</a:t>
            </a:r>
            <a:endParaRPr lang="sk-SK" sz="1800" b="0" cap="none" dirty="0" smtClean="0">
              <a:solidFill>
                <a:srgbClr val="4B4B4B"/>
              </a:solidFill>
              <a:latin typeface="Calibri"/>
              <a:ea typeface="ＭＳ Ｐゴシック"/>
            </a:endParaRPr>
          </a:p>
          <a:p>
            <a:pPr lvl="0" eaLnBrk="1" hangingPunct="1">
              <a:buClr>
                <a:srgbClr val="FF8000"/>
              </a:buClr>
              <a:defRPr/>
            </a:pPr>
            <a:r>
              <a:rPr lang="sk-SK" sz="1800" b="0" cap="none" dirty="0" smtClean="0">
                <a:solidFill>
                  <a:srgbClr val="3208E6"/>
                </a:solidFill>
                <a:latin typeface="Calibri"/>
                <a:ea typeface="ＭＳ Ｐゴシック"/>
              </a:rPr>
              <a:t>david.horky@thomsonreuters.com</a:t>
            </a:r>
            <a:endParaRPr lang="en-US" sz="1800" b="0" cap="none" dirty="0" smtClean="0">
              <a:solidFill>
                <a:srgbClr val="3208E6"/>
              </a:solidFill>
              <a:latin typeface="Calibri"/>
              <a:ea typeface="ＭＳ Ｐゴシック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4023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8686800" cy="33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592" y="3851498"/>
            <a:ext cx="8382000" cy="8191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HODNOCENÍ</a:t>
            </a:r>
            <a:r>
              <a:rPr kumimoji="0" lang="sk-SK" sz="2400" b="1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VĚDY A VÝZKUMU POMOCÍ INCITES</a:t>
            </a:r>
            <a:endParaRPr kumimoji="0" lang="en-US" sz="2400" b="1" i="0" u="none" strike="noStrike" kern="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1254" t="7930" r="4776" b="18358"/>
          <a:stretch>
            <a:fillRect/>
          </a:stretch>
        </p:blipFill>
        <p:spPr bwMode="auto">
          <a:xfrm>
            <a:off x="40941" y="900771"/>
            <a:ext cx="9057395" cy="50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Benchmarking in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stituc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, 1995-2014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0" y="3616658"/>
            <a:ext cx="9144000" cy="300250"/>
          </a:xfrm>
          <a:prstGeom prst="roundRect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0" y="3016156"/>
            <a:ext cx="9144000" cy="341194"/>
          </a:xfrm>
          <a:prstGeom prst="roundRect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Porovnáv</a:t>
            </a:r>
            <a:r>
              <a:rPr lang="cs-CZ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ání</a:t>
            </a: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produktivity institucí</a:t>
            </a:r>
            <a:r>
              <a:rPr lang="en-GB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1995-2014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343" t="6846" r="7313" b="5910"/>
          <a:stretch>
            <a:fillRect/>
          </a:stretch>
        </p:blipFill>
        <p:spPr bwMode="auto">
          <a:xfrm>
            <a:off x="338224" y="600500"/>
            <a:ext cx="8505519" cy="56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343" t="6226" r="4985" b="4478"/>
          <a:stretch>
            <a:fillRect/>
          </a:stretch>
        </p:blipFill>
        <p:spPr bwMode="auto">
          <a:xfrm>
            <a:off x="464709" y="1102009"/>
            <a:ext cx="7642061" cy="50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Porovnávání výkonu institucí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Ca</a:t>
            </a:r>
            <a:r>
              <a:rPr lang="en-GB" sz="2800" b="1" kern="0" dirty="0" err="1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tegory</a:t>
            </a: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Normalized Impact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1995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-201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4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991" y="5404513"/>
            <a:ext cx="6242708" cy="512960"/>
          </a:xfrm>
          <a:prstGeom prst="roundRect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819" y="213595"/>
            <a:ext cx="9143999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sk-SK" sz="3200" b="1" kern="0" dirty="0" smtClean="0">
                <a:solidFill>
                  <a:schemeClr val="tx2"/>
                </a:solidFill>
                <a:latin typeface="Calibri"/>
                <a:ea typeface="ＭＳ Ｐゴシック"/>
              </a:rPr>
              <a:t>V</a:t>
            </a:r>
            <a:r>
              <a:rPr lang="cs-CZ" sz="3200" b="1" kern="0" dirty="0" smtClean="0">
                <a:solidFill>
                  <a:schemeClr val="tx2"/>
                </a:solidFill>
                <a:latin typeface="Calibri"/>
                <a:ea typeface="ＭＳ Ｐゴシック"/>
              </a:rPr>
              <a:t>ě</a:t>
            </a:r>
            <a:r>
              <a:rPr lang="sk-SK" sz="3200" b="1" kern="0" dirty="0" smtClean="0">
                <a:solidFill>
                  <a:schemeClr val="tx2"/>
                </a:solidFill>
                <a:latin typeface="Calibri"/>
                <a:ea typeface="ＭＳ Ｐゴシック"/>
              </a:rPr>
              <a:t>decká excelence – vysoko citované publikace</a:t>
            </a: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433" t="6050" r="6060" b="4318"/>
          <a:stretch>
            <a:fillRect/>
          </a:stretch>
        </p:blipFill>
        <p:spPr bwMode="auto">
          <a:xfrm>
            <a:off x="382137" y="777921"/>
            <a:ext cx="8215952" cy="555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0536" y="2952464"/>
            <a:ext cx="4999893" cy="1752600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dirty="0" smtClean="0"/>
              <a:t>VÝSLEDKY PRO OPEN ACCESS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164" t="6527" r="6149" b="4955"/>
          <a:stretch>
            <a:fillRect/>
          </a:stretch>
        </p:blipFill>
        <p:spPr bwMode="auto">
          <a:xfrm>
            <a:off x="736979" y="1028131"/>
            <a:ext cx="7731458" cy="51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778" y="148281"/>
            <a:ext cx="875347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sk-SK" sz="2800" b="1" kern="0" noProof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orovnávání na úrovni zemí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produktivita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WoS</a:t>
            </a: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Documents</a:t>
            </a:r>
            <a:r>
              <a:rPr lang="cs-CZ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– Open Access</a:t>
            </a: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;</a:t>
            </a:r>
            <a:r>
              <a:rPr lang="en-GB" sz="2800" b="1" kern="0" noProof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2005-2014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9341" y="5854889"/>
            <a:ext cx="1078173" cy="24566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254" t="6846" r="5075" b="4796"/>
          <a:stretch>
            <a:fillRect/>
          </a:stretch>
        </p:blipFill>
        <p:spPr bwMode="auto">
          <a:xfrm>
            <a:off x="272956" y="1015749"/>
            <a:ext cx="4790364" cy="31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sk-SK" sz="2800" b="1" kern="0" dirty="0" smtClean="0">
                <a:ea typeface="ＭＳ Ｐゴシック" pitchFamily="-84" charset="-128"/>
                <a:cs typeface="ＭＳ Ｐゴシック" pitchFamily="-84" charset="-128"/>
              </a:rPr>
              <a:t>Porovnávání na úrovni zemí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– </a:t>
            </a: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výkon</a:t>
            </a:r>
            <a:endParaRPr kumimoji="0" lang="sk-SK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Category Normalized Impact: 2005-2014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384305" y="4464910"/>
            <a:ext cx="3687965" cy="1371600"/>
            <a:chOff x="384305" y="4464910"/>
            <a:chExt cx="3687965" cy="1371600"/>
          </a:xfrm>
        </p:grpSpPr>
        <p:sp>
          <p:nvSpPr>
            <p:cNvPr id="12" name="Rounded Rectangle 11"/>
            <p:cNvSpPr/>
            <p:nvPr/>
          </p:nvSpPr>
          <p:spPr>
            <a:xfrm>
              <a:off x="384305" y="4464910"/>
              <a:ext cx="3311610" cy="13716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GB" b="1" dirty="0" smtClean="0"/>
                <a:t>Category Normalized Impact</a:t>
              </a:r>
            </a:p>
            <a:p>
              <a:pPr algn="l"/>
              <a:r>
                <a:rPr lang="en-GB" b="1" dirty="0" smtClean="0"/>
                <a:t>All</a:t>
              </a:r>
              <a:endParaRPr lang="en-US" b="1" dirty="0" smtClean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700130" y="5007935"/>
              <a:ext cx="372140" cy="308344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 smtClean="0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256028" y="1163260"/>
            <a:ext cx="3668711" cy="1371600"/>
            <a:chOff x="5256028" y="1163260"/>
            <a:chExt cx="3668711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5613129" y="1163260"/>
              <a:ext cx="3311610" cy="13716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GB" b="1" dirty="0" smtClean="0"/>
                <a:t>Category Normalized Impact </a:t>
              </a:r>
              <a:r>
                <a:rPr lang="en-US" b="1" dirty="0" smtClean="0"/>
                <a:t>Open access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5256028" y="1704753"/>
              <a:ext cx="372140" cy="308344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 smtClean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925" t="6657" r="5134" b="4985"/>
          <a:stretch>
            <a:fillRect/>
          </a:stretch>
        </p:blipFill>
        <p:spPr bwMode="auto">
          <a:xfrm>
            <a:off x="4096442" y="2852382"/>
            <a:ext cx="4979318" cy="325887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7342496" y="2854686"/>
            <a:ext cx="2330" cy="3163977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55600" y="891646"/>
            <a:ext cx="2330" cy="3163977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2800" b="1" kern="0" dirty="0" smtClean="0">
                <a:ea typeface="ＭＳ Ｐゴシック" pitchFamily="-84" charset="-128"/>
                <a:cs typeface="ＭＳ Ｐゴシック" pitchFamily="-84" charset="-128"/>
              </a:rPr>
              <a:t>Česká republika</a:t>
            </a:r>
            <a:r>
              <a:rPr lang="en-GB" sz="2800" b="1" kern="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sk-SK" sz="2800" b="1" kern="0" dirty="0" smtClean="0">
                <a:ea typeface="ＭＳ Ｐゴシック" pitchFamily="-84" charset="-128"/>
                <a:cs typeface="ＭＳ Ｐゴシック" pitchFamily="-84" charset="-128"/>
              </a:rPr>
              <a:t>mezinárodní spolupráce</a:t>
            </a:r>
            <a:endParaRPr lang="en-GB" sz="2800" b="1" kern="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87" y="6162675"/>
            <a:ext cx="849475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649856" y="700155"/>
            <a:ext cx="1486749" cy="448161"/>
          </a:xfrm>
          <a:prstGeom prst="round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 smtClean="0"/>
              <a:t>Volume</a:t>
            </a:r>
            <a:endParaRPr lang="en-US" sz="1800" b="1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4779545" y="705631"/>
            <a:ext cx="3343732" cy="463949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1800" b="1" dirty="0" smtClean="0"/>
              <a:t>Category Normalized Impact</a:t>
            </a:r>
            <a:endParaRPr lang="en-US" sz="1800" b="1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1" y="1224886"/>
            <a:ext cx="4585649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05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-2014 Open Access: 31.74% (3,908)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254388" y="1270961"/>
            <a:ext cx="277049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2005–2014 OA: 0.71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4194914"/>
            <a:ext cx="4544704" cy="60909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05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-2014 V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š</a:t>
            </a:r>
            <a:r>
              <a:rPr lang="en-GB" sz="1800" b="1" kern="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echn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y publikace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: 36.2% (50,340) 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681182" y="4240989"/>
            <a:ext cx="4230805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2005-2014 V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š</a:t>
            </a:r>
            <a:r>
              <a:rPr lang="en-GB" sz="1800" b="1" kern="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echn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y publikace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: 1.14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910" t="7005" r="16806" b="7184"/>
          <a:stretch>
            <a:fillRect/>
          </a:stretch>
        </p:blipFill>
        <p:spPr bwMode="auto">
          <a:xfrm>
            <a:off x="900762" y="4466823"/>
            <a:ext cx="2661304" cy="24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8687" t="12070" r="17134" b="5940"/>
          <a:stretch>
            <a:fillRect/>
          </a:stretch>
        </p:blipFill>
        <p:spPr bwMode="auto">
          <a:xfrm>
            <a:off x="5227163" y="4517183"/>
            <a:ext cx="2811371" cy="239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28030" t="7005" r="16000" b="6229"/>
          <a:stretch>
            <a:fillRect/>
          </a:stretch>
        </p:blipFill>
        <p:spPr bwMode="auto">
          <a:xfrm>
            <a:off x="5172500" y="1583145"/>
            <a:ext cx="2906973" cy="25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29672" t="6975" r="16149" b="6577"/>
          <a:stretch>
            <a:fillRect/>
          </a:stretch>
        </p:blipFill>
        <p:spPr bwMode="auto">
          <a:xfrm>
            <a:off x="873461" y="1637732"/>
            <a:ext cx="2737092" cy="245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2800" b="1" kern="0" dirty="0" smtClean="0">
                <a:ea typeface="ＭＳ Ｐゴシック" pitchFamily="-84" charset="-128"/>
                <a:cs typeface="ＭＳ Ｐゴシック" pitchFamily="-84" charset="-128"/>
              </a:rPr>
              <a:t>Česká republika</a:t>
            </a:r>
            <a:r>
              <a:rPr lang="en-GB" sz="2800" b="1" kern="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sk-SK" sz="2800" b="1" kern="0" dirty="0" smtClean="0">
                <a:ea typeface="ＭＳ Ｐゴシック" pitchFamily="-84" charset="-128"/>
                <a:cs typeface="ＭＳ Ｐゴシック" pitchFamily="-84" charset="-128"/>
              </a:rPr>
              <a:t>mezinárodní spolupráce</a:t>
            </a:r>
            <a:endParaRPr lang="en-GB" sz="2800" b="1" kern="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987" y="6162675"/>
            <a:ext cx="849475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222743" y="710788"/>
            <a:ext cx="2445488" cy="448161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 smtClean="0"/>
              <a:t>Top 10% Percentile</a:t>
            </a:r>
            <a:endParaRPr lang="en-US" sz="1800" b="1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061097" y="737530"/>
            <a:ext cx="2604977" cy="453316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 smtClean="0"/>
              <a:t>Highly Cited Papers</a:t>
            </a:r>
            <a:endParaRPr lang="en-US" sz="1800" b="1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14401" y="1192987"/>
            <a:ext cx="2700668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 – 2014 OA: 5.27</a:t>
            </a:r>
            <a:r>
              <a:rPr lang="en-GB" sz="1800" b="1" kern="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GB" sz="2800" b="1" kern="0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2137" y="4099221"/>
            <a:ext cx="423080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2005-2014 V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š</a:t>
            </a:r>
            <a:r>
              <a:rPr lang="en-GB" sz="1800" b="1" kern="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echn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y publikace</a:t>
            </a:r>
            <a:r>
              <a:rPr lang="en-US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9.23%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295336" y="1249695"/>
            <a:ext cx="258307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2005 - 2014 OA: 35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85648" y="4121016"/>
            <a:ext cx="4339989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2005-2014 V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š</a:t>
            </a:r>
            <a:r>
              <a:rPr lang="en-GB" sz="1800" b="1" kern="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echn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y publikace</a:t>
            </a:r>
            <a:r>
              <a:rPr lang="en-US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910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7791" t="7294" r="16060" b="7373"/>
          <a:stretch>
            <a:fillRect/>
          </a:stretch>
        </p:blipFill>
        <p:spPr bwMode="auto">
          <a:xfrm>
            <a:off x="1023581" y="4450867"/>
            <a:ext cx="2647666" cy="2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27970" t="7612" r="16328" b="7851"/>
          <a:stretch>
            <a:fillRect/>
          </a:stretch>
        </p:blipFill>
        <p:spPr bwMode="auto">
          <a:xfrm>
            <a:off x="4913195" y="4415883"/>
            <a:ext cx="2828660" cy="24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27851" t="7960" r="15910" b="5433"/>
          <a:stretch>
            <a:fillRect/>
          </a:stretch>
        </p:blipFill>
        <p:spPr bwMode="auto">
          <a:xfrm>
            <a:off x="1023581" y="1587444"/>
            <a:ext cx="2634018" cy="22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 l="28597" t="6657" r="15433" b="4985"/>
          <a:stretch>
            <a:fillRect/>
          </a:stretch>
        </p:blipFill>
        <p:spPr bwMode="auto">
          <a:xfrm>
            <a:off x="4995074" y="1631506"/>
            <a:ext cx="2784150" cy="24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9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224" t="6527" r="6149" b="20000"/>
          <a:stretch>
            <a:fillRect/>
          </a:stretch>
        </p:blipFill>
        <p:spPr bwMode="auto">
          <a:xfrm>
            <a:off x="13644" y="791575"/>
            <a:ext cx="9130355" cy="51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9809" y="122832"/>
            <a:ext cx="7656394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Be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nchmarking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in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stituc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OA 2005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–2014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-13648" y="3248162"/>
            <a:ext cx="9144000" cy="300250"/>
          </a:xfrm>
          <a:prstGeom prst="roundRect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0" y="2634012"/>
            <a:ext cx="9144000" cy="341194"/>
          </a:xfrm>
          <a:prstGeom prst="roundRect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Web of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Science Core Collection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Spolehlivá data pro hodnocení VaV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917575" y="1114425"/>
          <a:ext cx="736917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94536-29E3-424B-AB4B-C7989BB1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4494536-29E3-424B-AB4B-C7989BB1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4494536-29E3-424B-AB4B-C7989BB1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2C237-8294-431D-9BC5-F9934C6A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0F32C237-8294-431D-9BC5-F9934C6A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F32C237-8294-431D-9BC5-F9934C6A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06FC9-5688-45EF-B50C-8D534E6B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20706FC9-5688-45EF-B50C-8D534E6B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20706FC9-5688-45EF-B50C-8D534E6B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7233A7-FE84-4404-874B-1A5CD8A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A07233A7-FE84-4404-874B-1A5CD8A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07233A7-FE84-4404-874B-1A5CD8A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6FA99-2281-4E0B-8CBE-A0C8447F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666FA99-2281-4E0B-8CBE-A0C8447F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666FA99-2281-4E0B-8CBE-A0C8447F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BE362-B14A-4CAD-98D2-2C1359DA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3CBE362-B14A-4CAD-98D2-2C1359DA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3CBE362-B14A-4CAD-98D2-2C1359DA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9809" y="122832"/>
            <a:ext cx="7656394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Be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nchmarking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in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stituc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ČR, OA 2005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–2014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224" t="6846" r="6687" b="20000"/>
          <a:stretch>
            <a:fillRect/>
          </a:stretch>
        </p:blipFill>
        <p:spPr bwMode="auto">
          <a:xfrm>
            <a:off x="0" y="655093"/>
            <a:ext cx="9144000" cy="52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240" y="148281"/>
            <a:ext cx="9143999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Porovnáv</a:t>
            </a:r>
            <a:r>
              <a:rPr lang="cs-CZ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ání</a:t>
            </a: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produktivity institucí, ČR OA</a:t>
            </a:r>
            <a:r>
              <a:rPr lang="en-GB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cs-CZ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2005</a:t>
            </a:r>
            <a:r>
              <a:rPr lang="en-GB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-2014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254" t="7164" r="8836" b="5592"/>
          <a:stretch>
            <a:fillRect/>
          </a:stretch>
        </p:blipFill>
        <p:spPr bwMode="auto">
          <a:xfrm>
            <a:off x="450383" y="586852"/>
            <a:ext cx="8256891" cy="5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254" t="6095" r="5522" b="4478"/>
          <a:stretch>
            <a:fillRect/>
          </a:stretch>
        </p:blipFill>
        <p:spPr bwMode="auto">
          <a:xfrm>
            <a:off x="545913" y="1028095"/>
            <a:ext cx="7724632" cy="51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Porovnávání výkonu institucí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Ca</a:t>
            </a:r>
            <a:r>
              <a:rPr lang="en-GB" sz="2800" b="1" kern="0" dirty="0" err="1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tegory</a:t>
            </a: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Normalized Impact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1995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-201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, OA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59559" y="5404513"/>
            <a:ext cx="6045958" cy="512960"/>
          </a:xfrm>
          <a:prstGeom prst="roundRect">
            <a:avLst/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819" y="213595"/>
            <a:ext cx="9143999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219" y="365995"/>
            <a:ext cx="849423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Trend je pozitivní </a:t>
            </a:r>
            <a:r>
              <a:rPr lang="en-US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– Category </a:t>
            </a:r>
            <a:r>
              <a:rPr lang="en-US" sz="3200" b="1" kern="0" noProof="0" dirty="0" err="1" smtClean="0">
                <a:solidFill>
                  <a:schemeClr val="tx2"/>
                </a:solidFill>
                <a:latin typeface="Calibri"/>
                <a:ea typeface="ＭＳ Ｐゴシック"/>
              </a:rPr>
              <a:t>Normalised</a:t>
            </a:r>
            <a:r>
              <a:rPr lang="en-US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 Citation Impact, </a:t>
            </a:r>
            <a:r>
              <a:rPr lang="cs-CZ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ČR, OA</a:t>
            </a: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37230" y="955131"/>
            <a:ext cx="7820168" cy="4271962"/>
          </a:xfrm>
          <a:prstGeom prst="rect">
            <a:avLst/>
          </a:prstGeom>
        </p:spPr>
        <p:txBody>
          <a:bodyPr/>
          <a:lstStyle/>
          <a:p>
            <a:pPr marL="742950" lvl="2" indent="160338">
              <a:spcAft>
                <a:spcPts val="0"/>
              </a:spcAft>
              <a:buClr>
                <a:schemeClr val="tx2"/>
              </a:buClr>
              <a:tabLst>
                <a:tab pos="914400" algn="l"/>
              </a:tabLst>
              <a:defRPr/>
            </a:pPr>
            <a:endParaRPr lang="en-GB" sz="1800" dirty="0">
              <a:ea typeface="Calibri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083" y="996075"/>
            <a:ext cx="849423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254" t="6368" r="6149" b="4478"/>
          <a:stretch>
            <a:fillRect/>
          </a:stretch>
        </p:blipFill>
        <p:spPr bwMode="auto">
          <a:xfrm>
            <a:off x="975808" y="1269235"/>
            <a:ext cx="7308375" cy="49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819" y="213595"/>
            <a:ext cx="9143999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37230" y="955131"/>
            <a:ext cx="7820168" cy="4271962"/>
          </a:xfrm>
          <a:prstGeom prst="rect">
            <a:avLst/>
          </a:prstGeom>
        </p:spPr>
        <p:txBody>
          <a:bodyPr/>
          <a:lstStyle/>
          <a:p>
            <a:pPr marL="742950" lvl="2" indent="160338">
              <a:spcAft>
                <a:spcPts val="0"/>
              </a:spcAft>
              <a:buClr>
                <a:schemeClr val="tx2"/>
              </a:buClr>
              <a:tabLst>
                <a:tab pos="914400" algn="l"/>
              </a:tabLst>
              <a:defRPr/>
            </a:pPr>
            <a:endParaRPr lang="en-GB" sz="1800" dirty="0">
              <a:ea typeface="Calibri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083" y="996075"/>
            <a:ext cx="849423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endParaRPr lang="en-US" sz="2800" kern="0" dirty="0" smtClean="0">
              <a:latin typeface="Calibri" pitchFamily="34" charset="0"/>
              <a:ea typeface="ＭＳ Ｐゴシック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069" y="422859"/>
            <a:ext cx="8777785" cy="836613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cs-CZ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Trend je pozitivní </a:t>
            </a:r>
            <a:r>
              <a:rPr lang="en-US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– </a:t>
            </a:r>
            <a:r>
              <a:rPr lang="cs-CZ" sz="3200" b="1" kern="0" noProof="0" dirty="0" smtClean="0">
                <a:solidFill>
                  <a:schemeClr val="tx2"/>
                </a:solidFill>
                <a:latin typeface="Calibri"/>
                <a:ea typeface="ＭＳ Ｐゴシック"/>
              </a:rPr>
              <a:t>Highly Cited Papers, ČR, OA</a:t>
            </a: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254" t="8279" r="6239" b="4796"/>
          <a:stretch>
            <a:fillRect/>
          </a:stretch>
        </p:blipFill>
        <p:spPr bwMode="auto">
          <a:xfrm>
            <a:off x="1075573" y="1364776"/>
            <a:ext cx="7154027" cy="46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819" y="213595"/>
            <a:ext cx="9143999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219" y="365995"/>
            <a:ext cx="849423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3200" b="1" kern="0" dirty="0" smtClean="0">
                <a:solidFill>
                  <a:schemeClr val="tx2"/>
                </a:solidFill>
                <a:latin typeface="Calibri"/>
                <a:ea typeface="ＭＳ Ｐゴシック"/>
              </a:rPr>
              <a:t>Semináře, školení</a:t>
            </a: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37230" y="955131"/>
            <a:ext cx="7820168" cy="4271962"/>
          </a:xfrm>
          <a:prstGeom prst="rect">
            <a:avLst/>
          </a:prstGeom>
        </p:spPr>
        <p:txBody>
          <a:bodyPr/>
          <a:lstStyle/>
          <a:p>
            <a:pPr marL="742950" lvl="2" indent="160338">
              <a:spcAft>
                <a:spcPts val="0"/>
              </a:spcAft>
              <a:buClr>
                <a:schemeClr val="tx2"/>
              </a:buClr>
              <a:tabLst>
                <a:tab pos="914400" algn="l"/>
              </a:tabLst>
              <a:defRPr/>
            </a:pPr>
            <a:endParaRPr lang="en-GB" sz="1800" dirty="0">
              <a:ea typeface="Calibri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083" y="996075"/>
            <a:ext cx="849423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2800" b="1" kern="0" dirty="0" smtClean="0">
                <a:solidFill>
                  <a:srgbClr val="FF8000"/>
                </a:solidFill>
                <a:latin typeface="Calibri" pitchFamily="34" charset="0"/>
                <a:ea typeface="ＭＳ Ｐゴシック"/>
              </a:rPr>
              <a:t> </a:t>
            </a:r>
            <a:endParaRPr lang="en-US" sz="2800" kern="0" dirty="0" smtClean="0">
              <a:latin typeface="Calibri" pitchFamily="34" charset="0"/>
              <a:ea typeface="ＭＳ Ｐゴシック"/>
            </a:endParaRPr>
          </a:p>
          <a:p>
            <a:pPr lvl="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Calibri" pitchFamily="34" charset="0"/>
                <a:ea typeface="ＭＳ Ｐゴシック"/>
              </a:rPr>
              <a:t> </a:t>
            </a:r>
            <a:r>
              <a:rPr lang="cs-CZ" sz="2800" kern="0" dirty="0" smtClean="0">
                <a:latin typeface="Calibri" pitchFamily="34" charset="0"/>
                <a:ea typeface="ＭＳ Ｐゴシック"/>
              </a:rPr>
              <a:t>Web of Science, InCites, EndNote atd.</a:t>
            </a:r>
          </a:p>
          <a:p>
            <a:endParaRPr lang="en-US" sz="2800" b="1" kern="0" dirty="0" smtClean="0">
              <a:solidFill>
                <a:srgbClr val="FF8000"/>
              </a:solidFill>
              <a:latin typeface="Calibri" pitchFamily="34" charset="0"/>
              <a:ea typeface="ＭＳ Ｐゴシック"/>
              <a:cs typeface="ＭＳ Ｐゴシック" pitchFamily="-84" charset="-128"/>
            </a:endParaRPr>
          </a:p>
          <a:p>
            <a:r>
              <a:rPr lang="en-US" sz="2800" b="1" dirty="0" err="1" smtClean="0">
                <a:latin typeface="Calibri" pitchFamily="34" charset="0"/>
              </a:rPr>
              <a:t>Enik</a:t>
            </a:r>
            <a:r>
              <a:rPr lang="hu-HU" sz="2800" b="1" dirty="0" smtClean="0">
                <a:latin typeface="Calibri" pitchFamily="34" charset="0"/>
              </a:rPr>
              <a:t>ő Tóth Szász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Tel.: +420 224 190 425</a:t>
            </a:r>
          </a:p>
          <a:p>
            <a:r>
              <a:rPr lang="en-US" sz="2800" dirty="0" smtClean="0">
                <a:latin typeface="Calibri" pitchFamily="34" charset="0"/>
              </a:rPr>
              <a:t>E-mail: </a:t>
            </a:r>
            <a:r>
              <a:rPr lang="en-US" sz="2800" u="sng" dirty="0" smtClean="0">
                <a:latin typeface="Calibri" pitchFamily="34" charset="0"/>
                <a:hlinkClick r:id="rId2"/>
              </a:rPr>
              <a:t>eniko.szasz@thomsonreuters.com</a:t>
            </a: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lvl="0" eaLnBrk="0" hangingPunct="0">
              <a:lnSpc>
                <a:spcPct val="90000"/>
              </a:lnSpc>
              <a:defRPr/>
            </a:pPr>
            <a:r>
              <a:rPr lang="cs-CZ" sz="2800" b="1" kern="0" dirty="0" smtClean="0">
                <a:solidFill>
                  <a:srgbClr val="FF8000"/>
                </a:solidFill>
                <a:latin typeface="Calibri" pitchFamily="34" charset="0"/>
                <a:ea typeface="ＭＳ Ｐゴシック"/>
              </a:rPr>
              <a:t> </a:t>
            </a:r>
            <a:endParaRPr lang="en-US" sz="2800" b="1" kern="0" dirty="0" smtClean="0">
              <a:solidFill>
                <a:srgbClr val="FF8000"/>
              </a:solidFill>
              <a:latin typeface="Calibri" pitchFamily="34" charset="0"/>
              <a:ea typeface="ＭＳ Ｐゴシック"/>
            </a:endParaRPr>
          </a:p>
          <a:p>
            <a:pPr lvl="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FF8000"/>
                </a:solidFill>
                <a:latin typeface="Calibri" pitchFamily="34" charset="0"/>
                <a:ea typeface="ＭＳ Ｐゴシック"/>
              </a:rPr>
              <a:t> </a:t>
            </a:r>
            <a:r>
              <a:rPr lang="en-US" sz="2800" dirty="0" smtClean="0">
                <a:latin typeface="Calibri" pitchFamily="34" charset="0"/>
              </a:rPr>
              <a:t>P</a:t>
            </a:r>
            <a:r>
              <a:rPr lang="cs-CZ" sz="2800" dirty="0" smtClean="0">
                <a:latin typeface="Calibri" pitchFamily="34" charset="0"/>
              </a:rPr>
              <a:t>ř</a:t>
            </a:r>
            <a:r>
              <a:rPr lang="en-US" sz="2800" dirty="0" err="1" smtClean="0">
                <a:latin typeface="Calibri" pitchFamily="34" charset="0"/>
              </a:rPr>
              <a:t>ipravujeme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cs-CZ" sz="2800" dirty="0" smtClean="0">
                <a:latin typeface="Calibri" pitchFamily="34" charset="0"/>
              </a:rPr>
              <a:t>školení InCites na 11-12</a:t>
            </a:r>
            <a:r>
              <a:rPr lang="en-US" sz="2800" dirty="0" smtClean="0">
                <a:latin typeface="Calibri" pitchFamily="34" charset="0"/>
              </a:rPr>
              <a:t>/2015 </a:t>
            </a:r>
            <a:r>
              <a:rPr lang="en-US" sz="2800" dirty="0" smtClean="0">
                <a:latin typeface="Calibri" pitchFamily="34" charset="0"/>
              </a:rPr>
              <a:t>a d</a:t>
            </a:r>
            <a:r>
              <a:rPr lang="cs-CZ" sz="2800" dirty="0" smtClean="0">
                <a:latin typeface="Calibri" pitchFamily="34" charset="0"/>
              </a:rPr>
              <a:t>ále      </a:t>
            </a:r>
            <a:r>
              <a:rPr lang="en-US" sz="2800" dirty="0" smtClean="0">
                <a:latin typeface="Calibri" pitchFamily="34" charset="0"/>
              </a:rPr>
              <a:t>v</a:t>
            </a:r>
            <a:r>
              <a:rPr lang="cs-CZ" sz="2800" dirty="0" smtClean="0">
                <a:latin typeface="Calibri" pitchFamily="34" charset="0"/>
              </a:rPr>
              <a:t>č. školení školitelů</a:t>
            </a:r>
            <a:endParaRPr lang="en-US" sz="2800" dirty="0" smtClean="0">
              <a:latin typeface="Calibri" pitchFamily="34" charset="0"/>
            </a:endParaRPr>
          </a:p>
          <a:p>
            <a:pPr lvl="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endParaRPr kumimoji="0" lang="en-GB" sz="27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54087"/>
            <a:ext cx="9144000" cy="3331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7630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62388"/>
            <a:ext cx="8382000" cy="819150"/>
          </a:xfrm>
          <a:solidFill>
            <a:schemeClr val="bg1">
              <a:alpha val="70000"/>
            </a:schemeClr>
          </a:solidFill>
          <a:extLst>
            <a:ext uri="{FAA26D3D-D897-4be2-8F04-BA451C77F1D7}"/>
          </a:extLst>
        </p:spPr>
        <p:txBody>
          <a:bodyPr anchor="ctr"/>
          <a:lstStyle/>
          <a:p>
            <a:pPr marL="72000" eaLnBrk="1" hangingPunct="1">
              <a:defRPr/>
            </a:pPr>
            <a:r>
              <a:rPr lang="sk-SK" dirty="0" smtClean="0"/>
              <a:t>Nástroje pre výskum a vývoj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59325"/>
            <a:ext cx="8362950" cy="1489075"/>
          </a:xfrm>
          <a:extLst>
            <a:ext uri="{FAA26D3D-D897-4be2-8F04-BA451C77F1D7}"/>
          </a:extLst>
        </p:spPr>
        <p:txBody>
          <a:bodyPr/>
          <a:lstStyle/>
          <a:p>
            <a:pPr lvl="0" eaLnBrk="1" hangingPunct="1">
              <a:buClr>
                <a:srgbClr val="FF8000"/>
              </a:buClr>
              <a:defRPr/>
            </a:pPr>
            <a:r>
              <a:rPr lang="cs-CZ" sz="1800" b="0" cap="none" dirty="0" smtClean="0">
                <a:solidFill>
                  <a:srgbClr val="4B4B4B"/>
                </a:solidFill>
                <a:latin typeface="Calibri"/>
                <a:ea typeface="ＭＳ Ｐゴシック"/>
              </a:rPr>
              <a:t>David Horký</a:t>
            </a:r>
            <a:endParaRPr lang="sk-SK" sz="1800" b="0" cap="none" dirty="0" smtClean="0">
              <a:solidFill>
                <a:srgbClr val="4B4B4B"/>
              </a:solidFill>
              <a:latin typeface="Calibri"/>
              <a:ea typeface="ＭＳ Ｐゴシック"/>
            </a:endParaRPr>
          </a:p>
          <a:p>
            <a:pPr lvl="0" eaLnBrk="1" hangingPunct="1">
              <a:buClr>
                <a:srgbClr val="FF8000"/>
              </a:buClr>
              <a:defRPr/>
            </a:pPr>
            <a:r>
              <a:rPr lang="sk-SK" sz="1800" b="0" cap="none" dirty="0" smtClean="0">
                <a:solidFill>
                  <a:srgbClr val="3208E6"/>
                </a:solidFill>
                <a:latin typeface="Calibri"/>
                <a:ea typeface="ＭＳ Ｐゴシック"/>
              </a:rPr>
              <a:t>david.horky@thomsonreuters.com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  <a:p>
            <a:pPr eaLnBrk="1" hangingPunct="1">
              <a:spcBef>
                <a:spcPct val="60000"/>
              </a:spcBef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4023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8686800" cy="33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592" y="3851498"/>
            <a:ext cx="8382000" cy="8191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7200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kumimoji="0" lang="cs-CZ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ĚKUJ</a:t>
            </a:r>
            <a:r>
              <a:rPr lang="cs-CZ" b="1" kern="0" cap="all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I ZA POZORNOST</a:t>
            </a:r>
            <a:endParaRPr kumimoji="0" lang="en-US" sz="2400" b="1" i="0" u="none" strike="noStrike" kern="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975" y="188913"/>
            <a:ext cx="8836025" cy="1093787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hu-HU" sz="2800" b="1" dirty="0" smtClean="0">
                <a:latin typeface="+mj-lt"/>
                <a:ea typeface="MS PGothic" pitchFamily="34" charset="-128"/>
              </a:rPr>
              <a:t>Rozšíření</a:t>
            </a:r>
            <a:r>
              <a:rPr lang="en-GB" sz="2800" b="1" dirty="0" smtClean="0">
                <a:latin typeface="+mj-lt"/>
                <a:ea typeface="MS PGothic" pitchFamily="34" charset="-128"/>
              </a:rPr>
              <a:t>:</a:t>
            </a:r>
            <a:br>
              <a:rPr lang="en-GB" sz="2800" b="1" dirty="0" smtClean="0">
                <a:latin typeface="+mj-lt"/>
                <a:ea typeface="MS PGothic" pitchFamily="34" charset="-128"/>
              </a:rPr>
            </a:br>
            <a:r>
              <a:rPr lang="sk-SK" sz="2800" b="1" dirty="0" smtClean="0">
                <a:solidFill>
                  <a:schemeClr val="tx2"/>
                </a:solidFill>
                <a:latin typeface="+mj-lt"/>
                <a:ea typeface="MS PGothic" pitchFamily="34" charset="-128"/>
              </a:rPr>
              <a:t>Expanze </a:t>
            </a:r>
            <a:r>
              <a:rPr lang="hu-HU" sz="2800" b="1" dirty="0" smtClean="0">
                <a:solidFill>
                  <a:schemeClr val="tx2"/>
                </a:solidFill>
                <a:latin typeface="+mj-lt"/>
                <a:ea typeface="MS PGothic" pitchFamily="34" charset="-128"/>
              </a:rPr>
              <a:t>Web of Science Core Collection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967563" y="1275907"/>
          <a:ext cx="6794204" cy="46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Bibliometrické analýzy</a:t>
            </a:r>
            <a:r>
              <a:rPr lang="en-GB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Benchmarking and Analytics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5942" y="1106914"/>
            <a:ext cx="6846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160338">
              <a:spcAft>
                <a:spcPts val="0"/>
              </a:spcAft>
              <a:buClr>
                <a:schemeClr val="tx2"/>
              </a:buClr>
              <a:buFont typeface="Arial"/>
              <a:buChar char="•"/>
              <a:tabLst>
                <a:tab pos="914400" algn="l"/>
              </a:tabLst>
              <a:defRPr/>
            </a:pPr>
            <a:r>
              <a:rPr lang="hu-HU" sz="1800" dirty="0" smtClean="0">
                <a:ea typeface="Calibri"/>
                <a:cs typeface="Times New Roman"/>
              </a:rPr>
              <a:t>Co je </a:t>
            </a:r>
            <a:r>
              <a:rPr lang="hu-HU" sz="1800" i="1" dirty="0" smtClean="0">
                <a:ea typeface="Calibri"/>
                <a:cs typeface="Times New Roman"/>
              </a:rPr>
              <a:t>možné</a:t>
            </a:r>
            <a:r>
              <a:rPr lang="hu-HU" sz="1800" dirty="0" smtClean="0">
                <a:ea typeface="Calibri"/>
                <a:cs typeface="Times New Roman"/>
              </a:rPr>
              <a:t> změřit a co bychom </a:t>
            </a:r>
            <a:r>
              <a:rPr lang="hu-HU" sz="1800" i="1" dirty="0" smtClean="0">
                <a:ea typeface="Calibri"/>
                <a:cs typeface="Times New Roman"/>
              </a:rPr>
              <a:t>měli </a:t>
            </a:r>
            <a:r>
              <a:rPr lang="hu-HU" sz="1800" dirty="0" smtClean="0">
                <a:ea typeface="Calibri"/>
                <a:cs typeface="Times New Roman"/>
              </a:rPr>
              <a:t>měřit</a:t>
            </a:r>
            <a:r>
              <a:rPr lang="en-GB" sz="1800" dirty="0" smtClean="0">
                <a:ea typeface="Calibri"/>
                <a:cs typeface="Times New Roman"/>
              </a:rPr>
              <a:t>?</a:t>
            </a:r>
          </a:p>
          <a:p>
            <a:pPr marL="742950" lvl="2" indent="160338">
              <a:spcAft>
                <a:spcPts val="0"/>
              </a:spcAft>
              <a:buClr>
                <a:schemeClr val="tx2"/>
              </a:buClr>
              <a:buFont typeface="Arial"/>
              <a:buChar char="•"/>
              <a:tabLst>
                <a:tab pos="914400" algn="l"/>
              </a:tabLst>
              <a:defRPr/>
            </a:pPr>
            <a:r>
              <a:rPr lang="hu-HU" sz="1800" dirty="0" smtClean="0">
                <a:ea typeface="Calibri"/>
                <a:cs typeface="Times New Roman"/>
              </a:rPr>
              <a:t>Které ukazatele jsou vhodné?</a:t>
            </a:r>
            <a:endParaRPr lang="en-GB" sz="1800" dirty="0" smtClean="0">
              <a:ea typeface="Calibri"/>
              <a:cs typeface="Times New Roman"/>
            </a:endParaRPr>
          </a:p>
          <a:p>
            <a:pPr marL="742950" lvl="1" indent="160338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hu-HU" sz="1800" dirty="0" smtClean="0">
                <a:cs typeface="Times New Roman"/>
              </a:rPr>
              <a:t>Porovnávání</a:t>
            </a:r>
            <a:endParaRPr lang="en-GB" sz="1800" b="1" dirty="0" smtClean="0">
              <a:cs typeface="Times New Roman"/>
            </a:endParaRPr>
          </a:p>
          <a:p>
            <a:pPr marL="742950" lvl="1" indent="160338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hu-HU" sz="1800" dirty="0" smtClean="0">
                <a:cs typeface="Times New Roman"/>
              </a:rPr>
              <a:t>Vytváření kontextu</a:t>
            </a:r>
            <a:endParaRPr lang="en-GB" sz="1800" dirty="0">
              <a:ea typeface="Calibri"/>
              <a:cs typeface="Times New Roman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69163" y="4288086"/>
            <a:ext cx="2176462" cy="822325"/>
            <a:chOff x="1136" y="0"/>
            <a:chExt cx="2324728" cy="690601"/>
          </a:xfrm>
        </p:grpSpPr>
        <p:sp>
          <p:nvSpPr>
            <p:cNvPr id="34" name="Chevron 33"/>
            <p:cNvSpPr/>
            <p:nvPr/>
          </p:nvSpPr>
          <p:spPr>
            <a:xfrm>
              <a:off x="1136" y="0"/>
              <a:ext cx="2324728" cy="690601"/>
            </a:xfrm>
            <a:prstGeom prst="chevron">
              <a:avLst/>
            </a:prstGeom>
            <a:solidFill>
              <a:schemeClr val="tx2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4"/>
            <p:cNvSpPr/>
            <p:nvPr/>
          </p:nvSpPr>
          <p:spPr>
            <a:xfrm>
              <a:off x="345351" y="0"/>
              <a:ext cx="1636297" cy="69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6" tIns="16002" rIns="16002" bIns="1600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Journal Ranking Indicators</a:t>
              </a:r>
              <a:endParaRPr lang="en-US" sz="1100" b="1" dirty="0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634238" y="3395911"/>
            <a:ext cx="2176462" cy="835025"/>
            <a:chOff x="-2241023" y="793625"/>
            <a:chExt cx="2324728" cy="699419"/>
          </a:xfrm>
        </p:grpSpPr>
        <p:sp>
          <p:nvSpPr>
            <p:cNvPr id="37" name="Chevron 36"/>
            <p:cNvSpPr/>
            <p:nvPr/>
          </p:nvSpPr>
          <p:spPr>
            <a:xfrm>
              <a:off x="-2241023" y="793625"/>
              <a:ext cx="2324728" cy="690601"/>
            </a:xfrm>
            <a:prstGeom prst="chevron">
              <a:avLst/>
            </a:prstGeom>
            <a:solidFill>
              <a:schemeClr val="tx2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4"/>
            <p:cNvSpPr/>
            <p:nvPr/>
          </p:nvSpPr>
          <p:spPr>
            <a:xfrm>
              <a:off x="-1983285" y="802932"/>
              <a:ext cx="1632905" cy="690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6" tIns="16002" rIns="16002" bIns="1600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/>
                <a:t>       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/>
                <a:t>  </a:t>
              </a:r>
              <a:r>
                <a:rPr lang="en-GB" sz="1100" b="1" dirty="0" smtClean="0"/>
                <a:t>Normalization &amp;</a:t>
              </a:r>
              <a:endParaRPr lang="en-GB" sz="1100" b="1" dirty="0"/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Scientific Excellence</a:t>
              </a:r>
              <a:endParaRPr lang="en-US" sz="1100" b="1" dirty="0"/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 dirty="0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24713" y="2484686"/>
            <a:ext cx="2176462" cy="823912"/>
            <a:chOff x="1136" y="0"/>
            <a:chExt cx="2324728" cy="690601"/>
          </a:xfrm>
        </p:grpSpPr>
        <p:sp>
          <p:nvSpPr>
            <p:cNvPr id="40" name="Chevron 39"/>
            <p:cNvSpPr/>
            <p:nvPr/>
          </p:nvSpPr>
          <p:spPr>
            <a:xfrm>
              <a:off x="1136" y="0"/>
              <a:ext cx="2324728" cy="690601"/>
            </a:xfrm>
            <a:prstGeom prst="chevron">
              <a:avLst/>
            </a:prstGeom>
            <a:solidFill>
              <a:schemeClr val="tx2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"/>
            <p:cNvSpPr/>
            <p:nvPr/>
          </p:nvSpPr>
          <p:spPr>
            <a:xfrm>
              <a:off x="345351" y="0"/>
              <a:ext cx="1636297" cy="69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6" tIns="16002" rIns="16002" bIns="1600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Productivity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and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Impact </a:t>
              </a:r>
              <a:endParaRPr lang="en-US" sz="1100" b="1" dirty="0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700913" y="5196136"/>
            <a:ext cx="2178050" cy="822325"/>
            <a:chOff x="1136" y="0"/>
            <a:chExt cx="2324728" cy="690601"/>
          </a:xfrm>
        </p:grpSpPr>
        <p:sp>
          <p:nvSpPr>
            <p:cNvPr id="43" name="Chevron 42"/>
            <p:cNvSpPr/>
            <p:nvPr/>
          </p:nvSpPr>
          <p:spPr>
            <a:xfrm>
              <a:off x="1136" y="0"/>
              <a:ext cx="2324728" cy="690601"/>
            </a:xfrm>
            <a:prstGeom prst="chevron">
              <a:avLst/>
            </a:prstGeom>
            <a:solidFill>
              <a:schemeClr val="tx2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4"/>
            <p:cNvSpPr/>
            <p:nvPr/>
          </p:nvSpPr>
          <p:spPr>
            <a:xfrm>
              <a:off x="346795" y="0"/>
              <a:ext cx="1633409" cy="690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6" tIns="16002" rIns="16002" bIns="1600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Scientific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/>
                <a:t> Collaborations</a:t>
              </a:r>
              <a:endParaRPr lang="en-US" sz="1100" b="1" dirty="0"/>
            </a:p>
          </p:txBody>
        </p:sp>
      </p:grp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110738" y="4321423"/>
            <a:ext cx="1630362" cy="801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Journal Impact Factor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Journal Impact Factor without self citations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Journal Impact Factor for 5 years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944300" y="4321423"/>
            <a:ext cx="1630363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Quartile in Category</a:t>
            </a:r>
          </a:p>
          <a:p>
            <a:pPr>
              <a:buFont typeface="Arial" pitchFamily="34" charset="0"/>
              <a:buChar char="•"/>
              <a:defRPr/>
            </a:pPr>
            <a:endParaRPr lang="en-GB" sz="2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Immediacy Index</a:t>
            </a:r>
          </a:p>
          <a:p>
            <a:pPr>
              <a:buFont typeface="Arial" pitchFamily="34" charset="0"/>
              <a:buChar char="•"/>
              <a:defRPr/>
            </a:pPr>
            <a:endParaRPr lang="en-GB" sz="2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 err="1"/>
              <a:t>Eigenfactor</a:t>
            </a:r>
            <a:r>
              <a:rPr lang="en-GB" sz="1100" i="1" dirty="0"/>
              <a:t> Score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6779450" y="4321423"/>
            <a:ext cx="1631950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Cited &amp; Citing Relations of a Journal with other Journals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3109150" y="5218361"/>
            <a:ext cx="1630363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 smtClean="0"/>
              <a:t>By Authors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 smtClean="0"/>
              <a:t>By Institutions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 smtClean="0"/>
              <a:t>By Country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 smtClean="0"/>
              <a:t>By Field/Topic/Journal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 smtClean="0"/>
              <a:t>By Publications</a:t>
            </a:r>
            <a:endParaRPr lang="en-GB" sz="1100" i="1" dirty="0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4942713" y="5216773"/>
            <a:ext cx="1630362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National </a:t>
            </a:r>
            <a:endParaRPr lang="en-GB" sz="1100" i="1" dirty="0" smtClean="0"/>
          </a:p>
          <a:p>
            <a:pPr>
              <a:defRPr/>
            </a:pPr>
            <a:r>
              <a:rPr lang="en-GB" sz="1100" i="1" dirty="0" smtClean="0"/>
              <a:t>Collaborations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 smtClean="0"/>
              <a:t> International Collaborations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6777863" y="5216773"/>
            <a:ext cx="1631950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 Industry Collaborations</a:t>
            </a: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3096450" y="3411786"/>
            <a:ext cx="1630363" cy="8016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>
                <a:solidFill>
                  <a:schemeClr val="tx2"/>
                </a:solidFill>
              </a:rPr>
              <a:t> </a:t>
            </a:r>
            <a:endParaRPr lang="en-GB" sz="11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Category Normalized Citation Impact</a:t>
            </a:r>
          </a:p>
          <a:p>
            <a:pPr>
              <a:buFont typeface="Arial" pitchFamily="34" charset="0"/>
              <a:buChar char="•"/>
              <a:defRPr/>
            </a:pPr>
            <a:endParaRPr lang="en-GB" sz="4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Journal Normalized Citation Impact 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i="1" dirty="0"/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4928425" y="3410198"/>
            <a:ext cx="1633538" cy="801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% Documents in 1%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% Documents in 10%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Average Percentiles</a:t>
            </a: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6763575" y="3410198"/>
            <a:ext cx="1633538" cy="801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Hot Papers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Highly Cited Papers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Research Fronts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Baselines</a:t>
            </a: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3094863" y="2513261"/>
            <a:ext cx="1630362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# of documents</a:t>
            </a:r>
            <a:endParaRPr lang="en-GB" sz="1100" i="1" dirty="0">
              <a:solidFill>
                <a:srgbClr val="FF8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# of OA documents</a:t>
            </a:r>
            <a:endParaRPr lang="en-US" sz="11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# of funded documents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26838" y="2511673"/>
            <a:ext cx="1631950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  # of citations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%  of Documents cited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dirty="0"/>
              <a:t>2</a:t>
            </a:r>
            <a:r>
              <a:rPr lang="en-GB" sz="1100" baseline="30000" dirty="0"/>
              <a:t>nd</a:t>
            </a:r>
            <a:r>
              <a:rPr lang="en-GB" sz="1100" dirty="0"/>
              <a:t> generation citations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dirty="0"/>
              <a:t>Citation per document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dirty="0"/>
              <a:t>H-index</a:t>
            </a:r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6761988" y="2511673"/>
            <a:ext cx="1633537" cy="800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Impact Relative to Country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Impact Relative to Area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i="1" dirty="0"/>
              <a:t>Impact Relative to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Incites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ČESKÁ REPUBLIKA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533400" cy="365125"/>
          </a:xfrm>
        </p:spPr>
        <p:txBody>
          <a:bodyPr/>
          <a:lstStyle/>
          <a:p>
            <a:fld id="{A2969702-98F6-4120-931A-CB0C981D13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22125" y="5854890"/>
            <a:ext cx="1146412" cy="25930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778" y="148281"/>
            <a:ext cx="8753475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sk-SK" sz="2800" b="1" kern="0" noProof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orovnávání na úrovni zemí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produktivita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WoS Documents;</a:t>
            </a:r>
            <a:r>
              <a:rPr lang="en-GB" sz="2800" b="1" kern="0" noProof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199</a:t>
            </a:r>
            <a:r>
              <a:rPr lang="cs-CZ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5</a:t>
            </a:r>
            <a:r>
              <a:rPr lang="en-GB" sz="2800" b="1" kern="0" noProof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 - 2014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43" t="6122" r="5881" b="4637"/>
          <a:stretch>
            <a:fillRect/>
          </a:stretch>
        </p:blipFill>
        <p:spPr bwMode="auto">
          <a:xfrm>
            <a:off x="477671" y="980057"/>
            <a:ext cx="7806520" cy="524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735773" y="5868537"/>
            <a:ext cx="1078173" cy="24566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sk-SK" sz="2800" b="1" kern="0" dirty="0" smtClean="0">
                <a:ea typeface="ＭＳ Ｐゴシック" pitchFamily="-84" charset="-128"/>
                <a:cs typeface="ＭＳ Ｐゴシック" pitchFamily="-84" charset="-128"/>
              </a:rPr>
              <a:t>Porovnávání na úrovni zemí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84" charset="-128"/>
                <a:cs typeface="ＭＳ Ｐゴシック" pitchFamily="-84" charset="-128"/>
              </a:rPr>
              <a:t>– </a:t>
            </a:r>
            <a:r>
              <a:rPr lang="sk-SK" sz="2800" b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výkon</a:t>
            </a:r>
            <a:endParaRPr kumimoji="0" lang="sk-SK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Category Normalized Impact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4305" y="4464910"/>
            <a:ext cx="3687965" cy="1371600"/>
            <a:chOff x="384305" y="4464910"/>
            <a:chExt cx="3687965" cy="1371600"/>
          </a:xfrm>
        </p:grpSpPr>
        <p:sp>
          <p:nvSpPr>
            <p:cNvPr id="12" name="Rounded Rectangle 11"/>
            <p:cNvSpPr/>
            <p:nvPr/>
          </p:nvSpPr>
          <p:spPr>
            <a:xfrm>
              <a:off x="384305" y="4464910"/>
              <a:ext cx="3311610" cy="13716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GB" b="1" dirty="0" smtClean="0"/>
                <a:t>Category Normalized Impact 200</a:t>
              </a:r>
              <a:r>
                <a:rPr lang="cs-CZ" b="1" dirty="0" smtClean="0"/>
                <a:t>5</a:t>
              </a:r>
              <a:r>
                <a:rPr lang="en-GB" b="1" dirty="0" smtClean="0"/>
                <a:t>-2014</a:t>
              </a:r>
              <a:endParaRPr lang="en-US" b="1" dirty="0" smtClean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700130" y="5007935"/>
              <a:ext cx="372140" cy="308344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6028" y="1163260"/>
            <a:ext cx="3668711" cy="1371600"/>
            <a:chOff x="5256028" y="1163260"/>
            <a:chExt cx="3668711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5613129" y="1163260"/>
              <a:ext cx="3311610" cy="13716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GB" b="1" dirty="0" smtClean="0"/>
                <a:t>Category Normalized Impact </a:t>
              </a:r>
              <a:r>
                <a:rPr lang="cs-CZ" b="1" dirty="0" smtClean="0"/>
                <a:t>1995</a:t>
              </a:r>
              <a:r>
                <a:rPr lang="en-GB" b="1" dirty="0" smtClean="0"/>
                <a:t>-200</a:t>
              </a:r>
              <a:r>
                <a:rPr lang="cs-CZ" b="1" dirty="0" smtClean="0"/>
                <a:t>4</a:t>
              </a:r>
              <a:endParaRPr lang="en-US" b="1" dirty="0" smtClean="0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5256028" y="1704753"/>
              <a:ext cx="372140" cy="308344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 smtClean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43" t="6527" r="5254" b="4955"/>
          <a:stretch>
            <a:fillRect/>
          </a:stretch>
        </p:blipFill>
        <p:spPr bwMode="auto">
          <a:xfrm>
            <a:off x="150123" y="1009937"/>
            <a:ext cx="4877649" cy="322087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925" t="6657" r="5134" b="4985"/>
          <a:stretch>
            <a:fillRect/>
          </a:stretch>
        </p:blipFill>
        <p:spPr bwMode="auto">
          <a:xfrm>
            <a:off x="4096442" y="2852382"/>
            <a:ext cx="4979318" cy="325887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3998794" y="1009934"/>
            <a:ext cx="0" cy="3098042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42496" y="2854686"/>
            <a:ext cx="2330" cy="3163977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2800" b="1" kern="0" dirty="0" smtClean="0">
                <a:ea typeface="ＭＳ Ｐゴシック" pitchFamily="-84" charset="-128"/>
                <a:cs typeface="ＭＳ Ｐゴシック" pitchFamily="-84" charset="-128"/>
              </a:rPr>
              <a:t>Česká republika</a:t>
            </a:r>
            <a:r>
              <a:rPr lang="en-GB" sz="2800" b="1" kern="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sk-SK" sz="2800" b="1" kern="0" dirty="0" smtClean="0">
                <a:ea typeface="ＭＳ Ｐゴシック" pitchFamily="-84" charset="-128"/>
                <a:cs typeface="ＭＳ Ｐゴシック" pitchFamily="-84" charset="-128"/>
              </a:rPr>
              <a:t>mezinárodní spolupráce</a:t>
            </a:r>
            <a:endParaRPr lang="en-GB" sz="2800" b="1" kern="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87" y="6162675"/>
            <a:ext cx="849475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649856" y="700155"/>
            <a:ext cx="1486749" cy="448161"/>
          </a:xfrm>
          <a:prstGeom prst="round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 smtClean="0"/>
              <a:t>Volume</a:t>
            </a:r>
            <a:endParaRPr lang="en-US" sz="1800" b="1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4779545" y="705631"/>
            <a:ext cx="3343732" cy="463949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1800" b="1" dirty="0" smtClean="0"/>
              <a:t>Category Normalized Impact</a:t>
            </a:r>
            <a:endParaRPr lang="en-US" sz="1800" b="1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27318" y="1224886"/>
            <a:ext cx="3199508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1995-2004: 37.8% (21,604)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56651" y="1270961"/>
            <a:ext cx="192005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1995-2004: 0.76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009755" y="4194914"/>
            <a:ext cx="320659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05</a:t>
            </a: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-2014: 36.2% (50,340) 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834624" y="4240989"/>
            <a:ext cx="193777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2005-2014: 1.14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910" t="7005" r="16806" b="7184"/>
          <a:stretch>
            <a:fillRect/>
          </a:stretch>
        </p:blipFill>
        <p:spPr bwMode="auto">
          <a:xfrm>
            <a:off x="900762" y="4466823"/>
            <a:ext cx="2661304" cy="24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8687" t="12070" r="17134" b="5940"/>
          <a:stretch>
            <a:fillRect/>
          </a:stretch>
        </p:blipFill>
        <p:spPr bwMode="auto">
          <a:xfrm>
            <a:off x="5227163" y="4517183"/>
            <a:ext cx="2811371" cy="239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8687" t="12229" r="16418" b="5781"/>
          <a:stretch>
            <a:fillRect/>
          </a:stretch>
        </p:blipFill>
        <p:spPr bwMode="auto">
          <a:xfrm>
            <a:off x="5068548" y="1584378"/>
            <a:ext cx="3133758" cy="263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30567" t="7930" r="17403" b="10000"/>
          <a:stretch>
            <a:fillRect/>
          </a:stretch>
        </p:blipFill>
        <p:spPr bwMode="auto">
          <a:xfrm>
            <a:off x="1037237" y="1514911"/>
            <a:ext cx="2893325" cy="25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69702-98F6-4120-931A-CB0C981D13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994" y="148281"/>
            <a:ext cx="8971005" cy="8366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cs-CZ" sz="2800" b="1" kern="0" dirty="0" smtClean="0">
                <a:ea typeface="ＭＳ Ｐゴシック" pitchFamily="-84" charset="-128"/>
                <a:cs typeface="ＭＳ Ｐゴシック" pitchFamily="-84" charset="-128"/>
              </a:rPr>
              <a:t>Česká republika</a:t>
            </a:r>
            <a:r>
              <a:rPr lang="en-GB" sz="2800" b="1" kern="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sk-SK" sz="2800" b="1" kern="0" dirty="0" smtClean="0">
                <a:ea typeface="ＭＳ Ｐゴシック" pitchFamily="-84" charset="-128"/>
                <a:cs typeface="ＭＳ Ｐゴシック" pitchFamily="-84" charset="-128"/>
              </a:rPr>
              <a:t>mezinárodní spolupráce</a:t>
            </a:r>
            <a:endParaRPr lang="en-GB" sz="2800" b="1" kern="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987" y="6162675"/>
            <a:ext cx="849475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222743" y="710788"/>
            <a:ext cx="2445488" cy="448161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 smtClean="0"/>
              <a:t>Top 10% Percentile</a:t>
            </a:r>
            <a:endParaRPr lang="en-US" sz="1800" b="1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061097" y="737530"/>
            <a:ext cx="2604977" cy="453316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 smtClean="0"/>
              <a:t>Highly Cited Papers</a:t>
            </a:r>
            <a:endParaRPr lang="en-US" sz="1800" b="1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287431" y="1192987"/>
            <a:ext cx="2327637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1995-2004: 7.23%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76036" y="4099221"/>
            <a:ext cx="2217768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2005-2014: 9.23%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08478" y="1249695"/>
            <a:ext cx="398514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1995-2004: Info </a:t>
            </a:r>
            <a:r>
              <a:rPr lang="en-GB" sz="1800" b="1" kern="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nen</a:t>
            </a:r>
            <a:r>
              <a:rPr lang="cs-CZ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í k dispozici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579443" y="4134664"/>
            <a:ext cx="1937776" cy="35936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2005-2014: 910</a:t>
            </a:r>
            <a:endParaRPr lang="en-GB" sz="2800" b="1" kern="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7940" t="8438" r="14657" b="6070"/>
          <a:stretch>
            <a:fillRect/>
          </a:stretch>
        </p:blipFill>
        <p:spPr bwMode="auto">
          <a:xfrm>
            <a:off x="900748" y="1583133"/>
            <a:ext cx="2982606" cy="249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27791" t="7294" r="16060" b="7373"/>
          <a:stretch>
            <a:fillRect/>
          </a:stretch>
        </p:blipFill>
        <p:spPr bwMode="auto">
          <a:xfrm>
            <a:off x="1023581" y="4450867"/>
            <a:ext cx="2647666" cy="2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l="27970" t="7612" r="16328" b="7851"/>
          <a:stretch>
            <a:fillRect/>
          </a:stretch>
        </p:blipFill>
        <p:spPr bwMode="auto">
          <a:xfrm>
            <a:off x="4913195" y="4415883"/>
            <a:ext cx="2828660" cy="24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9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tr_presentation_template_05-01-08">
  <a:themeElements>
    <a:clrScheme name="InCites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9100"/>
      </a:accent1>
      <a:accent2>
        <a:srgbClr val="FFB400"/>
      </a:accent2>
      <a:accent3>
        <a:srgbClr val="766C62"/>
      </a:accent3>
      <a:accent4>
        <a:srgbClr val="A0968C"/>
      </a:accent4>
      <a:accent5>
        <a:srgbClr val="A00000"/>
      </a:accent5>
      <a:accent6>
        <a:srgbClr val="DC0A0A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_presentation_template_05-01-08">
  <a:themeElements>
    <a:clrScheme name="TR New Spectrum">
      <a:dk1>
        <a:srgbClr val="4B4B4B"/>
      </a:dk1>
      <a:lt1>
        <a:srgbClr val="FFFFFF"/>
      </a:lt1>
      <a:dk2>
        <a:srgbClr val="FB6916"/>
      </a:dk2>
      <a:lt2>
        <a:srgbClr val="FFB400"/>
      </a:lt2>
      <a:accent1>
        <a:srgbClr val="387C2B"/>
      </a:accent1>
      <a:accent2>
        <a:srgbClr val="78A22F"/>
      </a:accent2>
      <a:accent3>
        <a:srgbClr val="005A84"/>
      </a:accent3>
      <a:accent4>
        <a:srgbClr val="0083BF"/>
      </a:accent4>
      <a:accent5>
        <a:srgbClr val="46166B"/>
      </a:accent5>
      <a:accent6>
        <a:srgbClr val="6234A4"/>
      </a:accent6>
      <a:hlink>
        <a:srgbClr val="0099CC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t"/>
      <a:lstStyle>
        <a:defPPr algn="l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tx1">
              <a:lumMod val="40000"/>
              <a:lumOff val="6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23669</TotalTime>
  <Words>693</Words>
  <Application>Microsoft Office PowerPoint</Application>
  <PresentationFormat>On-screen Show (4:3)</PresentationFormat>
  <Paragraphs>217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tr_presentation_template_05-01-08</vt:lpstr>
      <vt:lpstr>1_tr_presentation_template_05-01-08</vt:lpstr>
      <vt:lpstr>Nástroje pre výskum a vývoj</vt:lpstr>
      <vt:lpstr>Slide 2</vt:lpstr>
      <vt:lpstr>Slide 3</vt:lpstr>
      <vt:lpstr>Slide 4</vt:lpstr>
      <vt:lpstr>Incites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VÝSLEDKY PRO OPEN ACCESS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Nástroje pre výskum a vývoj</vt:lpstr>
    </vt:vector>
  </TitlesOfParts>
  <Company>Thomson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JCR 2014</dc:title>
  <dc:creator>J Dougherty;SM Pratt</dc:creator>
  <dc:description>TR A&amp;G GSS</dc:description>
  <cp:lastModifiedBy>U0084790</cp:lastModifiedBy>
  <cp:revision>2372</cp:revision>
  <dcterms:created xsi:type="dcterms:W3CDTF">2008-03-31T18:02:24Z</dcterms:created>
  <dcterms:modified xsi:type="dcterms:W3CDTF">2015-10-13T11:28:00Z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698968</vt:lpwstr>
  </property>
  <property fmtid="{D5CDD505-2E9C-101B-9397-08002B2CF9AE}" pid="3" name="Jive_LatestUserAccountName">
    <vt:lpwstr>1420697</vt:lpwstr>
  </property>
  <property fmtid="{D5CDD505-2E9C-101B-9397-08002B2CF9AE}" pid="4" name="Offisync_ServerID">
    <vt:lpwstr>ba79255d-4d86-4996-9f74-9fad404ac307</vt:lpwstr>
  </property>
  <property fmtid="{D5CDD505-2E9C-101B-9397-08002B2CF9AE}" pid="5" name="Offisync_ProviderInitializationData">
    <vt:lpwstr>https://thehub.thomsonreuters.com</vt:lpwstr>
  </property>
  <property fmtid="{D5CDD505-2E9C-101B-9397-08002B2CF9AE}" pid="6" name="Offisync_UpdateToken">
    <vt:lpwstr>5</vt:lpwstr>
  </property>
  <property fmtid="{D5CDD505-2E9C-101B-9397-08002B2CF9AE}" pid="7" name="Jive_VersionGuid">
    <vt:lpwstr>0ef97c96-9d51-4579-ab36-53225ea976eb</vt:lpwstr>
  </property>
</Properties>
</file>