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1" r:id="rId4"/>
    <p:sldId id="263" r:id="rId5"/>
    <p:sldId id="264" r:id="rId6"/>
    <p:sldId id="267" r:id="rId7"/>
    <p:sldId id="266" r:id="rId8"/>
    <p:sldId id="268" r:id="rId9"/>
    <p:sldId id="269" r:id="rId10"/>
    <p:sldId id="270" r:id="rId11"/>
    <p:sldId id="271" r:id="rId12"/>
    <p:sldId id="275" r:id="rId13"/>
    <p:sldId id="272" r:id="rId14"/>
    <p:sldId id="274" r:id="rId15"/>
    <p:sldId id="273" r:id="rId16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088" autoAdjust="0"/>
  </p:normalViewPr>
  <p:slideViewPr>
    <p:cSldViewPr>
      <p:cViewPr>
        <p:scale>
          <a:sx n="66" d="100"/>
          <a:sy n="66" d="100"/>
        </p:scale>
        <p:origin x="-14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EA0B7-59F5-468A-850F-174C2B262F3F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6745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376745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0000F-3DE9-439B-87CA-202526176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E1E4F-D07B-4C5B-8FA2-55261FDCE6F4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6745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37" y="9376745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CB3A3-F6C3-4B97-B727-8E240950F3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65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vs.cz/aktivity/ba-2013/program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0BF3E5-0ECF-48BC-AA27-53B0F1592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F46C56-709F-4241-B641-720B2AC271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Návrh implementace jednotného systému pro nákup EIZ (červenec 2013) zpracován v rámci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EFI (http://repozitar.techlib.cz/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/646/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/idr-646_1.pdf),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konference KRE 2013 (3. - 4. 10. 2013), kde na toto téma hovořili zástupci Finska, Norska a Estonska a kde na závěr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panelisté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vyjádřili názor, že přípravou zřízení české verze by měla být pověřena NTK (https://www.techlib.cz/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/2960-kre-13),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presentace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CzechELib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konferenci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Bibliotheca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Academica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(30.-31. 10. 2013) (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http://www.akvs.cz/aktivity/ba-2013/program.html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 následnou bouřlivou diskusí,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materiál navrhující způsob postupu zřízení Národního centra pro elektronické informační zdroje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CzechELib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zaslaný 11. 4. 2014 MŠMT, RVŠ, ČKR, KNAV, RVVI (viz níže),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jednání na půdě RVŠ uzavřené usnesením 8. sněmu RVŠ 22. 5. 2014 (bod 6. b),</a:t>
            </a:r>
          </a:p>
          <a:p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 květnu na výjezdním zasedání,</a:t>
            </a:r>
            <a:r>
              <a:rPr lang="cs-CZ" baseline="0" dirty="0" smtClean="0"/>
              <a:t> které pořádala </a:t>
            </a:r>
            <a:r>
              <a:rPr lang="cs-CZ" dirty="0" smtClean="0"/>
              <a:t>Ústřední knihovnické rady v rámci přípravy nového návrhu Koncepce rozvoje knihoven na léta 2016-2020 se sešli</a:t>
            </a:r>
            <a:r>
              <a:rPr lang="cs-CZ" baseline="0" dirty="0" smtClean="0"/>
              <a:t> zástupci AV ČR, odborníci z vysokých škol, paní předsedkyně za AKVŠ, ředitel NTK. A po výměně všech informací jsme zjistili, že se nic neděje.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CB3A3-F6C3-4B97-B727-8E240950F3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květnu na výjezdním zasedání,</a:t>
            </a:r>
            <a:r>
              <a:rPr lang="cs-CZ" baseline="0" dirty="0" smtClean="0"/>
              <a:t> které pořádala </a:t>
            </a:r>
            <a:r>
              <a:rPr lang="cs-CZ" dirty="0" smtClean="0"/>
              <a:t>Ústřední knihovnické rady v rámci přípravy nového návrhu Koncepce rozvoje knihoven na léta 2016-2020 se sešli</a:t>
            </a:r>
            <a:r>
              <a:rPr lang="cs-CZ" baseline="0" dirty="0" smtClean="0"/>
              <a:t> zástupci AV ČR, odborníci z vysokých škol, paní předsedkyně za AKVŠ, ředitel NTK. A po výměně všech informací jsme zjistili, že se nic neděje. </a:t>
            </a:r>
          </a:p>
          <a:p>
            <a:r>
              <a:rPr lang="cs-CZ" dirty="0" smtClean="0"/>
              <a:t>Nejsou známy informace  o zajištění elektronických informačních zdrojů pro </a:t>
            </a:r>
            <a:r>
              <a:rPr lang="cs-CZ" dirty="0" err="1" smtClean="0"/>
              <a:t>VaVaI</a:t>
            </a:r>
            <a:r>
              <a:rPr lang="cs-CZ" dirty="0" smtClean="0"/>
              <a:t> po roce 2017 po skončení  financování ze stávajících projektů</a:t>
            </a:r>
          </a:p>
          <a:p>
            <a:r>
              <a:rPr lang="cs-CZ" dirty="0" smtClean="0"/>
              <a:t>Ve střednědobém výhledu státního rozpočtu nejsou ze strany MŠMT ČR po roce 2017 plánovány finanční prostředky pro podporu nákupu EIZ. </a:t>
            </a:r>
          </a:p>
          <a:p>
            <a:r>
              <a:rPr lang="cs-CZ" dirty="0" smtClean="0"/>
              <a:t>Plánovaný termín výzvy uplynul a žádné zprávy o dalším vývoji.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CB3A3-F6C3-4B97-B727-8E240950F3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338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CB3A3-F6C3-4B97-B727-8E240950F3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38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100" dirty="0" smtClean="0"/>
              <a:t>Aktualizovaný dokument datovaný březen 2015. Národní výzkumná a inovační strategie pro inteligentní specializaci České republiky (dále jen „Národní RIS3 strategie“ z anglického „</a:t>
            </a:r>
            <a:r>
              <a:rPr lang="cs-CZ" sz="1100" dirty="0" err="1" smtClean="0"/>
              <a:t>Research</a:t>
            </a:r>
            <a:r>
              <a:rPr lang="cs-CZ" sz="1100" dirty="0" smtClean="0"/>
              <a:t> and </a:t>
            </a:r>
            <a:r>
              <a:rPr lang="cs-CZ" sz="1100" dirty="0" err="1" smtClean="0"/>
              <a:t>Innovation</a:t>
            </a:r>
            <a:r>
              <a:rPr lang="cs-CZ" sz="1100" dirty="0" smtClean="0"/>
              <a:t> </a:t>
            </a:r>
            <a:r>
              <a:rPr lang="cs-CZ" sz="1100" dirty="0" err="1" smtClean="0"/>
              <a:t>Strategy</a:t>
            </a:r>
            <a:r>
              <a:rPr lang="cs-CZ" sz="1100" dirty="0" smtClean="0"/>
              <a:t> </a:t>
            </a:r>
            <a:r>
              <a:rPr lang="cs-CZ" sz="1100" dirty="0" err="1" smtClean="0"/>
              <a:t>for</a:t>
            </a:r>
            <a:r>
              <a:rPr lang="cs-CZ" sz="1100" dirty="0" smtClean="0"/>
              <a:t> Smart </a:t>
            </a:r>
            <a:r>
              <a:rPr lang="cs-CZ" sz="1100" dirty="0" err="1" smtClean="0"/>
              <a:t>Specialisation</a:t>
            </a:r>
            <a:r>
              <a:rPr lang="cs-CZ" sz="1100" dirty="0" smtClean="0"/>
              <a:t>“) je nový strategický dokument, jehož přípravou je na základě usnesení vlády č. 809 z roku 2013 pověřeno Ministerstvo školství, mládeže a tělovýchovy (dále jen „MŠMT“). Příprava a implementace RIS3 strategie je jednou z předběžných podmínek pro čerpání prostředků z evropských strukturálních a investičních fondů na oblast výzkumu, vývoje a inovací v příštím programovém období 2014–2020 a jedná se tedy o nutnou předběžnou podmínku ve smyslu usnesení vlády č. 182 z roku 2014 relevantní pro operační programy OP Výzkum, vývoj a vzdělávání v gesci MŠMT</a:t>
            </a:r>
          </a:p>
          <a:p>
            <a:r>
              <a:rPr lang="cs-CZ" sz="1100" dirty="0" smtClean="0"/>
              <a:t>IP Investiční priorita</a:t>
            </a:r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CB3A3-F6C3-4B97-B727-8E240950F3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92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E484F1-104D-4F10-969F-E96458E3EB27}" type="datetime1">
              <a:rPr lang="cs-CZ" smtClean="0"/>
              <a:t>13. 10. 2015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0E18-6927-417E-B2AB-E7D63FAED7BE}" type="datetime1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6DBCB-9B99-4B6E-AC6D-1220D6F59F1E}" type="datetime1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4C3CC-F7CA-4A51-B718-FDF5E9F3AD5F}" type="datetime1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92BC9-84AA-47B1-9D49-A83E6743EC17}" type="datetime1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F7809E-DB23-4513-AF66-3FD64BC15D13}" type="datetime1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3A725-F4E8-41FF-821D-5DCA1A51D58C}" type="datetime1">
              <a:rPr lang="cs-CZ" smtClean="0"/>
              <a:t>13. 10. 2015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0252F-D25E-450D-8D67-4354190DCEFC}" type="datetime1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04A48F-EE20-4C1C-9371-7C7A36A4402C}" type="datetime1">
              <a:rPr lang="cs-CZ" smtClean="0"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77C676-9C18-4416-872A-11E7EA597C00}" type="datetime1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2DE38F-7D13-4AAA-9794-F9ECB54E6D0D}" type="datetime1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C12BB5-FA21-45D5-A5B5-E699E352F31E}" type="datetime1">
              <a:rPr lang="cs-CZ" smtClean="0"/>
              <a:t>13. 10. 2015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04545D-C644-4BAC-A8F0-C4E5DD16D3C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z/url?sa=i&amp;rct=j&amp;q=&amp;esrc=s&amp;source=images&amp;cd=&amp;cad=rja&amp;uact=8&amp;ved=0CAcQjRxqFQoTCPCw-PvGtcgCFQVbFAod-a4EgQ&amp;url=http://www.podhorniujezd.cz/zakladni-skola-aktuality/akce-skoly/?show_archiv%3D1%26pageshowing%3D4&amp;psig=AFQjCNEvZ-hRZmf2XHArSgEggBMPsX7fZw&amp;ust=1444485699289975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829761"/>
          </a:xfrm>
        </p:spPr>
        <p:txBody>
          <a:bodyPr>
            <a:normAutofit/>
          </a:bodyPr>
          <a:lstStyle/>
          <a:p>
            <a:r>
              <a:rPr lang="cs-CZ" dirty="0" smtClean="0"/>
              <a:t>Elektronické informační zdroje  - co teď a jak dál?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5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b="1" dirty="0" smtClean="0"/>
              <a:t>P.1 </a:t>
            </a:r>
            <a:r>
              <a:rPr lang="cs-CZ" sz="1800" b="1" dirty="0"/>
              <a:t>Strategické řízení </a:t>
            </a:r>
            <a:r>
              <a:rPr lang="cs-CZ" sz="1800" b="1" dirty="0" err="1"/>
              <a:t>VaVaI</a:t>
            </a:r>
            <a:r>
              <a:rPr lang="cs-CZ" sz="1800" b="1" dirty="0"/>
              <a:t> na národní </a:t>
            </a:r>
            <a:r>
              <a:rPr lang="cs-CZ" sz="1800" b="1" dirty="0" smtClean="0"/>
              <a:t>úrovni (PO1, IP1, SC4)</a:t>
            </a:r>
          </a:p>
          <a:p>
            <a:pPr marL="0" indent="0">
              <a:buNone/>
            </a:pPr>
            <a:r>
              <a:rPr lang="cs-CZ" sz="1800" b="1" dirty="0" smtClean="0"/>
              <a:t>	</a:t>
            </a:r>
            <a:r>
              <a:rPr lang="cs-CZ" sz="1800" dirty="0" smtClean="0"/>
              <a:t>Celková alokace 150 mil. </a:t>
            </a:r>
            <a:r>
              <a:rPr lang="cs-CZ" sz="1800" dirty="0"/>
              <a:t>	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Avízo/vyhlášení výzvy: prosinec 2015</a:t>
            </a:r>
          </a:p>
          <a:p>
            <a:pPr marL="0" indent="0">
              <a:buNone/>
            </a:pPr>
            <a:r>
              <a:rPr lang="cs-CZ" sz="1800" dirty="0" smtClean="0"/>
              <a:t>	Příjem žádostí: leden-září 2016</a:t>
            </a:r>
          </a:p>
          <a:p>
            <a:pPr marL="0" indent="0">
              <a:buNone/>
            </a:pPr>
            <a:r>
              <a:rPr lang="cs-CZ" sz="1800" dirty="0" smtClean="0"/>
              <a:t>	Aktivity: 	Podpora </a:t>
            </a:r>
            <a:r>
              <a:rPr lang="cs-CZ" sz="1800" dirty="0"/>
              <a:t>volného přístupu k vědeckým informacím - „open </a:t>
            </a:r>
            <a:r>
              <a:rPr lang="cs-CZ" sz="1800" dirty="0" err="1"/>
              <a:t>access</a:t>
            </a:r>
            <a:r>
              <a:rPr lang="cs-CZ" sz="1800" dirty="0"/>
              <a:t>“ </a:t>
            </a:r>
            <a:endParaRPr lang="cs-CZ" sz="1800" dirty="0" smtClean="0"/>
          </a:p>
          <a:p>
            <a:pPr marL="1371600" lvl="3" indent="0">
              <a:buNone/>
            </a:pPr>
            <a:r>
              <a:rPr lang="cs-CZ" sz="1800" dirty="0" smtClean="0"/>
              <a:t>	Národní RIS3 </a:t>
            </a:r>
            <a:r>
              <a:rPr lang="cs-CZ" sz="1800" dirty="0"/>
              <a:t>manažer s týmem </a:t>
            </a:r>
            <a:endParaRPr lang="cs-CZ" sz="1800" dirty="0" smtClean="0"/>
          </a:p>
          <a:p>
            <a:pPr marL="914400" lvl="2" indent="0">
              <a:buNone/>
            </a:pPr>
            <a:r>
              <a:rPr lang="cs-CZ" sz="1800" dirty="0" smtClean="0"/>
              <a:t>	Rozvoj </a:t>
            </a:r>
            <a:r>
              <a:rPr lang="cs-CZ" sz="1800" dirty="0"/>
              <a:t>strategického řízení politiky </a:t>
            </a:r>
            <a:r>
              <a:rPr lang="cs-CZ" sz="1800" dirty="0" err="1"/>
              <a:t>VaVaI</a:t>
            </a:r>
            <a:r>
              <a:rPr lang="cs-CZ" sz="1800" dirty="0"/>
              <a:t> 	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Typy příjemců: </a:t>
            </a:r>
            <a:r>
              <a:rPr lang="cs-CZ" sz="1800" dirty="0"/>
              <a:t>orgány státní správy a </a:t>
            </a:r>
            <a:r>
              <a:rPr lang="cs-CZ" sz="1800" dirty="0" smtClean="0"/>
              <a:t>samosprávy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P.2 Centrální informační zdroje </a:t>
            </a:r>
            <a:r>
              <a:rPr lang="cs-CZ" sz="1800" dirty="0" smtClean="0"/>
              <a:t>(</a:t>
            </a:r>
            <a:r>
              <a:rPr lang="cs-CZ" sz="1800" b="1" dirty="0"/>
              <a:t>PO1, IP1, </a:t>
            </a:r>
            <a:r>
              <a:rPr lang="cs-CZ" sz="1800" b="1" dirty="0" smtClean="0"/>
              <a:t>SC4)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	Celková </a:t>
            </a:r>
            <a:r>
              <a:rPr lang="cs-CZ" sz="1800" dirty="0"/>
              <a:t>alokace </a:t>
            </a:r>
            <a:r>
              <a:rPr lang="cs-CZ" sz="1800" dirty="0" smtClean="0"/>
              <a:t>1 350 mil. </a:t>
            </a:r>
            <a:r>
              <a:rPr lang="cs-CZ" sz="1800" dirty="0"/>
              <a:t>	</a:t>
            </a:r>
            <a:r>
              <a:rPr lang="cs-CZ" sz="1800" i="1" dirty="0" smtClean="0"/>
              <a:t>(3 roky 2017-20: 450 mil., 5 let: 270 mil./rok)</a:t>
            </a:r>
            <a:endParaRPr lang="cs-CZ" sz="1800" i="1" dirty="0"/>
          </a:p>
          <a:p>
            <a:pPr marL="0" indent="0">
              <a:buNone/>
            </a:pPr>
            <a:r>
              <a:rPr lang="cs-CZ" sz="1800" dirty="0"/>
              <a:t>	Avízo/vyhlášení výzvy: prosinec 2015</a:t>
            </a:r>
          </a:p>
          <a:p>
            <a:pPr marL="0" indent="0">
              <a:buNone/>
            </a:pPr>
            <a:r>
              <a:rPr lang="cs-CZ" sz="1800" dirty="0"/>
              <a:t>	Příjem žádostí: leden-září 2016</a:t>
            </a:r>
          </a:p>
          <a:p>
            <a:pPr marL="0" indent="0">
              <a:buNone/>
            </a:pPr>
            <a:r>
              <a:rPr lang="cs-CZ" sz="1800" dirty="0" smtClean="0"/>
              <a:t>	Aktivity: 	</a:t>
            </a:r>
            <a:r>
              <a:rPr lang="cs-CZ" sz="1800" dirty="0"/>
              <a:t>Vytvoření a implementace systému centrálních informačních zdrojů </a:t>
            </a:r>
            <a:r>
              <a:rPr lang="cs-CZ" sz="1800" dirty="0" smtClean="0"/>
              <a:t>		pro </a:t>
            </a:r>
            <a:r>
              <a:rPr lang="cs-CZ" sz="1800" dirty="0" err="1"/>
              <a:t>VaV</a:t>
            </a:r>
            <a:r>
              <a:rPr lang="cs-CZ" sz="1800" dirty="0"/>
              <a:t> 	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Typy </a:t>
            </a:r>
            <a:r>
              <a:rPr lang="cs-CZ" sz="1800" dirty="0"/>
              <a:t>příjemců: orgány státní správy a </a:t>
            </a:r>
            <a:r>
              <a:rPr lang="cs-CZ" sz="1800" dirty="0" smtClean="0"/>
              <a:t>samosprávy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Synergie:  Informace základ výzkumu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360280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10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Harmonogram výzev v SRP na rok 2015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79712" y="6005902"/>
            <a:ext cx="7056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http://www.msmt.cz/uploads/OP_VVV/harmonogram_vyzev/Harmonogram_vyzev_OP_VVV_na_rok_2015.pdf</a:t>
            </a:r>
          </a:p>
        </p:txBody>
      </p:sp>
    </p:spTree>
    <p:extLst>
      <p:ext uri="{BB962C8B-B14F-4D97-AF65-F5344CB8AC3E}">
        <p14:creationId xmlns:p14="http://schemas.microsoft.com/office/powerpoint/2010/main" val="25452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Je zapotřebí </a:t>
            </a:r>
          </a:p>
          <a:p>
            <a:r>
              <a:rPr lang="cs-CZ" dirty="0" smtClean="0"/>
              <a:t>koordinátor </a:t>
            </a:r>
            <a:r>
              <a:rPr lang="cs-CZ" dirty="0" smtClean="0"/>
              <a:t>na MŠMT s dostatečnými pravomocemi</a:t>
            </a:r>
          </a:p>
          <a:p>
            <a:r>
              <a:rPr lang="cs-CZ" dirty="0" smtClean="0"/>
              <a:t>který bude mít k dispozici skupinu  na úrovni „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makers</a:t>
            </a:r>
            <a:r>
              <a:rPr lang="cs-CZ" dirty="0" smtClean="0"/>
              <a:t>“ (RVVI, MŠMT, RVŠ, ČKR, AV ČR, NTK, AKVŠ, UKR), která může rozhodovat. 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Výzkumné </a:t>
            </a:r>
            <a:r>
              <a:rPr lang="cs-CZ" dirty="0"/>
              <a:t>organizace jsou nyní v patové </a:t>
            </a:r>
            <a:r>
              <a:rPr lang="cs-CZ" dirty="0" smtClean="0"/>
              <a:t>situaci</a:t>
            </a:r>
            <a:r>
              <a:rPr lang="cs-CZ" dirty="0"/>
              <a:t> </a:t>
            </a:r>
            <a:r>
              <a:rPr lang="cs-CZ" dirty="0" smtClean="0"/>
              <a:t>a bez informací.</a:t>
            </a:r>
          </a:p>
          <a:p>
            <a:endParaRPr lang="cs-CZ" dirty="0"/>
          </a:p>
          <a:p>
            <a:r>
              <a:rPr lang="cs-CZ" sz="4000" b="1" dirty="0"/>
              <a:t>Karty drží v ruce </a:t>
            </a:r>
            <a:r>
              <a:rPr lang="cs-CZ" sz="4000" b="1" dirty="0" smtClean="0"/>
              <a:t>MŠMT</a:t>
            </a:r>
          </a:p>
          <a:p>
            <a:endParaRPr lang="cs-CZ" sz="4000" b="1" dirty="0" smtClean="0"/>
          </a:p>
          <a:p>
            <a:r>
              <a:rPr lang="cs-CZ" sz="2800" dirty="0" smtClean="0"/>
              <a:t>Opakování dopisů nadřízeným orgánům? Kdy?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504296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1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V případě nedostatku financí:</a:t>
            </a:r>
          </a:p>
          <a:p>
            <a:pPr marL="109728" indent="0">
              <a:buNone/>
            </a:pPr>
            <a:r>
              <a:rPr lang="cs-CZ" dirty="0" smtClean="0"/>
              <a:t>Jak vybírat zdroje?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podle statistik využívání?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rozšířit portfolio zdrojů zvýšením  spoluúčasti?  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jak ji pak rozpočítat? 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A budou mít univerzity alespoň  poradní hlas?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224376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72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098571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b="1" dirty="0"/>
              <a:t>Využíváte elektronické informační zdroje,  které pro Vás vědce knihovna zprostředkovává, ve Vaší práci? </a:t>
            </a:r>
          </a:p>
          <a:p>
            <a:pPr lvl="0"/>
            <a:r>
              <a:rPr lang="cs-CZ" dirty="0"/>
              <a:t>Vzhledem k převážně přírodovědně </a:t>
            </a:r>
            <a:r>
              <a:rPr lang="cs-CZ" dirty="0" smtClean="0"/>
              <a:t>zaměřené </a:t>
            </a:r>
            <a:r>
              <a:rPr lang="cs-CZ" dirty="0"/>
              <a:t>vědecko-výzkumné činnosti, které se věnuji, si nedovedu představit „život vědce“ bez elektronických informačních zdrojů. Není dne, kdybych neotevřel databáze a není týdne, kdybych nežádal o článek, který se nemohu stáhnout a ihned přečíst. Mohu říci, že není na univerzitě služeb, kterých bych jako vědec využíval více.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b="1" dirty="0"/>
              <a:t>Pamatujete mnohé, dokážete si představit Váš výzkum bez databází a přístupů do plných textů časopisů? </a:t>
            </a:r>
          </a:p>
          <a:p>
            <a:pPr lvl="0"/>
            <a:r>
              <a:rPr lang="cs-CZ" dirty="0"/>
              <a:t>Ano, ale představa je to doslova děsivá. Pamatuji si, že jsem si musel o každý článek složitě žádat a čekat na jeho papírovou verzi. Dnešní elektronické zdroje, ať již databáze nebo přístup k samotným článkům, otevírá možnosti ve vědecké práci a vědec má tak možnost ihned konfrontovat svoji vědeckou ideu s recentní literaturou.</a:t>
            </a:r>
          </a:p>
          <a:p>
            <a:pPr marL="109728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pPr marL="109728" indent="0">
              <a:buNone/>
            </a:pPr>
            <a:r>
              <a:rPr lang="cs-CZ" b="1" dirty="0" smtClean="0"/>
              <a:t>Existuje </a:t>
            </a:r>
            <a:r>
              <a:rPr lang="cs-CZ" b="1" dirty="0"/>
              <a:t>projekt, oblast bádání, ve kterém Vám výrazně pomohly?</a:t>
            </a:r>
          </a:p>
          <a:p>
            <a:pPr lvl="0"/>
            <a:r>
              <a:rPr lang="cs-CZ" dirty="0"/>
              <a:t>Na našem pracovišti řešíme nyní 6 externích projektů včetně jednoho evropského a nedokáži si představit řešení ani jednoho z nich bez přístupu k elektronickým informačním zdrojům, kterou jsou u nás na univerzitě zaštítěny výborně fungujícím pracovištěm.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288272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9398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Pár slov našich uživatelů</a:t>
            </a:r>
          </a:p>
        </p:txBody>
      </p:sp>
    </p:spTree>
    <p:extLst>
      <p:ext uri="{BB962C8B-B14F-4D97-AF65-F5344CB8AC3E}">
        <p14:creationId xmlns:p14="http://schemas.microsoft.com/office/powerpoint/2010/main" val="119474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500" dirty="0"/>
              <a:t>Ahoj </a:t>
            </a:r>
            <a:r>
              <a:rPr lang="cs-CZ" sz="2500" dirty="0" err="1"/>
              <a:t>Věri</a:t>
            </a:r>
            <a:r>
              <a:rPr lang="cs-CZ" sz="2500" dirty="0"/>
              <a:t>,</a:t>
            </a:r>
          </a:p>
          <a:p>
            <a:r>
              <a:rPr lang="cs-CZ" sz="2500" dirty="0"/>
              <a:t>EIZ zajišťované ústavem, který šéfuješ, používám velice intenzivně, prakticky každý den, a to konkrétně WOS (</a:t>
            </a:r>
            <a:r>
              <a:rPr lang="cs-CZ" sz="2500" dirty="0" err="1"/>
              <a:t>vyjímečně</a:t>
            </a:r>
            <a:r>
              <a:rPr lang="cs-CZ" sz="2500" dirty="0"/>
              <a:t> SCOPUS);</a:t>
            </a:r>
          </a:p>
          <a:p>
            <a:r>
              <a:rPr lang="cs-CZ" sz="2500" dirty="0"/>
              <a:t>výzkum bez přístupu do databází a plných textů si sice dovedu představit (i před 30 lety se dal dělat výzkum), ale  v dnešním vědeckém prostředí by konkurenceschopnost klesla prakticky k nule;</a:t>
            </a:r>
          </a:p>
          <a:p>
            <a:r>
              <a:rPr lang="cs-CZ" sz="2500" dirty="0"/>
              <a:t>EIZ mi výrazně pomohly především v oblasti molekulární biologie, kterou jsem se začal zabývat teprve asi před čtyřmi lety, před tím jsem ji nikdy nestudoval;</a:t>
            </a:r>
          </a:p>
          <a:p>
            <a:r>
              <a:rPr lang="cs-CZ" sz="2500" dirty="0"/>
              <a:t>WOS využívám velice intenzivně i při práci se studenty při přípravě jejich projektů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14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Pár slov našich uživatelů</a:t>
            </a:r>
          </a:p>
        </p:txBody>
      </p:sp>
    </p:spTree>
    <p:extLst>
      <p:ext uri="{BB962C8B-B14F-4D97-AF65-F5344CB8AC3E}">
        <p14:creationId xmlns:p14="http://schemas.microsoft.com/office/powerpoint/2010/main" val="10345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podhorniujezd.cz/data/messages/obsah40insert_1.jpg?gcm_date=1370607747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6400"/>
                    </a14:imgEffect>
                    <a14:imgEffect>
                      <a14:saturation sat="156000"/>
                    </a14:imgEffect>
                    <a14:imgEffect>
                      <a14:brightnessContrast contrast="-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874" t="6157" r="-40333" b="38410"/>
          <a:stretch/>
        </p:blipFill>
        <p:spPr bwMode="auto">
          <a:xfrm>
            <a:off x="7092280" y="5139483"/>
            <a:ext cx="2890292" cy="1201633"/>
          </a:xfrm>
          <a:prstGeom prst="rect">
            <a:avLst/>
          </a:prstGeom>
          <a:noFill/>
          <a:effectLst>
            <a:glow rad="292100">
              <a:schemeClr val="bg2">
                <a:lumMod val="50000"/>
                <a:alpha val="39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Před 40 lety jsem začal jako interní aspirant pracovat s vědeckou literaturou a po mnoho navazujících let jsem využíval „</a:t>
            </a:r>
            <a:r>
              <a:rPr lang="cs-CZ" dirty="0" err="1"/>
              <a:t>Forestry</a:t>
            </a:r>
            <a:r>
              <a:rPr lang="cs-CZ" dirty="0"/>
              <a:t> </a:t>
            </a:r>
            <a:r>
              <a:rPr lang="cs-CZ" dirty="0" err="1"/>
              <a:t>abstracts</a:t>
            </a:r>
            <a:r>
              <a:rPr lang="cs-CZ" dirty="0"/>
              <a:t>“, kterým disponovala UVTIZ Praha. Znamenalo to pravidelně dojíždět do Prahy, vyhledávat potřebné práce ve sledované odborné profilaci, poté vypsat </a:t>
            </a:r>
            <a:r>
              <a:rPr lang="cs-CZ" dirty="0" err="1"/>
              <a:t>separátové</a:t>
            </a:r>
            <a:r>
              <a:rPr lang="cs-CZ" dirty="0"/>
              <a:t> </a:t>
            </a:r>
            <a:r>
              <a:rPr lang="cs-CZ" dirty="0" err="1"/>
              <a:t>korespondeční</a:t>
            </a:r>
            <a:r>
              <a:rPr lang="cs-CZ" dirty="0"/>
              <a:t> lístky a odeslat žádost o separát poštou autorům a čekat jestli potřebnou literaturu získám. Byla to otázka týdnů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Dnešní komfort s možností sledovat nejnovější publikace v databázích </a:t>
            </a:r>
            <a:r>
              <a:rPr lang="cs-CZ" dirty="0" smtClean="0"/>
              <a:t> </a:t>
            </a:r>
            <a:r>
              <a:rPr lang="cs-CZ" dirty="0"/>
              <a:t>a bezprostředně je elektronicky objednávat u autorů je pro každého vědeckého pracovníka </a:t>
            </a:r>
            <a:r>
              <a:rPr lang="cs-CZ" b="1" dirty="0"/>
              <a:t>nepostradatelné zázemí</a:t>
            </a:r>
            <a:r>
              <a:rPr lang="cs-CZ" dirty="0"/>
              <a:t>, na které jsme si rychle zvykli a jakékoliv omezení by negativně mohlo ovlivnit tvůrčí činnost.</a:t>
            </a:r>
          </a:p>
          <a:p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uplynulém roce jsem </a:t>
            </a:r>
            <a:r>
              <a:rPr lang="cs-CZ" dirty="0" smtClean="0"/>
              <a:t>řešil </a:t>
            </a:r>
            <a:r>
              <a:rPr lang="cs-CZ" dirty="0"/>
              <a:t>literaturu pro monografii k lýkožroutu smrkovému, nyní díky databázím mám k dispozici literaturu k výzkumu a navazující monografii o chroustu </a:t>
            </a:r>
            <a:r>
              <a:rPr lang="cs-CZ" dirty="0" err="1"/>
              <a:t>maďálovém</a:t>
            </a:r>
            <a:r>
              <a:rPr lang="cs-CZ" dirty="0"/>
              <a:t>. Touto cestou zpřístupňuji literární zdroje desítkám svých diplomantů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Omezení přístupu k vědecké literatuře je cesta do minulosti.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288272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15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Pár slov našich uživatelů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601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3672408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cs-CZ" altLang="cs-CZ" sz="2600" dirty="0" smtClean="0"/>
              <a:t>Programy výzkumu, vývoje a inovací MŠMT</a:t>
            </a:r>
          </a:p>
          <a:p>
            <a:pPr lvl="1">
              <a:buFont typeface="Wingdings" pitchFamily="2" charset="2"/>
              <a:buChar char="§"/>
            </a:pPr>
            <a:r>
              <a:rPr lang="cs-CZ" altLang="cs-CZ" sz="2200" dirty="0" smtClean="0"/>
              <a:t>2013 – 2017 LR Informace – základ výzkumu (1253 mil Kč)</a:t>
            </a:r>
          </a:p>
          <a:p>
            <a:pPr marL="514350" indent="-514350">
              <a:buFont typeface="Wingdings" pitchFamily="2" charset="2"/>
              <a:buChar char="§"/>
            </a:pPr>
            <a:endParaRPr lang="cs-CZ" altLang="cs-CZ" sz="2600" dirty="0" smtClean="0"/>
          </a:p>
          <a:p>
            <a:pPr lvl="1">
              <a:buFont typeface="Wingdings" pitchFamily="2" charset="2"/>
              <a:buChar char="§"/>
            </a:pPr>
            <a:r>
              <a:rPr lang="cs-CZ" altLang="cs-CZ" sz="2200" dirty="0" smtClean="0"/>
              <a:t>v rámci institucionální podpory dostává AV ČR dotaci na </a:t>
            </a:r>
            <a:r>
              <a:rPr lang="cs-CZ" altLang="cs-CZ" sz="2200" dirty="0" err="1" smtClean="0"/>
              <a:t>konzorcium</a:t>
            </a:r>
            <a:r>
              <a:rPr lang="cs-CZ" altLang="cs-CZ" sz="2200" dirty="0" smtClean="0"/>
              <a:t> Web </a:t>
            </a:r>
            <a:r>
              <a:rPr lang="cs-CZ" altLang="cs-CZ" sz="2200" dirty="0" err="1" smtClean="0"/>
              <a:t>of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Knowledge</a:t>
            </a:r>
            <a:r>
              <a:rPr lang="cs-CZ" altLang="cs-CZ" sz="2200" dirty="0" smtClean="0"/>
              <a:t> (2013 – 2017)</a:t>
            </a:r>
          </a:p>
          <a:p>
            <a:pPr marL="514350" indent="-514350"/>
            <a:endParaRPr lang="cs-CZ" altLang="cs-CZ" sz="2600" dirty="0" smtClean="0"/>
          </a:p>
          <a:p>
            <a:pPr marL="514350" indent="-514350">
              <a:buFontTx/>
              <a:buAutoNum type="arabicPeriod" startAt="2"/>
            </a:pPr>
            <a:r>
              <a:rPr lang="cs-CZ" altLang="cs-CZ" sz="2600" dirty="0" smtClean="0"/>
              <a:t>Operační program Výzkum a vývoj pro inovace </a:t>
            </a:r>
            <a:r>
              <a:rPr lang="cs-CZ" altLang="cs-CZ" sz="2200" dirty="0" smtClean="0"/>
              <a:t>(700 mil)</a:t>
            </a:r>
          </a:p>
          <a:p>
            <a:pPr marL="0" indent="0">
              <a:buNone/>
            </a:pPr>
            <a:r>
              <a:rPr lang="cs-CZ" altLang="cs-CZ" sz="2200" dirty="0" smtClean="0"/>
              <a:t>	2013-2017, 2018-2019 udržitelnost z vlastních zdrojů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2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50721"/>
            <a:ext cx="8229600" cy="857999"/>
          </a:xfrm>
        </p:spPr>
        <p:txBody>
          <a:bodyPr/>
          <a:lstStyle/>
          <a:p>
            <a:r>
              <a:rPr lang="cs-CZ" dirty="0" smtClean="0"/>
              <a:t>Stav 2015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97152"/>
            <a:ext cx="4896544" cy="190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0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413" cy="5472336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Cílem je navrhnout moderní, funkční, ekonomicky přínosný model, který bude:</a:t>
            </a:r>
          </a:p>
          <a:p>
            <a:pPr lvl="1"/>
            <a:r>
              <a:rPr lang="cs-CZ" sz="2000" dirty="0" smtClean="0"/>
              <a:t>v souladu s připravovanou národní politikou podpory </a:t>
            </a:r>
            <a:r>
              <a:rPr lang="cs-CZ" sz="2000" dirty="0" err="1" smtClean="0"/>
              <a:t>VaV</a:t>
            </a:r>
            <a:r>
              <a:rPr lang="cs-CZ" sz="2000" dirty="0" smtClean="0"/>
              <a:t> (jak bude výzkum financován),</a:t>
            </a:r>
          </a:p>
          <a:p>
            <a:pPr lvl="1"/>
            <a:r>
              <a:rPr lang="cs-CZ" sz="2000" dirty="0" smtClean="0"/>
              <a:t>umožňovat finanční podporu pořizování EIZ z prostředků státního rozpočtu na vědu a výzkum,</a:t>
            </a:r>
          </a:p>
          <a:p>
            <a:pPr lvl="1"/>
            <a:r>
              <a:rPr lang="cs-CZ" sz="2000" dirty="0" smtClean="0"/>
              <a:t>odpovídat potřebám VŠ, AV ČR a dalších výzkumných organizací </a:t>
            </a:r>
          </a:p>
          <a:p>
            <a:pPr lvl="1"/>
            <a:r>
              <a:rPr lang="cs-CZ" sz="2000" dirty="0" smtClean="0"/>
              <a:t>bude zohledňovat rychle se měnící situaci v oblasti vědeckého publikování (otevřený přístup)</a:t>
            </a:r>
          </a:p>
          <a:p>
            <a:pPr lvl="1"/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100" dirty="0" smtClean="0"/>
              <a:t>AKVŠ bude spolupracovat na  koncepci  licenčního centra s dalšími výzkumnými organizacemi a knihovnami, kterých se týká pořizování EIZ.</a:t>
            </a:r>
          </a:p>
          <a:p>
            <a:pPr marL="0" indent="0">
              <a:buFont typeface="Arial" charset="0"/>
              <a:buNone/>
            </a:pP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491880" y="6407944"/>
            <a:ext cx="4464496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5536" y="69269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+mn-lt"/>
              </a:rPr>
              <a:t>Proč licenční centrum</a:t>
            </a:r>
            <a:endParaRPr lang="cs-CZ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58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2" y="1412875"/>
            <a:ext cx="8424167" cy="453640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cs-CZ" sz="2600" dirty="0" smtClean="0"/>
              <a:t>základní požadované funkce: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cs-CZ" sz="26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/>
              <a:t>přijmout finance</a:t>
            </a:r>
            <a:r>
              <a:rPr lang="cs-CZ" sz="2400" dirty="0"/>
              <a:t> a to jak dotace ze státního rozpočtu, tak z vlastních finančních prostředků VO (spoluúčast) a zajistit finanční úhrady za licence </a:t>
            </a:r>
            <a:r>
              <a:rPr lang="cs-CZ" sz="2400" dirty="0" smtClean="0"/>
              <a:t>producentům, dokázat reagovat </a:t>
            </a:r>
            <a:r>
              <a:rPr lang="cs-CZ" sz="2400" dirty="0"/>
              <a:t>na </a:t>
            </a:r>
            <a:r>
              <a:rPr lang="cs-CZ" sz="2400" dirty="0" smtClean="0"/>
              <a:t>případné změny </a:t>
            </a:r>
            <a:r>
              <a:rPr lang="cs-CZ" sz="2400" dirty="0"/>
              <a:t>ve financování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koordinovat</a:t>
            </a:r>
            <a:r>
              <a:rPr lang="cs-CZ" sz="2400" dirty="0" smtClean="0"/>
              <a:t> požadavky výzkumných organizací na zajištění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dojednávat </a:t>
            </a:r>
            <a:r>
              <a:rPr lang="cs-CZ" sz="2400" dirty="0" smtClean="0"/>
              <a:t>optimální obchodní a licenční podmínky s producenty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zajistit veškerou </a:t>
            </a:r>
            <a:r>
              <a:rPr lang="cs-CZ" sz="2400" b="1" dirty="0"/>
              <a:t>administrativní činnost</a:t>
            </a:r>
            <a:r>
              <a:rPr lang="cs-CZ" sz="2400" dirty="0"/>
              <a:t> spojenou s předplatným či nákupem licencí, a to včetně realizace veřejných zakázek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sledovat, vyhodnocovat, </a:t>
            </a:r>
            <a:r>
              <a:rPr lang="cs-CZ" sz="2400" b="1" dirty="0" smtClean="0"/>
              <a:t>vyhledávat nové obchodní modely                </a:t>
            </a:r>
            <a:r>
              <a:rPr lang="cs-CZ" sz="2400" dirty="0" smtClean="0"/>
              <a:t>s ohledem na politiky otevřeného přístupu u komerčních </a:t>
            </a:r>
            <a:r>
              <a:rPr lang="cs-CZ" sz="2400" dirty="0"/>
              <a:t>vydavatelů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sz="24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224376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4</a:t>
            </a:fld>
            <a:endParaRPr lang="cs-CZ"/>
          </a:p>
        </p:txBody>
      </p:sp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611560" y="620713"/>
            <a:ext cx="8353053" cy="576039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Funkce LC</a:t>
            </a:r>
          </a:p>
        </p:txBody>
      </p:sp>
    </p:spTree>
    <p:extLst>
      <p:ext uri="{BB962C8B-B14F-4D97-AF65-F5344CB8AC3E}">
        <p14:creationId xmlns:p14="http://schemas.microsoft.com/office/powerpoint/2010/main" val="26837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56895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000" dirty="0" smtClean="0"/>
              <a:t>EIZ věnuje stálou pozornost Rada vysokých škol, v květnu 2014 přijato usnesení o podpoře vzniku licenčního centra</a:t>
            </a:r>
          </a:p>
          <a:p>
            <a:r>
              <a:rPr lang="cs-CZ" sz="2400" dirty="0" smtClean="0"/>
              <a:t>bude vyčleněna adekvátní částka z prostředků státního rozpočtu</a:t>
            </a:r>
          </a:p>
          <a:p>
            <a:r>
              <a:rPr lang="cs-CZ" sz="2400" dirty="0" smtClean="0"/>
              <a:t>definován okruh organizací, které budou tímto způsobem podporovány</a:t>
            </a:r>
          </a:p>
          <a:p>
            <a:r>
              <a:rPr lang="cs-CZ" sz="2400" dirty="0" smtClean="0"/>
              <a:t>ekonomická zpětná vazba jasně stanovenou povinnou spoluúčastí.</a:t>
            </a:r>
          </a:p>
          <a:p>
            <a:r>
              <a:rPr lang="cs-CZ" sz="2400" dirty="0" smtClean="0"/>
              <a:t>RVŠ vyzvala MŠMT ke zpracování návrhu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předběžném harmonogramu výzev OP VVV v lednu 2015 se objevila aktivita věnována LC,  termín vypsání 2. 4. 2015.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648312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7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Koncepce rozvoje knihoven na léta 2011-2015 obsahuje prioritu 7: Zabezpečit efektivní dostupnost EIZ pro podporu </a:t>
            </a:r>
            <a:r>
              <a:rPr lang="cs-CZ" dirty="0" err="1" smtClean="0"/>
              <a:t>VaVaI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b="1" i="1" dirty="0"/>
              <a:t>Stav, kterého má být dosaženo:</a:t>
            </a:r>
            <a:endParaRPr lang="cs-CZ" dirty="0"/>
          </a:p>
          <a:p>
            <a:r>
              <a:rPr lang="cs-CZ" i="1" dirty="0"/>
              <a:t>Je vytvořen stabilní systém podpory nákupu elektronických informačních zdrojů pro potřeby výzkumu, vývoje a inovací v ČR. Instituce z oblasti výzkumu, vývoje a inovací mají zajištěný přístup k nejnovějším vědeckým informacím.  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Koncem dubna 2015 na výjezdním zasedání,</a:t>
            </a:r>
            <a:r>
              <a:rPr lang="cs-CZ" baseline="0" dirty="0" smtClean="0"/>
              <a:t> které pořádala </a:t>
            </a:r>
            <a:r>
              <a:rPr lang="cs-CZ" dirty="0" smtClean="0"/>
              <a:t>Ústřední knihovnická rada v rámci přípravy nového návrhu Koncepce rozvoje knihoven na léta 2016 - 2020 se sešli</a:t>
            </a:r>
            <a:r>
              <a:rPr lang="cs-CZ" baseline="0" dirty="0" smtClean="0"/>
              <a:t> zástupci AV ČR, odborníci z vysokých škol, paní předsedkyně za AKVŠ, ředitel NTK. Po výměně všech informací jsme zjistili, že se nic neděje.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sz="4000" b="1" dirty="0" smtClean="0"/>
              <a:t>jednotná společná platforma AKVŠ, AV ČR, NTK</a:t>
            </a:r>
            <a:endParaRPr lang="cs-CZ" sz="4000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720320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6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Duben 2015 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43608" y="4550063"/>
            <a:ext cx="7848872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5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3456384"/>
          </a:xfrm>
        </p:spPr>
        <p:txBody>
          <a:bodyPr>
            <a:normAutofit/>
          </a:bodyPr>
          <a:lstStyle/>
          <a:p>
            <a:r>
              <a:rPr lang="cs-CZ" sz="2500" dirty="0" smtClean="0"/>
              <a:t>Nejsou známy informace  o zajištění elektronických informačních zdrojů pro </a:t>
            </a:r>
            <a:r>
              <a:rPr lang="cs-CZ" sz="2500" dirty="0" err="1" smtClean="0"/>
              <a:t>VaVaI</a:t>
            </a:r>
            <a:r>
              <a:rPr lang="cs-CZ" sz="2500" dirty="0" smtClean="0"/>
              <a:t> po roce 2017 po skončení  financování ze stávajících projektů</a:t>
            </a:r>
          </a:p>
          <a:p>
            <a:r>
              <a:rPr lang="cs-CZ" sz="2500" dirty="0" smtClean="0"/>
              <a:t>Ve střednědobém výhledu státního rozpočtu nejsou ze strany MŠMT ČR po roce 2017 plánovány finanční prostředky pro podporu nákupu EIZ. </a:t>
            </a:r>
          </a:p>
          <a:p>
            <a:r>
              <a:rPr lang="cs-CZ" sz="2500" dirty="0" smtClean="0"/>
              <a:t>Plánovaný termín výzvy uplynul a žádné zprávy o dalším vývoji.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224376" cy="365125"/>
          </a:xfrm>
        </p:spPr>
        <p:txBody>
          <a:bodyPr/>
          <a:lstStyle/>
          <a:p>
            <a:r>
              <a:rPr lang="pt-BR" dirty="0" smtClean="0"/>
              <a:t>Bibliotheca Academica 2015, 13.-14.10.2015 Ostrava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Květen - burcování nadřízených orgánů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948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Ústřední knihovnická rada </a:t>
            </a:r>
          </a:p>
          <a:p>
            <a:pPr lvl="1"/>
            <a:r>
              <a:rPr lang="cs-CZ" dirty="0" smtClean="0"/>
              <a:t>MŠMT (k rukám ministra)</a:t>
            </a:r>
          </a:p>
          <a:p>
            <a:pPr lvl="1"/>
            <a:r>
              <a:rPr lang="cs-CZ" dirty="0" smtClean="0"/>
              <a:t>Úřad vlády ČR (místopředseda </a:t>
            </a:r>
            <a:r>
              <a:rPr lang="cs-CZ" dirty="0" err="1" smtClean="0"/>
              <a:t>Bělobrádek</a:t>
            </a:r>
            <a:r>
              <a:rPr lang="cs-CZ" dirty="0" smtClean="0"/>
              <a:t>, předseda RVVI)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AKVŠ</a:t>
            </a:r>
          </a:p>
          <a:p>
            <a:pPr lvl="1"/>
            <a:r>
              <a:rPr lang="cs-CZ" dirty="0" smtClean="0"/>
              <a:t>Česká </a:t>
            </a:r>
            <a:r>
              <a:rPr lang="cs-CZ" dirty="0"/>
              <a:t>konference rektorů (prof. Zíma</a:t>
            </a:r>
            <a:r>
              <a:rPr lang="cs-CZ" dirty="0" smtClean="0"/>
              <a:t>) </a:t>
            </a:r>
            <a:endParaRPr lang="cs-CZ" dirty="0"/>
          </a:p>
          <a:p>
            <a:pPr lvl="1"/>
            <a:r>
              <a:rPr lang="cs-CZ" dirty="0" smtClean="0"/>
              <a:t>Rada </a:t>
            </a:r>
            <a:r>
              <a:rPr lang="cs-CZ" dirty="0"/>
              <a:t>vysokých </a:t>
            </a:r>
            <a:r>
              <a:rPr lang="cs-CZ" dirty="0" smtClean="0"/>
              <a:t>škol (prof. Opatrný)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Akademická rada AV ČR</a:t>
            </a:r>
          </a:p>
          <a:p>
            <a:pPr lvl="1"/>
            <a:r>
              <a:rPr lang="cs-CZ" dirty="0" smtClean="0"/>
              <a:t>MŠMT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 situaci byl podrobně informován prof. Dvořák (RVVI).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08352" cy="365125"/>
          </a:xfrm>
        </p:spPr>
        <p:txBody>
          <a:bodyPr/>
          <a:lstStyle/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8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34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cs-CZ" dirty="0" smtClean="0"/>
              <a:t>RVVI  </a:t>
            </a:r>
          </a:p>
          <a:p>
            <a:r>
              <a:rPr lang="cs-CZ" dirty="0" smtClean="0"/>
              <a:t>vznik licenčního centra podporuje, za zajištění informační infrastruktury má hlavní zodpovědnost MŠMT. 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MŠMT  </a:t>
            </a:r>
          </a:p>
          <a:p>
            <a:r>
              <a:rPr lang="cs-CZ" dirty="0" smtClean="0"/>
              <a:t>došlo k výměně ministrů, nastoupila Mgr. Valachová, k výměně náměstků – nastoupil ing. </a:t>
            </a:r>
            <a:r>
              <a:rPr lang="cs-CZ" dirty="0" err="1" smtClean="0"/>
              <a:t>Plaga</a:t>
            </a:r>
            <a:r>
              <a:rPr lang="cs-CZ" dirty="0" smtClean="0"/>
              <a:t> jako náměstek pro řízení sekce vysokého školství, vědy a výzkumu.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bude připravovat systémový projekt </a:t>
            </a:r>
          </a:p>
          <a:p>
            <a:r>
              <a:rPr lang="cs-CZ" dirty="0" smtClean="0"/>
              <a:t>na pracovním setkání pan náměstek pro řízení sekce vysokého školství (</a:t>
            </a:r>
            <a:r>
              <a:rPr lang="cs-CZ" dirty="0" err="1" smtClean="0"/>
              <a:t>Plaga</a:t>
            </a:r>
            <a:r>
              <a:rPr lang="cs-CZ" dirty="0" smtClean="0"/>
              <a:t>), ředitel NTK (Svoboda) a zastupující náměstek pro řízení operačních programů (Velčovský) se jednoznačně shodli na potřebnosti takového projektu (srpen 2015).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13.-14.10.2015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545D-C644-4BAC-A8F0-C4E5DD16D3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1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910</TotalTime>
  <Words>1007</Words>
  <Application>Microsoft Office PowerPoint</Application>
  <PresentationFormat>Předvádění na obrazovce (4:3)</PresentationFormat>
  <Paragraphs>172</Paragraphs>
  <Slides>15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Elektronické informační zdroje  - co teď a jak dál? </vt:lpstr>
      <vt:lpstr>Stav 2015</vt:lpstr>
      <vt:lpstr>Prezentace aplikace PowerPoint</vt:lpstr>
      <vt:lpstr>Funkce LC</vt:lpstr>
      <vt:lpstr>Prezentace aplikace PowerPoint</vt:lpstr>
      <vt:lpstr>Duben 2015 </vt:lpstr>
      <vt:lpstr>Květen - burcování nadřízených orgánů</vt:lpstr>
      <vt:lpstr>Prezentace aplikace PowerPoint</vt:lpstr>
      <vt:lpstr>Prezentace aplikace PowerPoint</vt:lpstr>
      <vt:lpstr>Harmonogram výzev v SRP na rok 2015  </vt:lpstr>
      <vt:lpstr>Prezentace aplikace PowerPoint</vt:lpstr>
      <vt:lpstr>Prezentace aplikace PowerPoint</vt:lpstr>
      <vt:lpstr>Prezentace aplikace PowerPoint</vt:lpstr>
      <vt:lpstr>Pár slov našich uživatelů</vt:lpstr>
      <vt:lpstr>Pár slov našich uživatelů</vt:lpstr>
    </vt:vector>
  </TitlesOfParts>
  <Company>Mendelova univerzita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  - co teď a jak dál?</dc:title>
  <dc:creator>Věra Svobodová</dc:creator>
  <cp:lastModifiedBy>Věra Svobodová</cp:lastModifiedBy>
  <cp:revision>37</cp:revision>
  <cp:lastPrinted>2015-10-09T13:50:27Z</cp:lastPrinted>
  <dcterms:created xsi:type="dcterms:W3CDTF">2015-10-07T16:09:29Z</dcterms:created>
  <dcterms:modified xsi:type="dcterms:W3CDTF">2015-10-13T12:32:56Z</dcterms:modified>
</cp:coreProperties>
</file>