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819" r:id="rId2"/>
  </p:sldMasterIdLst>
  <p:notesMasterIdLst>
    <p:notesMasterId r:id="rId17"/>
  </p:notesMasterIdLst>
  <p:handoutMasterIdLst>
    <p:handoutMasterId r:id="rId18"/>
  </p:handoutMasterIdLst>
  <p:sldIdLst>
    <p:sldId id="256" r:id="rId3"/>
    <p:sldId id="268" r:id="rId4"/>
    <p:sldId id="258" r:id="rId5"/>
    <p:sldId id="259" r:id="rId6"/>
    <p:sldId id="260" r:id="rId7"/>
    <p:sldId id="261" r:id="rId8"/>
    <p:sldId id="262" r:id="rId9"/>
    <p:sldId id="276" r:id="rId10"/>
    <p:sldId id="277" r:id="rId11"/>
    <p:sldId id="274" r:id="rId12"/>
    <p:sldId id="279" r:id="rId13"/>
    <p:sldId id="275" r:id="rId14"/>
    <p:sldId id="264" r:id="rId15"/>
    <p:sldId id="280" r:id="rId16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 showGuides="1"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YG22\Documents\ba2015\zdroj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YG22\Documents\ba2015\zdroj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YG22\Documents\ba2015\zdroj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YG22\Documents\ba2015\zdroj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Počet</a:t>
            </a:r>
            <a:r>
              <a:rPr lang="cs-CZ" baseline="0"/>
              <a:t> článků za roky 2010-2014 ve WOS</a:t>
            </a:r>
            <a:endParaRPr lang="cs-CZ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List1!$B$3</c:f>
              <c:strCache>
                <c:ptCount val="1"/>
                <c:pt idx="0">
                  <c:v>počet záznamů celkem</c:v>
                </c:pt>
              </c:strCache>
            </c:strRef>
          </c:tx>
          <c:invertIfNegative val="0"/>
          <c:cat>
            <c:strRef>
              <c:f>List1!$A$4:$A$8</c:f>
              <c:strCache>
                <c:ptCount val="5"/>
                <c:pt idx="0">
                  <c:v>UTB</c:v>
                </c:pt>
                <c:pt idx="1">
                  <c:v>UPCE</c:v>
                </c:pt>
                <c:pt idx="2">
                  <c:v>VŠB-TUO</c:v>
                </c:pt>
                <c:pt idx="3">
                  <c:v>VUT</c:v>
                </c:pt>
                <c:pt idx="4">
                  <c:v>ČVUT</c:v>
                </c:pt>
              </c:strCache>
            </c:strRef>
          </c:cat>
          <c:val>
            <c:numRef>
              <c:f>List1!$B$4:$B$8</c:f>
              <c:numCache>
                <c:formatCode>General</c:formatCode>
                <c:ptCount val="5"/>
                <c:pt idx="0">
                  <c:v>1156</c:v>
                </c:pt>
                <c:pt idx="1">
                  <c:v>1685</c:v>
                </c:pt>
                <c:pt idx="2">
                  <c:v>3576</c:v>
                </c:pt>
                <c:pt idx="3">
                  <c:v>4221</c:v>
                </c:pt>
                <c:pt idx="4">
                  <c:v>5893</c:v>
                </c:pt>
              </c:numCache>
            </c:numRef>
          </c:val>
        </c:ser>
        <c:ser>
          <c:idx val="1"/>
          <c:order val="1"/>
          <c:tx>
            <c:strRef>
              <c:f>List1!$C$3</c:f>
              <c:strCache>
                <c:ptCount val="1"/>
                <c:pt idx="0">
                  <c:v>článek</c:v>
                </c:pt>
              </c:strCache>
            </c:strRef>
          </c:tx>
          <c:invertIfNegative val="0"/>
          <c:cat>
            <c:strRef>
              <c:f>List1!$A$4:$A$8</c:f>
              <c:strCache>
                <c:ptCount val="5"/>
                <c:pt idx="0">
                  <c:v>UTB</c:v>
                </c:pt>
                <c:pt idx="1">
                  <c:v>UPCE</c:v>
                </c:pt>
                <c:pt idx="2">
                  <c:v>VŠB-TUO</c:v>
                </c:pt>
                <c:pt idx="3">
                  <c:v>VUT</c:v>
                </c:pt>
                <c:pt idx="4">
                  <c:v>ČVUT</c:v>
                </c:pt>
              </c:strCache>
            </c:strRef>
          </c:cat>
          <c:val>
            <c:numRef>
              <c:f>List1!$C$4:$C$8</c:f>
              <c:numCache>
                <c:formatCode>General</c:formatCode>
                <c:ptCount val="5"/>
                <c:pt idx="0">
                  <c:v>564</c:v>
                </c:pt>
                <c:pt idx="1">
                  <c:v>1202</c:v>
                </c:pt>
                <c:pt idx="2">
                  <c:v>1141</c:v>
                </c:pt>
                <c:pt idx="3">
                  <c:v>1862</c:v>
                </c:pt>
                <c:pt idx="4">
                  <c:v>3699</c:v>
                </c:pt>
              </c:numCache>
            </c:numRef>
          </c:val>
        </c:ser>
        <c:ser>
          <c:idx val="2"/>
          <c:order val="2"/>
          <c:tx>
            <c:strRef>
              <c:f>List1!$D$3</c:f>
              <c:strCache>
                <c:ptCount val="1"/>
                <c:pt idx="0">
                  <c:v>OA článek</c:v>
                </c:pt>
              </c:strCache>
            </c:strRef>
          </c:tx>
          <c:invertIfNegative val="0"/>
          <c:cat>
            <c:strRef>
              <c:f>List1!$A$4:$A$8</c:f>
              <c:strCache>
                <c:ptCount val="5"/>
                <c:pt idx="0">
                  <c:v>UTB</c:v>
                </c:pt>
                <c:pt idx="1">
                  <c:v>UPCE</c:v>
                </c:pt>
                <c:pt idx="2">
                  <c:v>VŠB-TUO</c:v>
                </c:pt>
                <c:pt idx="3">
                  <c:v>VUT</c:v>
                </c:pt>
                <c:pt idx="4">
                  <c:v>ČVUT</c:v>
                </c:pt>
              </c:strCache>
            </c:strRef>
          </c:cat>
          <c:val>
            <c:numRef>
              <c:f>List1!$D$4:$D$8</c:f>
              <c:numCache>
                <c:formatCode>General</c:formatCode>
                <c:ptCount val="5"/>
                <c:pt idx="0">
                  <c:v>109</c:v>
                </c:pt>
                <c:pt idx="1">
                  <c:v>124</c:v>
                </c:pt>
                <c:pt idx="2">
                  <c:v>246</c:v>
                </c:pt>
                <c:pt idx="3">
                  <c:v>528</c:v>
                </c:pt>
                <c:pt idx="4">
                  <c:v>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337856"/>
        <c:axId val="71339392"/>
        <c:axId val="0"/>
      </c:bar3DChart>
      <c:catAx>
        <c:axId val="71337856"/>
        <c:scaling>
          <c:orientation val="minMax"/>
        </c:scaling>
        <c:delete val="0"/>
        <c:axPos val="b"/>
        <c:majorTickMark val="none"/>
        <c:minorTickMark val="none"/>
        <c:tickLblPos val="nextTo"/>
        <c:crossAx val="71339392"/>
        <c:crosses val="autoZero"/>
        <c:auto val="1"/>
        <c:lblAlgn val="ctr"/>
        <c:lblOffset val="100"/>
        <c:noMultiLvlLbl val="0"/>
      </c:catAx>
      <c:valAx>
        <c:axId val="713393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7133785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cs-CZ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/>
              <a:t>P</a:t>
            </a:r>
            <a:r>
              <a:rPr lang="en-US" sz="1400"/>
              <a:t>očet článků</a:t>
            </a:r>
            <a:r>
              <a:rPr lang="cs-CZ" sz="1400"/>
              <a:t> vydaných vybranými</a:t>
            </a:r>
            <a:r>
              <a:rPr lang="cs-CZ" sz="1400" baseline="0"/>
              <a:t> univerzitami</a:t>
            </a:r>
            <a:endParaRPr lang="en-US" sz="140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List3!$C$11</c:f>
              <c:strCache>
                <c:ptCount val="1"/>
                <c:pt idx="0">
                  <c:v>počet článků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List3!$B$12:$B$16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List3!$C$12:$C$16</c:f>
              <c:numCache>
                <c:formatCode>General</c:formatCode>
                <c:ptCount val="5"/>
                <c:pt idx="0">
                  <c:v>182</c:v>
                </c:pt>
                <c:pt idx="1">
                  <c:v>257</c:v>
                </c:pt>
                <c:pt idx="2">
                  <c:v>321</c:v>
                </c:pt>
                <c:pt idx="3">
                  <c:v>305</c:v>
                </c:pt>
                <c:pt idx="4">
                  <c:v>323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639040"/>
        <c:axId val="71640576"/>
      </c:lineChart>
      <c:catAx>
        <c:axId val="71639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1640576"/>
        <c:crosses val="autoZero"/>
        <c:auto val="1"/>
        <c:lblAlgn val="ctr"/>
        <c:lblOffset val="100"/>
        <c:noMultiLvlLbl val="0"/>
      </c:catAx>
      <c:valAx>
        <c:axId val="716405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7163904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cs-CZ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600" dirty="0"/>
              <a:t>Poměr</a:t>
            </a:r>
            <a:r>
              <a:rPr lang="cs-CZ" sz="1600" baseline="0" dirty="0"/>
              <a:t> placených OA článků a OA článků bez APC</a:t>
            </a:r>
            <a:endParaRPr lang="cs-CZ" sz="16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17</a:t>
                    </a:r>
                    <a:r>
                      <a:rPr lang="cs-CZ" smtClean="0"/>
                      <a:t>3</a:t>
                    </a:r>
                    <a:r>
                      <a:rPr lang="en-US" smtClean="0"/>
                      <a:t>; </a:t>
                    </a:r>
                    <a:r>
                      <a:rPr lang="en-US"/>
                      <a:t>12%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List1!$G$39:$H$39</c:f>
              <c:strCache>
                <c:ptCount val="2"/>
                <c:pt idx="0">
                  <c:v>placené OA články</c:v>
                </c:pt>
                <c:pt idx="1">
                  <c:v>OA články</c:v>
                </c:pt>
              </c:strCache>
            </c:strRef>
          </c:cat>
          <c:val>
            <c:numRef>
              <c:f>List1!$G$40:$H$40</c:f>
              <c:numCache>
                <c:formatCode>General</c:formatCode>
                <c:ptCount val="2"/>
                <c:pt idx="0">
                  <c:v>173</c:v>
                </c:pt>
                <c:pt idx="1">
                  <c:v>1215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Cena</a:t>
            </a:r>
            <a:r>
              <a:rPr lang="cs-CZ" baseline="0"/>
              <a:t> za vydané články v dolarech</a:t>
            </a:r>
            <a:endParaRPr lang="cs-CZ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List1!$E$29</c:f>
              <c:strCache>
                <c:ptCount val="1"/>
                <c:pt idx="0">
                  <c:v>Placené články</c:v>
                </c:pt>
              </c:strCache>
            </c:strRef>
          </c:tx>
          <c:invertIfNegative val="0"/>
          <c:cat>
            <c:strRef>
              <c:f>List1!$D$30:$D$35</c:f>
              <c:strCache>
                <c:ptCount val="6"/>
                <c:pt idx="0">
                  <c:v>VŠB-TUO</c:v>
                </c:pt>
                <c:pt idx="1">
                  <c:v>VUT</c:v>
                </c:pt>
                <c:pt idx="2">
                  <c:v>UPCE</c:v>
                </c:pt>
                <c:pt idx="3">
                  <c:v>UTB</c:v>
                </c:pt>
                <c:pt idx="4">
                  <c:v>ČVUT</c:v>
                </c:pt>
                <c:pt idx="5">
                  <c:v>CELKEM</c:v>
                </c:pt>
              </c:strCache>
            </c:strRef>
          </c:cat>
          <c:val>
            <c:numRef>
              <c:f>List1!$E$30:$E$35</c:f>
              <c:numCache>
                <c:formatCode>General</c:formatCode>
                <c:ptCount val="6"/>
                <c:pt idx="0">
                  <c:v>23</c:v>
                </c:pt>
                <c:pt idx="1">
                  <c:v>68</c:v>
                </c:pt>
                <c:pt idx="2">
                  <c:v>13</c:v>
                </c:pt>
                <c:pt idx="3">
                  <c:v>9</c:v>
                </c:pt>
                <c:pt idx="4">
                  <c:v>60</c:v>
                </c:pt>
                <c:pt idx="5">
                  <c:v>173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816448"/>
        <c:axId val="83810560"/>
      </c:barChart>
      <c:lineChart>
        <c:grouping val="standard"/>
        <c:varyColors val="0"/>
        <c:ser>
          <c:idx val="1"/>
          <c:order val="1"/>
          <c:tx>
            <c:strRef>
              <c:f>List1!$F$29</c:f>
              <c:strCache>
                <c:ptCount val="1"/>
                <c:pt idx="0">
                  <c:v>Celkem v $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List1!$D$30:$D$35</c:f>
              <c:strCache>
                <c:ptCount val="6"/>
                <c:pt idx="0">
                  <c:v>VŠB-TUO</c:v>
                </c:pt>
                <c:pt idx="1">
                  <c:v>VUT</c:v>
                </c:pt>
                <c:pt idx="2">
                  <c:v>UPCE</c:v>
                </c:pt>
                <c:pt idx="3">
                  <c:v>UTB</c:v>
                </c:pt>
                <c:pt idx="4">
                  <c:v>ČVUT</c:v>
                </c:pt>
                <c:pt idx="5">
                  <c:v>CELKEM</c:v>
                </c:pt>
              </c:strCache>
            </c:strRef>
          </c:cat>
          <c:val>
            <c:numRef>
              <c:f>List1!$F$30:$F$35</c:f>
              <c:numCache>
                <c:formatCode>General</c:formatCode>
                <c:ptCount val="6"/>
                <c:pt idx="0">
                  <c:v>28753</c:v>
                </c:pt>
                <c:pt idx="1">
                  <c:v>76270</c:v>
                </c:pt>
                <c:pt idx="2">
                  <c:v>13572</c:v>
                </c:pt>
                <c:pt idx="3">
                  <c:v>9955</c:v>
                </c:pt>
                <c:pt idx="4">
                  <c:v>74866</c:v>
                </c:pt>
                <c:pt idx="5">
                  <c:v>203416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794944"/>
        <c:axId val="83809024"/>
      </c:lineChart>
      <c:catAx>
        <c:axId val="83794944"/>
        <c:scaling>
          <c:orientation val="minMax"/>
        </c:scaling>
        <c:delete val="0"/>
        <c:axPos val="b"/>
        <c:majorTickMark val="none"/>
        <c:minorTickMark val="none"/>
        <c:tickLblPos val="nextTo"/>
        <c:crossAx val="83809024"/>
        <c:crosses val="autoZero"/>
        <c:auto val="1"/>
        <c:lblAlgn val="ctr"/>
        <c:lblOffset val="100"/>
        <c:noMultiLvlLbl val="0"/>
      </c:catAx>
      <c:valAx>
        <c:axId val="838090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83794944"/>
        <c:crosses val="autoZero"/>
        <c:crossBetween val="between"/>
      </c:valAx>
      <c:valAx>
        <c:axId val="8381056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83816448"/>
        <c:crosses val="max"/>
        <c:crossBetween val="between"/>
      </c:valAx>
      <c:catAx>
        <c:axId val="83816448"/>
        <c:scaling>
          <c:orientation val="minMax"/>
        </c:scaling>
        <c:delete val="1"/>
        <c:axPos val="b"/>
        <c:majorTickMark val="out"/>
        <c:minorTickMark val="none"/>
        <c:tickLblPos val="nextTo"/>
        <c:crossAx val="83810560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cs-CZ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endParaRPr lang="cs-CZ" altLang="cs-CZ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endParaRPr lang="cs-CZ" altLang="cs-CZ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endParaRPr lang="cs-CZ" altLang="cs-CZ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fld id="{34ECC586-0AA8-48C9-ABE5-FAA5A1B07D8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354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endParaRPr lang="cs-CZ" alt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endParaRPr lang="cs-CZ" altLang="cs-CZ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endParaRPr lang="cs-CZ" altLang="cs-CZ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fld id="{0F54406B-F3E9-433A-9569-FD5C3F62F80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5220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Pokud</a:t>
            </a:r>
            <a:r>
              <a:rPr lang="cs-CZ" baseline="0" dirty="0" smtClean="0"/>
              <a:t> by někdo čekal, že se dozví přesné číslo, tak mu jej nesdělím, co je jisté, že </a:t>
            </a:r>
            <a:r>
              <a:rPr lang="cs-CZ" baseline="0" dirty="0" err="1" smtClean="0"/>
              <a:t>oa</a:t>
            </a:r>
            <a:r>
              <a:rPr lang="cs-CZ" baseline="0" dirty="0" smtClean="0"/>
              <a:t> nás stojí nemalé úsilí, finance lze jen rámcově odhadovat, jak se pokusím ukázat na malé analýze dat z </a:t>
            </a:r>
            <a:r>
              <a:rPr lang="cs-CZ" baseline="0" dirty="0" err="1" smtClean="0"/>
              <a:t>dtb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wos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4406B-F3E9-433A-9569-FD5C3F62F80C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7564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Když</a:t>
            </a:r>
            <a:r>
              <a:rPr lang="cs-CZ" baseline="0" dirty="0" smtClean="0"/>
              <a:t> jsem mluvila naposledy na BA o OA v roce 2012, vyzdvihla jsem některé důležité momenty, které hrály ve prospěch green nebo </a:t>
            </a:r>
            <a:r>
              <a:rPr lang="cs-CZ" baseline="0" dirty="0" err="1" smtClean="0"/>
              <a:t>gold</a:t>
            </a:r>
            <a:r>
              <a:rPr lang="cs-CZ" baseline="0" dirty="0" smtClean="0"/>
              <a:t>, trochu snaha o věštění, jakým směrem se </a:t>
            </a:r>
            <a:r>
              <a:rPr lang="cs-CZ" baseline="0" dirty="0" err="1" smtClean="0"/>
              <a:t>oa</a:t>
            </a:r>
            <a:r>
              <a:rPr lang="cs-CZ" baseline="0" dirty="0" smtClean="0"/>
              <a:t> bude ubírat, mírně vyhrál green,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4406B-F3E9-433A-9569-FD5C3F62F80C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4886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DD</a:t>
            </a:r>
            <a:r>
              <a:rPr lang="cs-CZ" baseline="0" dirty="0" smtClean="0"/>
              <a:t> ne z pohledu vydavatele, ale určitě z pohledu výzkumné organizace</a:t>
            </a:r>
          </a:p>
          <a:p>
            <a:r>
              <a:rPr lang="cs-CZ" baseline="0" dirty="0" smtClean="0"/>
              <a:t>Licenční centrum – od roku 2019 potřeba zajistit financování EIZ, jakou formou? Měli bychom na čistý </a:t>
            </a:r>
            <a:r>
              <a:rPr lang="cs-CZ" baseline="0" dirty="0" err="1" smtClean="0"/>
              <a:t>gold</a:t>
            </a:r>
            <a:r>
              <a:rPr lang="cs-CZ" baseline="0" dirty="0" smtClean="0"/>
              <a:t>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4406B-F3E9-433A-9569-FD5C3F62F80C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5023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Tři studie</a:t>
            </a:r>
            <a:r>
              <a:rPr lang="cs-CZ" baseline="0" dirty="0" smtClean="0"/>
              <a:t> – popisují současný tranzitní stav – </a:t>
            </a:r>
            <a:r>
              <a:rPr lang="cs-CZ" baseline="0" dirty="0" err="1" smtClean="0"/>
              <a:t>swan</a:t>
            </a:r>
            <a:r>
              <a:rPr lang="cs-CZ" baseline="0" dirty="0" smtClean="0"/>
              <a:t> – reakce na </a:t>
            </a:r>
            <a:r>
              <a:rPr lang="cs-CZ" baseline="0" dirty="0" err="1" smtClean="0"/>
              <a:t>rcuk</a:t>
            </a:r>
            <a:r>
              <a:rPr lang="cs-CZ" baseline="0" dirty="0" smtClean="0"/>
              <a:t> – nejlevnější green, </a:t>
            </a:r>
            <a:r>
              <a:rPr lang="cs-CZ" baseline="0" dirty="0" err="1" smtClean="0"/>
              <a:t>pinfield</a:t>
            </a:r>
            <a:r>
              <a:rPr lang="cs-CZ" baseline="0" dirty="0" smtClean="0"/>
              <a:t> – vyčísluje kolik instituce zaplatili za předplatné plus za </a:t>
            </a:r>
            <a:r>
              <a:rPr lang="cs-CZ" baseline="0" dirty="0" err="1" smtClean="0"/>
              <a:t>apc</a:t>
            </a:r>
            <a:r>
              <a:rPr lang="cs-CZ" baseline="0" dirty="0" smtClean="0"/>
              <a:t>, které tvoří 10 procent z celkové částky za </a:t>
            </a:r>
            <a:r>
              <a:rPr lang="cs-CZ" baseline="0" dirty="0" err="1" smtClean="0"/>
              <a:t>eiz</a:t>
            </a:r>
            <a:r>
              <a:rPr lang="cs-CZ" baseline="0" dirty="0" smtClean="0"/>
              <a:t>,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4406B-F3E9-433A-9569-FD5C3F62F80C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1154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VUT – </a:t>
            </a:r>
            <a:r>
              <a:rPr lang="cs-CZ" dirty="0" err="1" smtClean="0"/>
              <a:t>téměr</a:t>
            </a:r>
            <a:r>
              <a:rPr lang="cs-CZ" baseline="0" dirty="0" smtClean="0"/>
              <a:t> 1 třetina </a:t>
            </a:r>
            <a:r>
              <a:rPr lang="cs-CZ" baseline="0" dirty="0" err="1" smtClean="0"/>
              <a:t>oa</a:t>
            </a:r>
            <a:r>
              <a:rPr lang="cs-CZ" baseline="0" dirty="0" smtClean="0"/>
              <a:t> článků,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4406B-F3E9-433A-9569-FD5C3F62F80C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6717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4406B-F3E9-433A-9569-FD5C3F62F80C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0618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33800" y="2135188"/>
            <a:ext cx="5181600" cy="182721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4038600"/>
            <a:ext cx="5176838" cy="10668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 sz="800"/>
            </a:lvl1pPr>
          </a:lstStyle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 sz="800"/>
            </a:lvl1pPr>
          </a:lstStyle>
          <a:p>
            <a:fld id="{5263E530-A5E9-41BC-907E-BF8B94F66AF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10D80-8D63-4770-BD39-863E916762A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956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05650" y="228600"/>
            <a:ext cx="1733550" cy="5867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905000" y="228600"/>
            <a:ext cx="504825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0AD9D-5653-4CC9-845F-287B6BDFEC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499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endParaRPr lang="cs-CZ" alt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263E530-A5E9-41BC-907E-BF8B94F66AF5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A44B-AB94-4A3D-B853-7EBBFA4BD27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599D8-D271-4D4B-A59A-E4FED57F90C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929F-60D0-4CB8-9013-4ED0589F8B53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A4F6-FA8D-4225-9C9A-C25E778D06E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99213-0307-46FE-916D-C6C65BDDE3D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CB444-F764-46D0-91B3-DEA90CA6D9D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9B095-1F27-436C-9747-233E013CA5A8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6A44B-AB94-4A3D-B853-7EBBFA4BD27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69464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0C857-F530-4A44-BCF0-92FB9B9A0D0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0D80-8D63-4770-BD39-863E916762A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0AD9D-5653-4CC9-845F-287B6BDFECC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599D8-D271-4D4B-A59A-E4FED57F90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4158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05000" y="1447800"/>
            <a:ext cx="33909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48300" y="1447800"/>
            <a:ext cx="33909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C929F-60D0-4CB8-9013-4ED0589F8B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742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4A4F6-FA8D-4225-9C9A-C25E778D06E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937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99213-0307-46FE-916D-C6C65BDDE3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5256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CB444-F764-46D0-91B3-DEA90CA6D9D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619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9B095-1F27-436C-9747-233E013CA5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910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0C857-F530-4A44-BCF0-92FB9B9A0D0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096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6934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447800"/>
            <a:ext cx="6934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95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3DE87E18-63D0-4862-AAE8-61809CD0003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DE87E18-63D0-4862-AAE8-61809CD0003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44008" y="980728"/>
            <a:ext cx="3528391" cy="3429908"/>
          </a:xfrm>
        </p:spPr>
        <p:txBody>
          <a:bodyPr>
            <a:normAutofit fontScale="90000"/>
          </a:bodyPr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dirty="0" smtClean="0"/>
              <a:t>Kolik stojí otevřený přístup?</a:t>
            </a:r>
            <a:br>
              <a:rPr lang="cs-CZ" dirty="0" smtClean="0"/>
            </a:br>
            <a:r>
              <a:rPr lang="cs-CZ" sz="2400" dirty="0" smtClean="0"/>
              <a:t>Sledování výdajů za APC</a:t>
            </a:r>
            <a:br>
              <a:rPr lang="cs-CZ" sz="2400" dirty="0" smtClean="0"/>
            </a:br>
            <a:r>
              <a:rPr lang="cs-CZ" sz="1800" dirty="0" err="1" smtClean="0"/>
              <a:t>How</a:t>
            </a:r>
            <a:r>
              <a:rPr lang="cs-CZ" sz="1800" dirty="0" smtClean="0"/>
              <a:t> much </a:t>
            </a:r>
            <a:r>
              <a:rPr lang="cs-CZ" sz="1800" dirty="0" err="1" smtClean="0"/>
              <a:t>does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OA </a:t>
            </a:r>
            <a:r>
              <a:rPr lang="cs-CZ" sz="1800" dirty="0" err="1" smtClean="0"/>
              <a:t>cost</a:t>
            </a:r>
            <a:r>
              <a:rPr lang="cs-CZ" sz="1800" dirty="0" smtClean="0"/>
              <a:t>?</a:t>
            </a:r>
            <a:br>
              <a:rPr lang="cs-CZ" sz="1800" dirty="0" smtClean="0"/>
            </a:br>
            <a:r>
              <a:rPr lang="cs-CZ" sz="1800" dirty="0" smtClean="0"/>
              <a:t>APC </a:t>
            </a:r>
            <a:r>
              <a:rPr lang="cs-CZ" sz="1800" dirty="0" err="1" smtClean="0"/>
              <a:t>Expences</a:t>
            </a:r>
            <a:r>
              <a:rPr lang="cs-CZ" sz="1800" dirty="0" smtClean="0"/>
              <a:t> </a:t>
            </a:r>
            <a:r>
              <a:rPr lang="cs-CZ" sz="1800" dirty="0" err="1" smtClean="0"/>
              <a:t>Tracking</a:t>
            </a:r>
            <a:r>
              <a:rPr lang="cs-CZ" sz="1800" dirty="0" smtClean="0"/>
              <a:t> </a:t>
            </a:r>
            <a:endParaRPr lang="cs-CZ" altLang="cs-CZ" sz="18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cs-CZ" altLang="cs-CZ" dirty="0" smtClean="0"/>
          </a:p>
          <a:p>
            <a:pPr algn="r"/>
            <a:r>
              <a:rPr lang="cs-CZ" altLang="cs-CZ" dirty="0" smtClean="0"/>
              <a:t>Mgr. Pavla </a:t>
            </a:r>
            <a:r>
              <a:rPr lang="cs-CZ" altLang="cs-CZ" dirty="0" err="1" smtClean="0"/>
              <a:t>Rygelová</a:t>
            </a:r>
            <a:endParaRPr lang="cs-CZ" altLang="cs-CZ" dirty="0" smtClean="0"/>
          </a:p>
          <a:p>
            <a:pPr algn="r"/>
            <a:r>
              <a:rPr lang="cs-CZ" altLang="cs-CZ" dirty="0" smtClean="0"/>
              <a:t>Ústřední knihovna VŠB-TUO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Výsledky/</a:t>
            </a:r>
            <a:r>
              <a:rPr lang="cs-CZ" dirty="0" err="1" smtClean="0"/>
              <a:t>Results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A44B-AB94-4A3D-B853-7EBBFA4BD275}" type="slidenum">
              <a:rPr lang="cs-CZ" altLang="cs-CZ" smtClean="0"/>
              <a:pPr/>
              <a:t>10</a:t>
            </a:fld>
            <a:endParaRPr lang="cs-CZ" altLang="cs-CZ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8063244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74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cs-CZ" dirty="0" smtClean="0"/>
              <a:t>Placené OA časopisy - APC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CB444-F764-46D0-91B3-DEA90CA6D9D1}" type="slidenum">
              <a:rPr lang="cs-CZ" altLang="cs-CZ" smtClean="0"/>
              <a:pPr/>
              <a:t>11</a:t>
            </a:fld>
            <a:endParaRPr lang="cs-CZ" alt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394405"/>
              </p:ext>
            </p:extLst>
          </p:nvPr>
        </p:nvGraphicFramePr>
        <p:xfrm>
          <a:off x="683568" y="2060849"/>
          <a:ext cx="7776864" cy="432048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198679"/>
                <a:gridCol w="1592601"/>
                <a:gridCol w="992792"/>
                <a:gridCol w="992792"/>
              </a:tblGrid>
              <a:tr h="53785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Časopis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Počet článků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APC v $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Celkem v $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743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OPTICS EXPRESS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1080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46440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50588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ADVANCES IN DIFFERENCE EQUATIONS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22080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743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SCIENTIFIC WORLD JOURNAL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743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SENSORS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1873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26222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758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EURASIP JOURNAL ON WIRELESS COMMUNICATIONS AND NETWORKING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9450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743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JOURNAL OF NANOMATERIALS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50588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INTERNATIONAL JOURNAL OF PHOTOENERGY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6250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743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OPTICAL MATERIALS EXPRESS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788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3940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743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BOUNDARY VALUE PROBLEMS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4600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743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JOURNAL OF APPLIED MATHEMATICS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3200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36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Výsledky/</a:t>
            </a:r>
            <a:r>
              <a:rPr lang="cs-CZ" dirty="0" err="1" smtClean="0"/>
              <a:t>Results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A44B-AB94-4A3D-B853-7EBBFA4BD275}" type="slidenum">
              <a:rPr lang="cs-CZ" altLang="cs-CZ" smtClean="0"/>
              <a:pPr/>
              <a:t>12</a:t>
            </a:fld>
            <a:endParaRPr lang="cs-CZ" altLang="cs-CZ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6179173"/>
              </p:ext>
            </p:extLst>
          </p:nvPr>
        </p:nvGraphicFramePr>
        <p:xfrm>
          <a:off x="539552" y="2324100"/>
          <a:ext cx="7992888" cy="3625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285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Závěr/</a:t>
            </a:r>
            <a:r>
              <a:rPr lang="cs-CZ" altLang="cs-CZ" dirty="0" err="1" smtClean="0"/>
              <a:t>Conclusion</a:t>
            </a:r>
            <a:endParaRPr lang="cs-CZ" alt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A44B-AB94-4A3D-B853-7EBBFA4BD275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47500" lnSpcReduction="20000"/>
          </a:bodyPr>
          <a:lstStyle/>
          <a:p>
            <a:endParaRPr lang="cs-CZ" altLang="cs-CZ" dirty="0" smtClean="0"/>
          </a:p>
          <a:p>
            <a:r>
              <a:rPr lang="cs-CZ" altLang="cs-CZ" sz="3800" dirty="0" smtClean="0"/>
              <a:t>Bez výdajů </a:t>
            </a:r>
            <a:r>
              <a:rPr lang="cs-CZ" altLang="cs-CZ" sz="3800" dirty="0" smtClean="0"/>
              <a:t>za články v hybridních časopisech</a:t>
            </a:r>
          </a:p>
          <a:p>
            <a:r>
              <a:rPr lang="cs-CZ" altLang="cs-CZ" sz="3800" dirty="0" smtClean="0"/>
              <a:t>Další možnost zkoumání:</a:t>
            </a:r>
          </a:p>
          <a:p>
            <a:pPr lvl="1"/>
            <a:r>
              <a:rPr lang="cs-CZ" altLang="cs-CZ" sz="3400" dirty="0" smtClean="0"/>
              <a:t>data ze </a:t>
            </a:r>
            <a:r>
              <a:rPr lang="cs-CZ" altLang="cs-CZ" sz="3400" dirty="0" smtClean="0"/>
              <a:t>systému pro </a:t>
            </a:r>
            <a:r>
              <a:rPr lang="cs-CZ" altLang="cs-CZ" sz="3400" dirty="0" smtClean="0"/>
              <a:t>vykazování porovnat </a:t>
            </a:r>
            <a:r>
              <a:rPr lang="cs-CZ" altLang="cs-CZ" sz="3400" dirty="0" smtClean="0"/>
              <a:t>s DOAJ</a:t>
            </a:r>
            <a:endParaRPr lang="cs-CZ" altLang="cs-CZ" sz="3400" dirty="0" smtClean="0"/>
          </a:p>
          <a:p>
            <a:pPr lvl="1"/>
            <a:r>
              <a:rPr lang="cs-CZ" altLang="cs-CZ" sz="3400" dirty="0" smtClean="0"/>
              <a:t>spočítat</a:t>
            </a:r>
            <a:r>
              <a:rPr lang="cs-CZ" altLang="cs-CZ" sz="3400" dirty="0" smtClean="0"/>
              <a:t>, kolik by stál každý vydaný článek, pokud bychom počet vydaných článků vynásobili průměrnou cenou za APC</a:t>
            </a:r>
          </a:p>
          <a:p>
            <a:pPr lvl="1"/>
            <a:r>
              <a:rPr lang="cs-CZ" altLang="cs-CZ" sz="3400" dirty="0" smtClean="0"/>
              <a:t>Použití </a:t>
            </a:r>
            <a:r>
              <a:rPr lang="cs-CZ" altLang="cs-CZ" sz="3400" dirty="0" err="1" smtClean="0"/>
              <a:t>Scopus</a:t>
            </a:r>
            <a:r>
              <a:rPr lang="cs-CZ" altLang="cs-CZ" sz="3400" dirty="0" smtClean="0"/>
              <a:t> a databázi </a:t>
            </a:r>
            <a:r>
              <a:rPr lang="cs-CZ" altLang="cs-CZ" sz="3400" dirty="0" smtClean="0"/>
              <a:t>ROAD</a:t>
            </a:r>
            <a:endParaRPr lang="cs-CZ" altLang="cs-CZ" sz="3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887288" cy="3493008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Articles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hybrid </a:t>
            </a:r>
            <a:r>
              <a:rPr lang="cs-CZ" dirty="0" err="1" smtClean="0"/>
              <a:t>journals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not </a:t>
            </a:r>
            <a:r>
              <a:rPr lang="cs-CZ" dirty="0" err="1" smtClean="0"/>
              <a:t>surveyed</a:t>
            </a:r>
            <a:endParaRPr lang="cs-CZ" dirty="0" smtClean="0"/>
          </a:p>
          <a:p>
            <a:r>
              <a:rPr lang="cs-CZ" dirty="0" err="1" smtClean="0"/>
              <a:t>Futher</a:t>
            </a:r>
            <a:r>
              <a:rPr lang="cs-CZ" dirty="0" smtClean="0"/>
              <a:t> </a:t>
            </a:r>
            <a:r>
              <a:rPr lang="cs-CZ" dirty="0" err="1" smtClean="0"/>
              <a:t>investigation</a:t>
            </a:r>
            <a:r>
              <a:rPr lang="cs-CZ" dirty="0" smtClean="0"/>
              <a:t>:</a:t>
            </a:r>
            <a:endParaRPr lang="cs-CZ" dirty="0"/>
          </a:p>
          <a:p>
            <a:pPr lvl="1"/>
            <a:r>
              <a:rPr lang="cs-CZ" dirty="0" smtClean="0"/>
              <a:t>Data </a:t>
            </a:r>
            <a:r>
              <a:rPr lang="cs-CZ" dirty="0" err="1" smtClean="0"/>
              <a:t>from</a:t>
            </a:r>
            <a:r>
              <a:rPr lang="cs-CZ" dirty="0" smtClean="0"/>
              <a:t> CRIS </a:t>
            </a:r>
            <a:r>
              <a:rPr lang="cs-CZ" dirty="0" err="1" smtClean="0"/>
              <a:t>systems</a:t>
            </a:r>
            <a:r>
              <a:rPr lang="cs-CZ" dirty="0" smtClean="0"/>
              <a:t> – analyse in DOAJ</a:t>
            </a:r>
          </a:p>
          <a:p>
            <a:pPr lvl="1"/>
            <a:r>
              <a:rPr lang="cs-CZ" dirty="0" err="1" smtClean="0"/>
              <a:t>Estimation</a:t>
            </a:r>
            <a:r>
              <a:rPr lang="cs-CZ" dirty="0" smtClean="0"/>
              <a:t> APC </a:t>
            </a:r>
            <a:r>
              <a:rPr lang="cs-CZ" dirty="0" err="1" smtClean="0"/>
              <a:t>costs</a:t>
            </a:r>
            <a:endParaRPr lang="cs-CZ" dirty="0" smtClean="0"/>
          </a:p>
          <a:p>
            <a:pPr lvl="1"/>
            <a:r>
              <a:rPr lang="cs-CZ" dirty="0" err="1" smtClean="0"/>
              <a:t>Average</a:t>
            </a:r>
            <a:r>
              <a:rPr lang="cs-CZ" dirty="0" smtClean="0"/>
              <a:t> APC </a:t>
            </a:r>
            <a:r>
              <a:rPr lang="cs-CZ" dirty="0" err="1" smtClean="0"/>
              <a:t>costs</a:t>
            </a:r>
            <a:r>
              <a:rPr lang="cs-CZ" dirty="0" smtClean="0"/>
              <a:t> </a:t>
            </a:r>
            <a:r>
              <a:rPr lang="cs-CZ" dirty="0" err="1" smtClean="0"/>
              <a:t>multiply</a:t>
            </a:r>
            <a:r>
              <a:rPr lang="cs-CZ" dirty="0" smtClean="0"/>
              <a:t> by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published</a:t>
            </a:r>
            <a:r>
              <a:rPr lang="cs-CZ" dirty="0" smtClean="0"/>
              <a:t> </a:t>
            </a:r>
            <a:r>
              <a:rPr lang="cs-CZ" dirty="0" err="1" smtClean="0"/>
              <a:t>articles</a:t>
            </a:r>
            <a:endParaRPr lang="cs-CZ" dirty="0" smtClean="0"/>
          </a:p>
          <a:p>
            <a:pPr lvl="1"/>
            <a:r>
              <a:rPr lang="cs-CZ" dirty="0" err="1" smtClean="0"/>
              <a:t>Compare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Scopus</a:t>
            </a:r>
            <a:r>
              <a:rPr lang="cs-CZ" dirty="0" smtClean="0"/>
              <a:t> and ROAD  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Dotazy?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A44B-AB94-4A3D-B853-7EBBFA4BD275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256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Zpět v roce 2012/</a:t>
            </a:r>
            <a:r>
              <a:rPr lang="cs-CZ" dirty="0" err="1" smtClean="0"/>
              <a:t>Back</a:t>
            </a:r>
            <a:r>
              <a:rPr lang="cs-CZ" dirty="0" smtClean="0"/>
              <a:t> in 2012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5076056" y="2348881"/>
            <a:ext cx="3610744" cy="3777282"/>
          </a:xfrm>
        </p:spPr>
        <p:txBody>
          <a:bodyPr>
            <a:normAutofit/>
          </a:bodyPr>
          <a:lstStyle/>
          <a:p>
            <a:r>
              <a:rPr lang="cs-CZ" sz="2000" dirty="0" err="1"/>
              <a:t>Compatition</a:t>
            </a:r>
            <a:r>
              <a:rPr lang="cs-CZ" sz="2000" dirty="0"/>
              <a:t> </a:t>
            </a:r>
            <a:r>
              <a:rPr lang="cs-CZ" sz="2000" dirty="0" err="1"/>
              <a:t>between</a:t>
            </a:r>
            <a:r>
              <a:rPr lang="cs-CZ" sz="2000" dirty="0"/>
              <a:t> green and </a:t>
            </a:r>
            <a:r>
              <a:rPr lang="cs-CZ" sz="2000" dirty="0" err="1"/>
              <a:t>gold</a:t>
            </a:r>
            <a:r>
              <a:rPr lang="cs-CZ" sz="2000" dirty="0"/>
              <a:t> </a:t>
            </a:r>
            <a:r>
              <a:rPr lang="cs-CZ" sz="2000" dirty="0" err="1" smtClean="0"/>
              <a:t>road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1800" dirty="0" err="1" smtClean="0"/>
              <a:t>Some</a:t>
            </a:r>
            <a:r>
              <a:rPr lang="cs-CZ" sz="1800" dirty="0"/>
              <a:t> </a:t>
            </a:r>
            <a:r>
              <a:rPr lang="cs-CZ" sz="1800" dirty="0" err="1" smtClean="0"/>
              <a:t>important</a:t>
            </a:r>
            <a:r>
              <a:rPr lang="cs-CZ" sz="1800" dirty="0" smtClean="0"/>
              <a:t> </a:t>
            </a:r>
            <a:r>
              <a:rPr lang="cs-CZ" sz="1800" dirty="0" err="1" smtClean="0"/>
              <a:t>actions</a:t>
            </a:r>
            <a:r>
              <a:rPr lang="cs-CZ" sz="1800" dirty="0" smtClean="0"/>
              <a:t>: </a:t>
            </a:r>
            <a:r>
              <a:rPr lang="cs-CZ" sz="1800" dirty="0" err="1" smtClean="0"/>
              <a:t>e.g</a:t>
            </a:r>
            <a:r>
              <a:rPr lang="cs-CZ" sz="1800" dirty="0" smtClean="0"/>
              <a:t>. </a:t>
            </a:r>
            <a:r>
              <a:rPr lang="cs-CZ" sz="1800" dirty="0" err="1" smtClean="0"/>
              <a:t>Petition</a:t>
            </a:r>
            <a:r>
              <a:rPr lang="cs-CZ" sz="1800" dirty="0" smtClean="0"/>
              <a:t> </a:t>
            </a:r>
            <a:r>
              <a:rPr lang="cs-CZ" sz="1800" dirty="0" err="1" smtClean="0"/>
              <a:t>Cost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Knowledge</a:t>
            </a:r>
            <a:r>
              <a:rPr lang="cs-CZ" sz="1800" dirty="0" smtClean="0"/>
              <a:t>, OA </a:t>
            </a:r>
            <a:r>
              <a:rPr lang="cs-CZ" sz="1800" dirty="0" err="1" smtClean="0"/>
              <a:t>Politics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EC vs. </a:t>
            </a:r>
            <a:r>
              <a:rPr lang="cs-CZ" sz="1800" dirty="0" err="1" smtClean="0"/>
              <a:t>Finch</a:t>
            </a:r>
            <a:r>
              <a:rPr lang="cs-CZ" sz="1800" dirty="0" smtClean="0"/>
              <a:t> Report and OA </a:t>
            </a:r>
            <a:r>
              <a:rPr lang="cs-CZ" sz="1800" dirty="0" err="1" smtClean="0"/>
              <a:t>Politics</a:t>
            </a:r>
            <a:r>
              <a:rPr lang="cs-CZ" sz="1800" dirty="0" smtClean="0"/>
              <a:t> RCUK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A44B-AB94-4A3D-B853-7EBBFA4BD275}" type="slidenum">
              <a:rPr lang="cs-CZ" altLang="cs-CZ" smtClean="0"/>
              <a:pPr/>
              <a:t>2</a:t>
            </a:fld>
            <a:endParaRPr lang="cs-CZ" altLang="cs-CZ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40212"/>
            <a:ext cx="4914764" cy="345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449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smtClean="0"/>
              <a:t>Současné přechodné období/</a:t>
            </a:r>
            <a:r>
              <a:rPr lang="cs-CZ" altLang="cs-CZ" sz="2800" dirty="0" err="1" smtClean="0"/>
              <a:t>Current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Transition</a:t>
            </a:r>
            <a:r>
              <a:rPr lang="cs-CZ" altLang="cs-CZ" sz="2800" dirty="0" smtClean="0"/>
              <a:t> Period</a:t>
            </a:r>
            <a:endParaRPr lang="cs-CZ" altLang="cs-CZ" sz="32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A44B-AB94-4A3D-B853-7EBBFA4BD275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cs-CZ" altLang="cs-CZ" sz="2900" dirty="0" smtClean="0">
                <a:solidFill>
                  <a:schemeClr val="accent1"/>
                </a:solidFill>
              </a:rPr>
              <a:t>Platíme:</a:t>
            </a:r>
          </a:p>
          <a:p>
            <a:r>
              <a:rPr lang="cs-CZ" altLang="cs-CZ" sz="2900" dirty="0" smtClean="0"/>
              <a:t>Předplatné</a:t>
            </a:r>
          </a:p>
          <a:p>
            <a:r>
              <a:rPr lang="cs-CZ" altLang="cs-CZ" sz="2900" dirty="0" smtClean="0"/>
              <a:t>Gold OA (APC, </a:t>
            </a:r>
            <a:r>
              <a:rPr lang="cs-CZ" altLang="cs-CZ" sz="2900" dirty="0" err="1" smtClean="0"/>
              <a:t>membership</a:t>
            </a:r>
            <a:r>
              <a:rPr lang="cs-CZ" altLang="cs-CZ" sz="2900" dirty="0" smtClean="0"/>
              <a:t>)</a:t>
            </a:r>
          </a:p>
          <a:p>
            <a:r>
              <a:rPr lang="cs-CZ" altLang="cs-CZ" sz="2900" dirty="0" smtClean="0"/>
              <a:t>Administrativa fondů OA a </a:t>
            </a:r>
            <a:r>
              <a:rPr lang="cs-CZ" altLang="cs-CZ" sz="2900" dirty="0" err="1" smtClean="0"/>
              <a:t>repozitářů</a:t>
            </a:r>
            <a:endParaRPr lang="cs-CZ" altLang="cs-CZ" sz="2900" dirty="0" smtClean="0"/>
          </a:p>
          <a:p>
            <a:pPr lvl="1"/>
            <a:endParaRPr lang="cs-CZ" altLang="cs-CZ" sz="2900" dirty="0"/>
          </a:p>
          <a:p>
            <a:pPr marL="68580" indent="0">
              <a:buNone/>
            </a:pPr>
            <a:r>
              <a:rPr lang="cs-CZ" altLang="cs-CZ" sz="2900" dirty="0" smtClean="0">
                <a:solidFill>
                  <a:schemeClr val="accent1"/>
                </a:solidFill>
              </a:rPr>
              <a:t>Zásadní otázka: Kolik vydáváme navíc?</a:t>
            </a:r>
          </a:p>
          <a:p>
            <a:r>
              <a:rPr lang="cs-CZ" altLang="cs-CZ" sz="2900" dirty="0" smtClean="0">
                <a:solidFill>
                  <a:schemeClr val="accent1"/>
                </a:solidFill>
              </a:rPr>
              <a:t>No double </a:t>
            </a:r>
            <a:r>
              <a:rPr lang="cs-CZ" altLang="cs-CZ" sz="2900" dirty="0" err="1" smtClean="0">
                <a:solidFill>
                  <a:schemeClr val="accent1"/>
                </a:solidFill>
              </a:rPr>
              <a:t>dipping</a:t>
            </a:r>
            <a:r>
              <a:rPr lang="cs-CZ" altLang="cs-CZ" sz="2900" dirty="0" smtClean="0">
                <a:solidFill>
                  <a:schemeClr val="accent1"/>
                </a:solidFill>
              </a:rPr>
              <a:t>? </a:t>
            </a:r>
          </a:p>
          <a:p>
            <a:endParaRPr lang="cs-CZ" altLang="cs-CZ" sz="2900" dirty="0" smtClean="0">
              <a:solidFill>
                <a:schemeClr val="accent1"/>
              </a:solidFill>
            </a:endParaRPr>
          </a:p>
          <a:p>
            <a:pPr marL="68580" indent="0">
              <a:buNone/>
            </a:pPr>
            <a:r>
              <a:rPr lang="cs-CZ" altLang="cs-CZ" sz="2900" dirty="0" smtClean="0"/>
              <a:t>ČR: Licenční centrum?</a:t>
            </a:r>
          </a:p>
          <a:p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cs-CZ" sz="2100" dirty="0" err="1" smtClean="0">
                <a:solidFill>
                  <a:schemeClr val="accent1"/>
                </a:solidFill>
              </a:rPr>
              <a:t>We</a:t>
            </a:r>
            <a:r>
              <a:rPr lang="cs-CZ" sz="2100" dirty="0" smtClean="0">
                <a:solidFill>
                  <a:schemeClr val="accent1"/>
                </a:solidFill>
              </a:rPr>
              <a:t> </a:t>
            </a:r>
            <a:r>
              <a:rPr lang="cs-CZ" sz="2100" dirty="0" err="1" smtClean="0">
                <a:solidFill>
                  <a:schemeClr val="accent1"/>
                </a:solidFill>
              </a:rPr>
              <a:t>pay</a:t>
            </a:r>
            <a:r>
              <a:rPr lang="cs-CZ" sz="2100" dirty="0" smtClean="0">
                <a:solidFill>
                  <a:schemeClr val="accent1"/>
                </a:solidFill>
              </a:rPr>
              <a:t>:</a:t>
            </a:r>
          </a:p>
          <a:p>
            <a:pPr lvl="1"/>
            <a:r>
              <a:rPr lang="cs-CZ" sz="2100" dirty="0" err="1" smtClean="0"/>
              <a:t>Subscription</a:t>
            </a:r>
            <a:endParaRPr lang="cs-CZ" sz="2100" dirty="0" smtClean="0"/>
          </a:p>
          <a:p>
            <a:pPr lvl="1"/>
            <a:r>
              <a:rPr lang="cs-CZ" sz="2100" dirty="0" smtClean="0"/>
              <a:t>Gold OA (APC, </a:t>
            </a:r>
            <a:r>
              <a:rPr lang="cs-CZ" sz="2100" dirty="0" err="1" smtClean="0"/>
              <a:t>membership</a:t>
            </a:r>
            <a:r>
              <a:rPr lang="cs-CZ" sz="2100" dirty="0" smtClean="0"/>
              <a:t>)</a:t>
            </a:r>
          </a:p>
          <a:p>
            <a:pPr lvl="1"/>
            <a:r>
              <a:rPr lang="cs-CZ" sz="2100" dirty="0" smtClean="0"/>
              <a:t>OA </a:t>
            </a:r>
            <a:r>
              <a:rPr lang="cs-CZ" sz="2100" dirty="0" err="1" smtClean="0"/>
              <a:t>Funds</a:t>
            </a:r>
            <a:r>
              <a:rPr lang="cs-CZ" sz="2100" dirty="0" smtClean="0"/>
              <a:t> </a:t>
            </a:r>
            <a:r>
              <a:rPr lang="cs-CZ" sz="2100" dirty="0" err="1" smtClean="0"/>
              <a:t>adminstration</a:t>
            </a:r>
            <a:r>
              <a:rPr lang="cs-CZ" sz="2100" dirty="0"/>
              <a:t> </a:t>
            </a:r>
            <a:r>
              <a:rPr lang="cs-CZ" sz="2100" dirty="0" smtClean="0"/>
              <a:t>and </a:t>
            </a:r>
            <a:r>
              <a:rPr lang="cs-CZ" sz="2100" dirty="0" err="1" smtClean="0"/>
              <a:t>repository</a:t>
            </a:r>
            <a:r>
              <a:rPr lang="cs-CZ" sz="2100" dirty="0" smtClean="0"/>
              <a:t> </a:t>
            </a:r>
            <a:r>
              <a:rPr lang="cs-CZ" sz="2100" dirty="0" err="1" smtClean="0"/>
              <a:t>costs</a:t>
            </a:r>
            <a:endParaRPr lang="cs-CZ" sz="2100" dirty="0"/>
          </a:p>
          <a:p>
            <a:pPr marL="68580" indent="0">
              <a:buNone/>
            </a:pPr>
            <a:r>
              <a:rPr lang="cs-CZ" sz="2100" dirty="0" err="1" smtClean="0">
                <a:solidFill>
                  <a:schemeClr val="accent1"/>
                </a:solidFill>
              </a:rPr>
              <a:t>Question</a:t>
            </a:r>
            <a:r>
              <a:rPr lang="cs-CZ" sz="2100" dirty="0" smtClean="0">
                <a:solidFill>
                  <a:schemeClr val="accent1"/>
                </a:solidFill>
              </a:rPr>
              <a:t>: </a:t>
            </a:r>
            <a:r>
              <a:rPr lang="cs-CZ" sz="2100" dirty="0" err="1" smtClean="0">
                <a:solidFill>
                  <a:schemeClr val="accent1"/>
                </a:solidFill>
              </a:rPr>
              <a:t>How</a:t>
            </a:r>
            <a:r>
              <a:rPr lang="cs-CZ" sz="2100" dirty="0" smtClean="0">
                <a:solidFill>
                  <a:schemeClr val="accent1"/>
                </a:solidFill>
              </a:rPr>
              <a:t> much do  </a:t>
            </a:r>
            <a:r>
              <a:rPr lang="cs-CZ" sz="2100" dirty="0" err="1" smtClean="0">
                <a:solidFill>
                  <a:schemeClr val="accent1"/>
                </a:solidFill>
              </a:rPr>
              <a:t>we</a:t>
            </a:r>
            <a:r>
              <a:rPr lang="cs-CZ" sz="2100" dirty="0" smtClean="0">
                <a:solidFill>
                  <a:schemeClr val="accent1"/>
                </a:solidFill>
              </a:rPr>
              <a:t> </a:t>
            </a:r>
            <a:r>
              <a:rPr lang="cs-CZ" sz="2100" dirty="0" err="1" smtClean="0">
                <a:solidFill>
                  <a:schemeClr val="accent1"/>
                </a:solidFill>
              </a:rPr>
              <a:t>pay</a:t>
            </a:r>
            <a:r>
              <a:rPr lang="cs-CZ" sz="2100" dirty="0" smtClean="0">
                <a:solidFill>
                  <a:schemeClr val="accent1"/>
                </a:solidFill>
              </a:rPr>
              <a:t> extra?</a:t>
            </a:r>
          </a:p>
          <a:p>
            <a:r>
              <a:rPr lang="cs-CZ" sz="2100" dirty="0" smtClean="0">
                <a:solidFill>
                  <a:schemeClr val="accent1"/>
                </a:solidFill>
              </a:rPr>
              <a:t>No double </a:t>
            </a:r>
            <a:r>
              <a:rPr lang="cs-CZ" sz="2100" dirty="0" err="1" smtClean="0">
                <a:solidFill>
                  <a:schemeClr val="accent1"/>
                </a:solidFill>
              </a:rPr>
              <a:t>dipping</a:t>
            </a:r>
            <a:r>
              <a:rPr lang="cs-CZ" sz="2100" dirty="0" smtClean="0">
                <a:solidFill>
                  <a:schemeClr val="accent1"/>
                </a:solidFill>
              </a:rPr>
              <a:t>?</a:t>
            </a:r>
          </a:p>
          <a:p>
            <a:pPr marL="68580" indent="0">
              <a:buNone/>
            </a:pPr>
            <a:r>
              <a:rPr lang="cs-CZ" sz="2100" dirty="0" err="1" smtClean="0"/>
              <a:t>Situation</a:t>
            </a:r>
            <a:r>
              <a:rPr lang="cs-CZ" sz="2100" dirty="0" smtClean="0"/>
              <a:t> in CR: </a:t>
            </a:r>
            <a:r>
              <a:rPr lang="cs-CZ" sz="2100" dirty="0" err="1" smtClean="0"/>
              <a:t>Future</a:t>
            </a:r>
            <a:r>
              <a:rPr lang="cs-CZ" sz="2100" dirty="0" smtClean="0"/>
              <a:t> licence </a:t>
            </a:r>
            <a:r>
              <a:rPr lang="cs-CZ" sz="2100" dirty="0" smtClean="0"/>
              <a:t>centre?</a:t>
            </a:r>
            <a:endParaRPr lang="cs-CZ" sz="2100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/>
              <a:t>Studie </a:t>
            </a:r>
            <a:r>
              <a:rPr lang="cs-CZ" altLang="cs-CZ" dirty="0" smtClean="0"/>
              <a:t>výdajů/</a:t>
            </a:r>
            <a:r>
              <a:rPr lang="cs-CZ" altLang="cs-CZ" dirty="0" err="1" smtClean="0"/>
              <a:t>Studies</a:t>
            </a:r>
            <a:endParaRPr lang="cs-CZ" altLang="cs-CZ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Autofit/>
          </a:bodyPr>
          <a:lstStyle/>
          <a:p>
            <a:r>
              <a:rPr lang="en-US" sz="1400" dirty="0"/>
              <a:t>Swan, </a:t>
            </a:r>
            <a:r>
              <a:rPr lang="en-US" sz="1400" dirty="0" smtClean="0"/>
              <a:t>A</a:t>
            </a:r>
            <a:r>
              <a:rPr lang="cs-CZ" sz="1400" dirty="0" smtClean="0"/>
              <a:t>.</a:t>
            </a:r>
            <a:r>
              <a:rPr lang="en-US" sz="1400" dirty="0" smtClean="0"/>
              <a:t> </a:t>
            </a:r>
            <a:r>
              <a:rPr lang="en-US" sz="1400" dirty="0"/>
              <a:t>and Houghton, </a:t>
            </a:r>
            <a:r>
              <a:rPr lang="en-US" sz="1400" dirty="0" smtClean="0"/>
              <a:t>J</a:t>
            </a:r>
            <a:r>
              <a:rPr lang="cs-CZ" sz="1400" dirty="0" smtClean="0"/>
              <a:t>.</a:t>
            </a:r>
            <a:r>
              <a:rPr lang="en-US" sz="1400" dirty="0" smtClean="0"/>
              <a:t> </a:t>
            </a:r>
            <a:r>
              <a:rPr lang="en-US" sz="1400" dirty="0"/>
              <a:t>(2012) </a:t>
            </a:r>
            <a:r>
              <a:rPr lang="en-US" sz="1400" i="1" dirty="0"/>
              <a:t>Going for Gold? The costs and benefits of Gold Open Access for UK research </a:t>
            </a:r>
            <a:r>
              <a:rPr lang="en-US" sz="1400" i="1" dirty="0" smtClean="0"/>
              <a:t>institutions</a:t>
            </a:r>
            <a:endParaRPr lang="cs-CZ" sz="1400" i="1" dirty="0" smtClean="0"/>
          </a:p>
          <a:p>
            <a:r>
              <a:rPr lang="cs-CZ" sz="1400" b="1" dirty="0" smtClean="0"/>
              <a:t>…</a:t>
            </a:r>
            <a:r>
              <a:rPr lang="en-US" sz="1400" b="1" dirty="0" smtClean="0"/>
              <a:t>disseminating </a:t>
            </a:r>
            <a:r>
              <a:rPr lang="en-US" sz="1400" b="1" dirty="0"/>
              <a:t>research results via OA would be more cost-effective than </a:t>
            </a:r>
            <a:r>
              <a:rPr lang="en-US" sz="1400" b="1" dirty="0" smtClean="0"/>
              <a:t>subscription</a:t>
            </a:r>
            <a:endParaRPr lang="cs-CZ" altLang="cs-CZ" sz="1400" dirty="0"/>
          </a:p>
          <a:p>
            <a:r>
              <a:rPr lang="en-US" sz="1400" dirty="0" err="1" smtClean="0"/>
              <a:t>Pinfield</a:t>
            </a:r>
            <a:r>
              <a:rPr lang="en-US" sz="1400" dirty="0"/>
              <a:t>, S., Salter, J. and Bath, P.A. (2015) </a:t>
            </a:r>
            <a:r>
              <a:rPr lang="en-US" sz="1400" i="1" dirty="0"/>
              <a:t>The ‘total cost of publication’ in a hybrid open-access environment: Institutional approaches to funding journal article-processing charges in combination with </a:t>
            </a:r>
            <a:r>
              <a:rPr lang="en-US" sz="1400" i="1" dirty="0" smtClean="0"/>
              <a:t>subscriptions</a:t>
            </a:r>
            <a:endParaRPr lang="cs-CZ" sz="1400" i="1" dirty="0" smtClean="0"/>
          </a:p>
          <a:p>
            <a:r>
              <a:rPr lang="cs-CZ" sz="1400" b="1" dirty="0" err="1" smtClean="0"/>
              <a:t>Total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publication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costs</a:t>
            </a:r>
            <a:r>
              <a:rPr lang="cs-CZ" sz="1400" b="1" dirty="0" smtClean="0"/>
              <a:t>: APC 10 </a:t>
            </a:r>
            <a:r>
              <a:rPr lang="cs-CZ" sz="1400" b="1" dirty="0"/>
              <a:t>% +</a:t>
            </a:r>
            <a:r>
              <a:rPr lang="cs-CZ" sz="1400" b="1" dirty="0" err="1"/>
              <a:t>subscription</a:t>
            </a:r>
            <a:r>
              <a:rPr lang="cs-CZ" sz="1400" b="1" dirty="0"/>
              <a:t> 90 </a:t>
            </a:r>
            <a:r>
              <a:rPr lang="cs-CZ" sz="1400" b="1" dirty="0" smtClean="0"/>
              <a:t>%(+ </a:t>
            </a:r>
            <a:r>
              <a:rPr lang="cs-CZ" sz="1400" b="1" dirty="0" err="1" smtClean="0"/>
              <a:t>admin</a:t>
            </a:r>
            <a:r>
              <a:rPr lang="cs-CZ" sz="1400" b="1" dirty="0" smtClean="0"/>
              <a:t>. </a:t>
            </a:r>
            <a:r>
              <a:rPr lang="cs-CZ" sz="1400" b="1" dirty="0" err="1" smtClean="0"/>
              <a:t>Costs</a:t>
            </a:r>
            <a:r>
              <a:rPr lang="cs-CZ" sz="1400" b="1" dirty="0" smtClean="0"/>
              <a:t>)</a:t>
            </a:r>
          </a:p>
          <a:p>
            <a:endParaRPr lang="cs-CZ" sz="1400" i="1" dirty="0" smtClean="0"/>
          </a:p>
          <a:p>
            <a:r>
              <a:rPr lang="cs-CZ" sz="1400" dirty="0" err="1" smtClean="0"/>
              <a:t>Schimmer</a:t>
            </a:r>
            <a:r>
              <a:rPr lang="cs-CZ" sz="1400" dirty="0" smtClean="0"/>
              <a:t>, Ralf,  </a:t>
            </a:r>
            <a:r>
              <a:rPr lang="cs-CZ" sz="1400" dirty="0" err="1" smtClean="0"/>
              <a:t>Kai</a:t>
            </a:r>
            <a:r>
              <a:rPr lang="cs-CZ" sz="1400" dirty="0" smtClean="0"/>
              <a:t> Karin </a:t>
            </a:r>
            <a:r>
              <a:rPr lang="cs-CZ" sz="1400" dirty="0" err="1" smtClean="0"/>
              <a:t>Geschuhn</a:t>
            </a:r>
            <a:r>
              <a:rPr lang="cs-CZ" sz="1400" dirty="0" smtClean="0"/>
              <a:t> and Andreas </a:t>
            </a:r>
            <a:r>
              <a:rPr lang="cs-CZ" sz="1400" dirty="0" err="1" smtClean="0"/>
              <a:t>Vogler</a:t>
            </a:r>
            <a:r>
              <a:rPr lang="cs-CZ" sz="1400" dirty="0" smtClean="0"/>
              <a:t>. </a:t>
            </a:r>
            <a:r>
              <a:rPr lang="cs-CZ" sz="1400" dirty="0"/>
              <a:t>(2015). </a:t>
            </a:r>
            <a:r>
              <a:rPr lang="cs-CZ" sz="1400" i="1" dirty="0" err="1"/>
              <a:t>Disrupting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</a:t>
            </a:r>
            <a:r>
              <a:rPr lang="cs-CZ" sz="1400" i="1" dirty="0" err="1"/>
              <a:t>subscription</a:t>
            </a:r>
            <a:r>
              <a:rPr lang="cs-CZ" sz="1400" i="1" dirty="0"/>
              <a:t> </a:t>
            </a:r>
            <a:r>
              <a:rPr lang="cs-CZ" sz="1400" i="1" dirty="0" err="1"/>
              <a:t>journals</a:t>
            </a:r>
            <a:r>
              <a:rPr lang="cs-CZ" sz="1400" i="1" dirty="0"/>
              <a:t>’ business model </a:t>
            </a:r>
            <a:r>
              <a:rPr lang="cs-CZ" sz="1400" i="1" dirty="0" err="1"/>
              <a:t>for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</a:t>
            </a:r>
            <a:r>
              <a:rPr lang="cs-CZ" sz="1400" i="1" dirty="0" err="1"/>
              <a:t>necessary</a:t>
            </a:r>
            <a:r>
              <a:rPr lang="cs-CZ" sz="1400" i="1" dirty="0"/>
              <a:t> </a:t>
            </a:r>
            <a:r>
              <a:rPr lang="cs-CZ" sz="1400" i="1" dirty="0" err="1"/>
              <a:t>large-scale</a:t>
            </a:r>
            <a:r>
              <a:rPr lang="cs-CZ" sz="1400" i="1" dirty="0"/>
              <a:t> </a:t>
            </a:r>
            <a:r>
              <a:rPr lang="cs-CZ" sz="1400" i="1" dirty="0" err="1"/>
              <a:t>transformation</a:t>
            </a:r>
            <a:r>
              <a:rPr lang="cs-CZ" sz="1400" i="1" dirty="0"/>
              <a:t> to open </a:t>
            </a:r>
            <a:r>
              <a:rPr lang="cs-CZ" sz="1400" i="1" dirty="0" err="1" smtClean="0"/>
              <a:t>access</a:t>
            </a:r>
            <a:endParaRPr lang="cs-CZ" altLang="cs-CZ" sz="1400" dirty="0" smtClean="0"/>
          </a:p>
          <a:p>
            <a:r>
              <a:rPr lang="cs-CZ" sz="1400" b="1" dirty="0" err="1" smtClean="0"/>
              <a:t>There</a:t>
            </a:r>
            <a:r>
              <a:rPr lang="cs-CZ" sz="1400" b="1" dirty="0" smtClean="0"/>
              <a:t> </a:t>
            </a:r>
            <a:r>
              <a:rPr lang="cs-CZ" sz="1400" b="1" dirty="0" err="1"/>
              <a:t>is</a:t>
            </a:r>
            <a:r>
              <a:rPr lang="cs-CZ" sz="1400" b="1" dirty="0"/>
              <a:t> </a:t>
            </a:r>
            <a:r>
              <a:rPr lang="cs-CZ" sz="1400" b="1" dirty="0" err="1"/>
              <a:t>currently</a:t>
            </a:r>
            <a:r>
              <a:rPr lang="cs-CZ" sz="1400" b="1" dirty="0"/>
              <a:t> </a:t>
            </a:r>
            <a:r>
              <a:rPr lang="cs-CZ" sz="1400" b="1" dirty="0" err="1"/>
              <a:t>already</a:t>
            </a:r>
            <a:r>
              <a:rPr lang="cs-CZ" sz="1400" b="1" dirty="0"/>
              <a:t> </a:t>
            </a:r>
            <a:r>
              <a:rPr lang="cs-CZ" sz="1400" b="1" dirty="0" err="1"/>
              <a:t>enough</a:t>
            </a:r>
            <a:r>
              <a:rPr lang="cs-CZ" sz="1400" b="1" dirty="0"/>
              <a:t> </a:t>
            </a:r>
            <a:r>
              <a:rPr lang="cs-CZ" sz="1400" b="1" dirty="0" err="1"/>
              <a:t>money</a:t>
            </a:r>
            <a:r>
              <a:rPr lang="cs-CZ" sz="1400" b="1" dirty="0"/>
              <a:t> in </a:t>
            </a:r>
            <a:r>
              <a:rPr lang="cs-CZ" sz="1400" b="1" dirty="0" err="1"/>
              <a:t>the</a:t>
            </a:r>
            <a:r>
              <a:rPr lang="cs-CZ" sz="1400" b="1" dirty="0"/>
              <a:t> </a:t>
            </a:r>
            <a:r>
              <a:rPr lang="cs-CZ" sz="1400" b="1" dirty="0" err="1"/>
              <a:t>system</a:t>
            </a:r>
            <a:r>
              <a:rPr lang="cs-CZ" sz="1400" b="1" dirty="0"/>
              <a:t>. A </a:t>
            </a:r>
            <a:r>
              <a:rPr lang="cs-CZ" sz="1400" b="1" dirty="0" err="1"/>
              <a:t>large-scale</a:t>
            </a:r>
            <a:r>
              <a:rPr lang="cs-CZ" sz="1400" b="1" dirty="0"/>
              <a:t> </a:t>
            </a:r>
            <a:r>
              <a:rPr lang="cs-CZ" sz="1400" b="1" dirty="0" err="1"/>
              <a:t>transformation</a:t>
            </a:r>
            <a:r>
              <a:rPr lang="cs-CZ" sz="1400" b="1" dirty="0"/>
              <a:t> </a:t>
            </a:r>
            <a:r>
              <a:rPr lang="cs-CZ" sz="1400" b="1" dirty="0" err="1"/>
              <a:t>from</a:t>
            </a:r>
            <a:r>
              <a:rPr lang="cs-CZ" sz="1400" b="1" dirty="0"/>
              <a:t> </a:t>
            </a:r>
            <a:r>
              <a:rPr lang="cs-CZ" sz="1400" b="1" dirty="0" err="1" smtClean="0"/>
              <a:t>subscription</a:t>
            </a:r>
            <a:r>
              <a:rPr lang="cs-CZ" sz="1400" b="1" dirty="0" smtClean="0"/>
              <a:t> </a:t>
            </a:r>
            <a:r>
              <a:rPr lang="cs-CZ" sz="1400" b="1" dirty="0"/>
              <a:t>to open </a:t>
            </a:r>
            <a:r>
              <a:rPr lang="cs-CZ" sz="1400" b="1" dirty="0" err="1"/>
              <a:t>access</a:t>
            </a:r>
            <a:r>
              <a:rPr lang="cs-CZ" sz="1400" b="1" dirty="0"/>
              <a:t> </a:t>
            </a:r>
            <a:r>
              <a:rPr lang="cs-CZ" sz="1400" b="1" dirty="0" err="1"/>
              <a:t>publishing</a:t>
            </a:r>
            <a:r>
              <a:rPr lang="cs-CZ" sz="1400" b="1" dirty="0"/>
              <a:t> </a:t>
            </a:r>
            <a:r>
              <a:rPr lang="cs-CZ" sz="1400" b="1" dirty="0" err="1"/>
              <a:t>is</a:t>
            </a:r>
            <a:r>
              <a:rPr lang="cs-CZ" sz="1400" b="1" dirty="0"/>
              <a:t> </a:t>
            </a:r>
            <a:r>
              <a:rPr lang="cs-CZ" sz="1400" b="1" dirty="0" err="1"/>
              <a:t>possible</a:t>
            </a:r>
            <a:r>
              <a:rPr lang="cs-CZ" sz="1400" b="1" dirty="0"/>
              <a:t> </a:t>
            </a:r>
            <a:r>
              <a:rPr lang="cs-CZ" sz="1400" b="1" dirty="0" err="1"/>
              <a:t>without</a:t>
            </a:r>
            <a:r>
              <a:rPr lang="cs-CZ" sz="1400" b="1" dirty="0"/>
              <a:t> </a:t>
            </a:r>
            <a:r>
              <a:rPr lang="cs-CZ" sz="1400" b="1" dirty="0" err="1"/>
              <a:t>added</a:t>
            </a:r>
            <a:r>
              <a:rPr lang="cs-CZ" sz="1400" b="1" dirty="0"/>
              <a:t> </a:t>
            </a:r>
            <a:r>
              <a:rPr lang="cs-CZ" sz="1400" b="1" dirty="0" err="1"/>
              <a:t>expense</a:t>
            </a:r>
            <a:r>
              <a:rPr lang="cs-CZ" sz="1400" b="1" dirty="0"/>
              <a:t>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A44B-AB94-4A3D-B853-7EBBFA4BD275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 smtClean="0"/>
              <a:t>Analýza situace v </a:t>
            </a:r>
            <a:r>
              <a:rPr lang="cs-CZ" altLang="cs-CZ" dirty="0" smtClean="0"/>
              <a:t>ČR/</a:t>
            </a:r>
            <a:r>
              <a:rPr lang="cs-CZ" altLang="cs-CZ" sz="3100" dirty="0" err="1" smtClean="0"/>
              <a:t>Situation</a:t>
            </a:r>
            <a:r>
              <a:rPr lang="cs-CZ" altLang="cs-CZ" sz="3100" dirty="0" smtClean="0"/>
              <a:t> in CR - </a:t>
            </a:r>
            <a:r>
              <a:rPr lang="cs-CZ" altLang="cs-CZ" sz="3100" dirty="0" err="1" smtClean="0"/>
              <a:t>analysis</a:t>
            </a:r>
            <a:endParaRPr lang="cs-CZ" altLang="cs-CZ" sz="31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 smtClean="0"/>
              <a:t>Pokus zjistit, kolik bylo vydáno na APC za OA články vydaných 5 vybranými univerzitami během let 2010-2014</a:t>
            </a:r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Goal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err="1" smtClean="0"/>
              <a:t>Answer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: </a:t>
            </a:r>
            <a:r>
              <a:rPr lang="cs-CZ" dirty="0" err="1" smtClean="0"/>
              <a:t>How</a:t>
            </a:r>
            <a:r>
              <a:rPr lang="cs-CZ" dirty="0" smtClean="0"/>
              <a:t> much </a:t>
            </a:r>
            <a:r>
              <a:rPr lang="cs-CZ" dirty="0" err="1" smtClean="0"/>
              <a:t>did</a:t>
            </a:r>
            <a:r>
              <a:rPr lang="cs-CZ" dirty="0" smtClean="0"/>
              <a:t> 5 </a:t>
            </a:r>
            <a:r>
              <a:rPr lang="cs-CZ" dirty="0" err="1" smtClean="0"/>
              <a:t>universities</a:t>
            </a:r>
            <a:r>
              <a:rPr lang="cs-CZ" dirty="0" smtClean="0"/>
              <a:t> </a:t>
            </a:r>
            <a:r>
              <a:rPr lang="cs-CZ" dirty="0" err="1" smtClean="0"/>
              <a:t>spend</a:t>
            </a:r>
            <a:r>
              <a:rPr lang="cs-CZ" dirty="0" smtClean="0"/>
              <a:t> on APC </a:t>
            </a:r>
            <a:r>
              <a:rPr lang="cs-CZ" dirty="0" err="1" smtClean="0"/>
              <a:t>during</a:t>
            </a:r>
            <a:r>
              <a:rPr lang="cs-CZ" dirty="0" smtClean="0"/>
              <a:t> 2010-2014?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A44B-AB94-4A3D-B853-7EBBFA4BD275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Metodologie/</a:t>
            </a:r>
            <a:r>
              <a:rPr lang="cs-CZ" altLang="cs-CZ" dirty="0" err="1" smtClean="0"/>
              <a:t>Methodology</a:t>
            </a:r>
            <a:endParaRPr lang="cs-CZ" alt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A44B-AB94-4A3D-B853-7EBBFA4BD275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cs-CZ" altLang="cs-CZ" dirty="0" smtClean="0"/>
              <a:t>Web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Science a DOAJ</a:t>
            </a:r>
          </a:p>
          <a:p>
            <a:pPr marL="68580" indent="0">
              <a:buNone/>
            </a:pPr>
            <a:r>
              <a:rPr lang="cs-CZ" altLang="cs-CZ" dirty="0" smtClean="0"/>
              <a:t>Pět univerzit:</a:t>
            </a:r>
          </a:p>
          <a:p>
            <a:r>
              <a:rPr lang="cs-CZ" altLang="cs-CZ" dirty="0" smtClean="0"/>
              <a:t>Používají </a:t>
            </a:r>
            <a:r>
              <a:rPr lang="cs-CZ" altLang="cs-CZ" dirty="0" err="1" smtClean="0"/>
              <a:t>repozitář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Dspace</a:t>
            </a:r>
            <a:endParaRPr lang="cs-CZ" altLang="cs-CZ" dirty="0" smtClean="0"/>
          </a:p>
          <a:p>
            <a:r>
              <a:rPr lang="cs-CZ" altLang="cs-CZ" dirty="0" smtClean="0"/>
              <a:t>Jsou v projektu Info4tech</a:t>
            </a:r>
          </a:p>
          <a:p>
            <a:r>
              <a:rPr lang="cs-CZ" altLang="cs-CZ" dirty="0" smtClean="0"/>
              <a:t>VŠB-TUO, ČVUT, VUT, UPCE, UTB</a:t>
            </a:r>
          </a:p>
          <a:p>
            <a:r>
              <a:rPr lang="cs-CZ" altLang="cs-CZ" dirty="0" smtClean="0"/>
              <a:t>Publikační činnosti 2010-2014</a:t>
            </a:r>
          </a:p>
          <a:p>
            <a:r>
              <a:rPr lang="cs-CZ" altLang="cs-CZ" dirty="0" smtClean="0"/>
              <a:t>Články</a:t>
            </a:r>
          </a:p>
          <a:p>
            <a:r>
              <a:rPr lang="cs-CZ" altLang="cs-CZ" dirty="0" smtClean="0"/>
              <a:t>OA články – OA časopisy</a:t>
            </a:r>
          </a:p>
          <a:p>
            <a:r>
              <a:rPr lang="cs-CZ" altLang="cs-CZ" dirty="0" smtClean="0"/>
              <a:t>OA články v placených časopisech a výše APC</a:t>
            </a:r>
          </a:p>
          <a:p>
            <a:r>
              <a:rPr lang="cs-CZ" altLang="cs-CZ" dirty="0" smtClean="0"/>
              <a:t>Celkové výdaje </a:t>
            </a:r>
            <a:r>
              <a:rPr lang="cs-CZ" altLang="cs-CZ" dirty="0" smtClean="0"/>
              <a:t>za APC</a:t>
            </a:r>
          </a:p>
          <a:p>
            <a:pPr marL="68580" indent="0">
              <a:buNone/>
            </a:pPr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WoS</a:t>
            </a:r>
            <a:r>
              <a:rPr lang="cs-CZ" dirty="0" smtClean="0"/>
              <a:t> a DOAJ data </a:t>
            </a:r>
            <a:r>
              <a:rPr lang="cs-CZ" dirty="0" err="1" smtClean="0"/>
              <a:t>sources</a:t>
            </a:r>
            <a:endParaRPr lang="cs-CZ" dirty="0" smtClean="0"/>
          </a:p>
          <a:p>
            <a:r>
              <a:rPr lang="cs-CZ" dirty="0" smtClean="0"/>
              <a:t>5 </a:t>
            </a:r>
            <a:r>
              <a:rPr lang="cs-CZ" dirty="0" err="1" smtClean="0"/>
              <a:t>universities</a:t>
            </a:r>
            <a:r>
              <a:rPr lang="cs-CZ" dirty="0" smtClean="0"/>
              <a:t> </a:t>
            </a:r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dirty="0" err="1" smtClean="0"/>
              <a:t>repository</a:t>
            </a:r>
            <a:r>
              <a:rPr lang="cs-CZ" dirty="0" smtClean="0"/>
              <a:t> – </a:t>
            </a:r>
            <a:r>
              <a:rPr lang="cs-CZ" dirty="0" err="1" smtClean="0"/>
              <a:t>Dspace</a:t>
            </a:r>
            <a:r>
              <a:rPr lang="cs-CZ" dirty="0" smtClean="0"/>
              <a:t> </a:t>
            </a:r>
            <a:r>
              <a:rPr lang="cs-CZ" dirty="0" err="1" smtClean="0"/>
              <a:t>sofware</a:t>
            </a:r>
            <a:endParaRPr lang="cs-CZ" dirty="0" smtClean="0"/>
          </a:p>
          <a:p>
            <a:r>
              <a:rPr lang="cs-CZ" dirty="0" err="1" smtClean="0"/>
              <a:t>Partners</a:t>
            </a:r>
            <a:r>
              <a:rPr lang="cs-CZ" dirty="0" smtClean="0"/>
              <a:t> in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project</a:t>
            </a:r>
            <a:r>
              <a:rPr lang="cs-CZ" dirty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purchasing</a:t>
            </a:r>
            <a:r>
              <a:rPr lang="cs-CZ" dirty="0" smtClean="0"/>
              <a:t> </a:t>
            </a:r>
            <a:r>
              <a:rPr lang="cs-CZ" dirty="0" err="1" smtClean="0"/>
              <a:t>technical</a:t>
            </a:r>
            <a:r>
              <a:rPr lang="cs-CZ" dirty="0" smtClean="0"/>
              <a:t> ER</a:t>
            </a:r>
          </a:p>
          <a:p>
            <a:pPr lvl="1"/>
            <a:r>
              <a:rPr lang="cs-CZ" dirty="0" err="1" smtClean="0"/>
              <a:t>Timespan</a:t>
            </a:r>
            <a:r>
              <a:rPr lang="cs-CZ" dirty="0" smtClean="0"/>
              <a:t> 2010-2014</a:t>
            </a:r>
          </a:p>
          <a:p>
            <a:pPr lvl="1"/>
            <a:r>
              <a:rPr lang="cs-CZ" dirty="0" err="1" smtClean="0"/>
              <a:t>Articles</a:t>
            </a:r>
            <a:endParaRPr lang="cs-CZ" dirty="0" smtClean="0"/>
          </a:p>
          <a:p>
            <a:pPr lvl="1"/>
            <a:r>
              <a:rPr lang="cs-CZ" dirty="0" smtClean="0"/>
              <a:t>OA </a:t>
            </a:r>
            <a:r>
              <a:rPr lang="cs-CZ" dirty="0" err="1" smtClean="0"/>
              <a:t>articles</a:t>
            </a:r>
            <a:endParaRPr lang="cs-CZ" dirty="0" smtClean="0"/>
          </a:p>
          <a:p>
            <a:pPr lvl="1"/>
            <a:r>
              <a:rPr lang="cs-CZ" dirty="0" err="1" smtClean="0"/>
              <a:t>Paid</a:t>
            </a:r>
            <a:r>
              <a:rPr lang="cs-CZ" dirty="0" smtClean="0"/>
              <a:t> OA </a:t>
            </a:r>
            <a:r>
              <a:rPr lang="cs-CZ" dirty="0" err="1" smtClean="0"/>
              <a:t>articles</a:t>
            </a:r>
            <a:endParaRPr lang="cs-CZ" dirty="0" smtClean="0"/>
          </a:p>
          <a:p>
            <a:pPr lvl="1"/>
            <a:r>
              <a:rPr lang="cs-CZ" dirty="0" err="1" smtClean="0"/>
              <a:t>Total</a:t>
            </a:r>
            <a:r>
              <a:rPr lang="cs-CZ" dirty="0" smtClean="0"/>
              <a:t> APC </a:t>
            </a:r>
            <a:r>
              <a:rPr lang="cs-CZ" dirty="0" err="1" smtClean="0"/>
              <a:t>costs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Výsledky/</a:t>
            </a:r>
            <a:r>
              <a:rPr lang="cs-CZ" altLang="cs-CZ" dirty="0" err="1" smtClean="0"/>
              <a:t>Results</a:t>
            </a:r>
            <a:endParaRPr lang="cs-CZ" alt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A44B-AB94-4A3D-B853-7EBBFA4BD275}" type="slidenum">
              <a:rPr lang="cs-CZ" altLang="cs-CZ" smtClean="0"/>
              <a:pPr/>
              <a:t>7</a:t>
            </a:fld>
            <a:endParaRPr lang="cs-CZ" altLang="cs-CZ"/>
          </a:p>
        </p:txBody>
      </p:sp>
      <p:graphicFrame>
        <p:nvGraphicFramePr>
          <p:cNvPr id="14" name="Zástupný symbol pro obsah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470715"/>
              </p:ext>
            </p:extLst>
          </p:nvPr>
        </p:nvGraphicFramePr>
        <p:xfrm>
          <a:off x="539552" y="2324101"/>
          <a:ext cx="7992888" cy="3481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Výsledky/</a:t>
            </a:r>
            <a:r>
              <a:rPr lang="cs-CZ" dirty="0" err="1" smtClean="0"/>
              <a:t>Results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A44B-AB94-4A3D-B853-7EBBFA4BD275}" type="slidenum">
              <a:rPr lang="cs-CZ" altLang="cs-CZ" smtClean="0"/>
              <a:pPr/>
              <a:t>8</a:t>
            </a:fld>
            <a:endParaRPr lang="cs-CZ" alt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50586789"/>
              </p:ext>
            </p:extLst>
          </p:nvPr>
        </p:nvGraphicFramePr>
        <p:xfrm>
          <a:off x="1042988" y="2312988"/>
          <a:ext cx="316897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486"/>
                <a:gridCol w="1584486"/>
              </a:tblGrid>
              <a:tr h="1070183">
                <a:tc>
                  <a:txBody>
                    <a:bodyPr/>
                    <a:lstStyle/>
                    <a:p>
                      <a:r>
                        <a:rPr lang="cs-CZ" dirty="0" smtClean="0"/>
                        <a:t>Počet otevřených</a:t>
                      </a:r>
                      <a:r>
                        <a:rPr lang="cs-CZ" baseline="0" dirty="0" smtClean="0"/>
                        <a:t> článků/OA </a:t>
                      </a:r>
                      <a:r>
                        <a:rPr lang="cs-CZ" baseline="0" dirty="0" err="1" smtClean="0"/>
                        <a:t>articles</a:t>
                      </a:r>
                      <a:endParaRPr lang="cs-CZ" dirty="0"/>
                    </a:p>
                  </a:txBody>
                  <a:tcPr marL="46138" marR="4613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r>
                        <a:rPr lang="cs-CZ" baseline="0" dirty="0" smtClean="0"/>
                        <a:t> otevřených časopisů/OA </a:t>
                      </a:r>
                      <a:r>
                        <a:rPr lang="cs-CZ" baseline="0" dirty="0" err="1" smtClean="0"/>
                        <a:t>journals</a:t>
                      </a:r>
                      <a:endParaRPr lang="cs-CZ" dirty="0"/>
                    </a:p>
                  </a:txBody>
                  <a:tcPr marL="46138" marR="46138"/>
                </a:tc>
              </a:tr>
              <a:tr h="333861">
                <a:tc>
                  <a:txBody>
                    <a:bodyPr/>
                    <a:lstStyle/>
                    <a:p>
                      <a:r>
                        <a:rPr lang="cs-CZ" dirty="0" smtClean="0"/>
                        <a:t>1388</a:t>
                      </a:r>
                      <a:endParaRPr lang="cs-CZ" dirty="0"/>
                    </a:p>
                  </a:txBody>
                  <a:tcPr marL="46138" marR="46138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171</a:t>
                      </a:r>
                      <a:endParaRPr lang="cs-CZ" dirty="0"/>
                    </a:p>
                  </a:txBody>
                  <a:tcPr marL="46138" marR="46138"/>
                </a:tc>
              </a:tr>
            </a:tbl>
          </a:graphicData>
        </a:graphic>
      </p:graphicFrame>
      <p:sp>
        <p:nvSpPr>
          <p:cNvPr id="7" name="Zástupný symbol pro obsah 6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4031304" cy="349300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dirty="0"/>
              <a:t>Oborový průnik </a:t>
            </a:r>
            <a:r>
              <a:rPr lang="cs-CZ" dirty="0" smtClean="0"/>
              <a:t>časopisů/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Journals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050837"/>
              </p:ext>
            </p:extLst>
          </p:nvPr>
        </p:nvGraphicFramePr>
        <p:xfrm>
          <a:off x="2195736" y="4005064"/>
          <a:ext cx="6048671" cy="237626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196442"/>
                <a:gridCol w="492262"/>
                <a:gridCol w="359967"/>
              </a:tblGrid>
              <a:tr h="36418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smtClean="0">
                          <a:effectLst/>
                        </a:rPr>
                        <a:t>Název</a:t>
                      </a:r>
                      <a:r>
                        <a:rPr lang="cs-CZ" sz="1100" u="none" strike="noStrike" baseline="0" dirty="0" smtClean="0">
                          <a:effectLst/>
                        </a:rPr>
                        <a:t> časopisu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 smtClean="0">
                          <a:effectLst/>
                        </a:rPr>
                        <a:t>Počet článků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 smtClean="0">
                          <a:effectLst/>
                        </a:rPr>
                        <a:t>APC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120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RADIOENGINEERING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211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120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CHEMICKE LISTY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167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1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INTERNATIONAL JOURNAL OF ELECTROCHEMICAL SCIENCE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120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MATERIALI IN TEHNOLOGIJE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120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METALURGIJA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120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ACTA MONTANISTICA SLOVACA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120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OPTICS EXPRESS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Yes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120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ABSTRACT AND APPLIED ANALYSIS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120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MOLECULES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120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KYBERNETIKA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0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Výsledky/</a:t>
            </a:r>
            <a:r>
              <a:rPr lang="cs-CZ" dirty="0" err="1" smtClean="0"/>
              <a:t>Results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13.10.2015 Bibliotheca academica 2015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A44B-AB94-4A3D-B853-7EBBFA4BD275}" type="slidenum">
              <a:rPr lang="cs-CZ" altLang="cs-CZ" smtClean="0"/>
              <a:pPr/>
              <a:t>9</a:t>
            </a:fld>
            <a:endParaRPr lang="cs-CZ" altLang="cs-CZ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866474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624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Prezentace Obchodní plán">
  <a:themeElements>
    <a:clrScheme name="ms_pptbusplan_tp01017510 3">
      <a:dk1>
        <a:srgbClr val="C0C0C0"/>
      </a:dk1>
      <a:lt1>
        <a:srgbClr val="FFFFFF"/>
      </a:lt1>
      <a:dk2>
        <a:srgbClr val="000000"/>
      </a:dk2>
      <a:lt2>
        <a:srgbClr val="333333"/>
      </a:lt2>
      <a:accent1>
        <a:srgbClr val="5F5F5F"/>
      </a:accent1>
      <a:accent2>
        <a:srgbClr val="DDDDDD"/>
      </a:accent2>
      <a:accent3>
        <a:srgbClr val="FFFFFF"/>
      </a:accent3>
      <a:accent4>
        <a:srgbClr val="A4A4A4"/>
      </a:accent4>
      <a:accent5>
        <a:srgbClr val="B6B6B6"/>
      </a:accent5>
      <a:accent6>
        <a:srgbClr val="C8C8C8"/>
      </a:accent6>
      <a:hlink>
        <a:srgbClr val="B2B2B2"/>
      </a:hlink>
      <a:folHlink>
        <a:srgbClr val="DDDDDD"/>
      </a:folHlink>
    </a:clrScheme>
    <a:fontScheme name="ms_pptbusplan_tp01017510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busplan_tp01017510 1">
        <a:dk1>
          <a:srgbClr val="5C1F00"/>
        </a:dk1>
        <a:lt1>
          <a:srgbClr val="FFFFFF"/>
        </a:lt1>
        <a:dk2>
          <a:srgbClr val="E55555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0B4B4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2">
        <a:dk1>
          <a:srgbClr val="2D2015"/>
        </a:dk1>
        <a:lt1>
          <a:srgbClr val="FFFFFF"/>
        </a:lt1>
        <a:dk2>
          <a:srgbClr val="9C8D6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CBC5B8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ADBA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3">
        <a:dk1>
          <a:srgbClr val="C0C0C0"/>
        </a:dk1>
        <a:lt1>
          <a:srgbClr val="FFFFFF"/>
        </a:lt1>
        <a:dk2>
          <a:srgbClr val="000000"/>
        </a:dk2>
        <a:lt2>
          <a:srgbClr val="333333"/>
        </a:lt2>
        <a:accent1>
          <a:srgbClr val="5F5F5F"/>
        </a:accent1>
        <a:accent2>
          <a:srgbClr val="DDDDDD"/>
        </a:accent2>
        <a:accent3>
          <a:srgbClr val="FFFFFF"/>
        </a:accent3>
        <a:accent4>
          <a:srgbClr val="A4A4A4"/>
        </a:accent4>
        <a:accent5>
          <a:srgbClr val="B6B6B6"/>
        </a:accent5>
        <a:accent6>
          <a:srgbClr val="C8C8C8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busplan_tp01017510 4">
        <a:dk1>
          <a:srgbClr val="003366"/>
        </a:dk1>
        <a:lt1>
          <a:srgbClr val="FFFFFF"/>
        </a:lt1>
        <a:dk2>
          <a:srgbClr val="42A5F0"/>
        </a:dk2>
        <a:lt2>
          <a:srgbClr val="3399FF"/>
        </a:lt2>
        <a:accent1>
          <a:srgbClr val="4880B8"/>
        </a:accent1>
        <a:accent2>
          <a:srgbClr val="00B000"/>
        </a:accent2>
        <a:accent3>
          <a:srgbClr val="B0CFF6"/>
        </a:accent3>
        <a:accent4>
          <a:srgbClr val="DADADA"/>
        </a:accent4>
        <a:accent5>
          <a:srgbClr val="B1C0D8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5">
        <a:dk1>
          <a:srgbClr val="336699"/>
        </a:dk1>
        <a:lt1>
          <a:srgbClr val="FFFFFF"/>
        </a:lt1>
        <a:dk2>
          <a:srgbClr val="DDDDDD"/>
        </a:dk2>
        <a:lt2>
          <a:srgbClr val="B2C8D8"/>
        </a:lt2>
        <a:accent1>
          <a:srgbClr val="1F62C5"/>
        </a:accent1>
        <a:accent2>
          <a:srgbClr val="468A4B"/>
        </a:accent2>
        <a:accent3>
          <a:srgbClr val="EBEBEB"/>
        </a:accent3>
        <a:accent4>
          <a:srgbClr val="DADADA"/>
        </a:accent4>
        <a:accent5>
          <a:srgbClr val="ABB7DF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6">
        <a:dk1>
          <a:srgbClr val="777777"/>
        </a:dk1>
        <a:lt1>
          <a:srgbClr val="FFFFFF"/>
        </a:lt1>
        <a:dk2>
          <a:srgbClr val="ABADA1"/>
        </a:dk2>
        <a:lt2>
          <a:srgbClr val="C2C2BA"/>
        </a:lt2>
        <a:accent1>
          <a:srgbClr val="909082"/>
        </a:accent1>
        <a:accent2>
          <a:srgbClr val="809EA8"/>
        </a:accent2>
        <a:accent3>
          <a:srgbClr val="D2D3CD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7">
        <a:dk1>
          <a:srgbClr val="3E3E5C"/>
        </a:dk1>
        <a:lt1>
          <a:srgbClr val="FFFFFF"/>
        </a:lt1>
        <a:dk2>
          <a:srgbClr val="BABBD2"/>
        </a:dk2>
        <a:lt2>
          <a:srgbClr val="B2B2B2"/>
        </a:lt2>
        <a:accent1>
          <a:srgbClr val="787682"/>
        </a:accent1>
        <a:accent2>
          <a:srgbClr val="6699FF"/>
        </a:accent2>
        <a:accent3>
          <a:srgbClr val="D9DAE5"/>
        </a:accent3>
        <a:accent4>
          <a:srgbClr val="DADADA"/>
        </a:accent4>
        <a:accent5>
          <a:srgbClr val="BEBDC1"/>
        </a:accent5>
        <a:accent6>
          <a:srgbClr val="5C8A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8">
        <a:dk1>
          <a:srgbClr val="777777"/>
        </a:dk1>
        <a:lt1>
          <a:srgbClr val="FFFFDF"/>
        </a:lt1>
        <a:dk2>
          <a:srgbClr val="FFFFD9"/>
        </a:dk2>
        <a:lt2>
          <a:srgbClr val="AA8322"/>
        </a:lt2>
        <a:accent1>
          <a:srgbClr val="D6B778"/>
        </a:accent1>
        <a:accent2>
          <a:srgbClr val="33CCCC"/>
        </a:accent2>
        <a:accent3>
          <a:srgbClr val="FFFFE9"/>
        </a:accent3>
        <a:accent4>
          <a:srgbClr val="DADABE"/>
        </a:accent4>
        <a:accent5>
          <a:srgbClr val="E8D8BE"/>
        </a:accent5>
        <a:accent6>
          <a:srgbClr val="2DB9B9"/>
        </a:accent6>
        <a:hlink>
          <a:srgbClr val="FF505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9">
        <a:dk1>
          <a:srgbClr val="EACD64"/>
        </a:dk1>
        <a:lt1>
          <a:srgbClr val="FEDA9A"/>
        </a:lt1>
        <a:dk2>
          <a:srgbClr val="AD7625"/>
        </a:dk2>
        <a:lt2>
          <a:srgbClr val="969696"/>
        </a:lt2>
        <a:accent1>
          <a:srgbClr val="8F6F59"/>
        </a:accent1>
        <a:accent2>
          <a:srgbClr val="FFC891"/>
        </a:accent2>
        <a:accent3>
          <a:srgbClr val="FEEACA"/>
        </a:accent3>
        <a:accent4>
          <a:srgbClr val="C8AF54"/>
        </a:accent4>
        <a:accent5>
          <a:srgbClr val="C6BBB5"/>
        </a:accent5>
        <a:accent6>
          <a:srgbClr val="E7B583"/>
        </a:accent6>
        <a:hlink>
          <a:srgbClr val="FF8A3B"/>
        </a:hlink>
        <a:folHlink>
          <a:srgbClr val="EEC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busplan_tp01017510 10">
        <a:dk1>
          <a:srgbClr val="808080"/>
        </a:dk1>
        <a:lt1>
          <a:srgbClr val="FFFFFF"/>
        </a:lt1>
        <a:dk2>
          <a:srgbClr val="F8F8F8"/>
        </a:dk2>
        <a:lt2>
          <a:srgbClr val="0099CC"/>
        </a:lt2>
        <a:accent1>
          <a:srgbClr val="66A0CC"/>
        </a:accent1>
        <a:accent2>
          <a:srgbClr val="CCCCFF"/>
        </a:accent2>
        <a:accent3>
          <a:srgbClr val="FBFBFB"/>
        </a:accent3>
        <a:accent4>
          <a:srgbClr val="DADADA"/>
        </a:accent4>
        <a:accent5>
          <a:srgbClr val="B8CDE2"/>
        </a:accent5>
        <a:accent6>
          <a:srgbClr val="B9B9E7"/>
        </a:accent6>
        <a:hlink>
          <a:srgbClr val="3333CC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11">
        <a:dk1>
          <a:srgbClr val="005A58"/>
        </a:dk1>
        <a:lt1>
          <a:srgbClr val="FFFFFF"/>
        </a:lt1>
        <a:dk2>
          <a:srgbClr val="4BB7B7"/>
        </a:dk2>
        <a:lt2>
          <a:srgbClr val="99CCFF"/>
        </a:lt2>
        <a:accent1>
          <a:srgbClr val="586F9E"/>
        </a:accent1>
        <a:accent2>
          <a:srgbClr val="4A24A8"/>
        </a:accent2>
        <a:accent3>
          <a:srgbClr val="B1D8D8"/>
        </a:accent3>
        <a:accent4>
          <a:srgbClr val="DADADA"/>
        </a:accent4>
        <a:accent5>
          <a:srgbClr val="B4BBCC"/>
        </a:accent5>
        <a:accent6>
          <a:srgbClr val="422098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1325</TotalTime>
  <Words>889</Words>
  <Application>Microsoft Office PowerPoint</Application>
  <PresentationFormat>Předvádění na obrazovce (4:3)</PresentationFormat>
  <Paragraphs>204</Paragraphs>
  <Slides>14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Prezentace Obchodní plán</vt:lpstr>
      <vt:lpstr>Austin</vt:lpstr>
      <vt:lpstr> Kolik stojí otevřený přístup? Sledování výdajů za APC How much does the OA cost? APC Expences Tracking </vt:lpstr>
      <vt:lpstr>Zpět v roce 2012/Back in 2012</vt:lpstr>
      <vt:lpstr>Současné přechodné období/Current Transition Period</vt:lpstr>
      <vt:lpstr>Studie výdajů/Studies</vt:lpstr>
      <vt:lpstr>Analýza situace v ČR/Situation in CR - analysis</vt:lpstr>
      <vt:lpstr>Metodologie/Methodology</vt:lpstr>
      <vt:lpstr>Výsledky/Results</vt:lpstr>
      <vt:lpstr>Výsledky/Results</vt:lpstr>
      <vt:lpstr>Výsledky/Results</vt:lpstr>
      <vt:lpstr>Výsledky/Results</vt:lpstr>
      <vt:lpstr>Placené OA časopisy - APC</vt:lpstr>
      <vt:lpstr>Výsledky/Results</vt:lpstr>
      <vt:lpstr>Závěr/Conclusion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Kolik stojí otevřený přístup? Sledování výdajů za APC</dc:title>
  <dc:creator>ryg22</dc:creator>
  <cp:lastModifiedBy>RYG22</cp:lastModifiedBy>
  <cp:revision>49</cp:revision>
  <dcterms:created xsi:type="dcterms:W3CDTF">2015-09-11T11:59:31Z</dcterms:created>
  <dcterms:modified xsi:type="dcterms:W3CDTF">2015-10-12T20:10:12Z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TC010175101029</vt:lpwstr>
  </property>
</Properties>
</file>