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70" r:id="rId12"/>
    <p:sldId id="268" r:id="rId13"/>
    <p:sldId id="271" r:id="rId14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89B59-4A6D-416C-8EF4-1884187584C2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67E29-F688-441A-A29E-021DA8D8A1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948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10E51-64DE-4215-87EB-0BBDDD28D486}" type="datetimeFigureOut">
              <a:rPr lang="cs-CZ" smtClean="0"/>
              <a:t>9.10.2015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6F7E7-008C-447A-B1EB-3DF6760DC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988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6F7E7-008C-447A-B1EB-3DF6760DC13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233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49CF9-3BB7-4A03-98ED-676AACD7A1B1}" type="datetime1">
              <a:rPr lang="cs-CZ" smtClean="0"/>
              <a:t>9.10.2015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DF16-3E85-4D85-8FDA-0229C84FF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59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4A33-2F1F-4285-8407-20746BB24E16}" type="datetime1">
              <a:rPr lang="cs-CZ" smtClean="0"/>
              <a:t>9.10.2015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DF16-3E85-4D85-8FDA-0229C84FF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9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9C94F-7A0D-4B3A-BBEC-E7B265C734B6}" type="datetime1">
              <a:rPr lang="cs-CZ" smtClean="0"/>
              <a:t>9.10.2015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DF16-3E85-4D85-8FDA-0229C84FF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24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4D3FC-AE2C-487D-9EAD-88EC79267894}" type="datetime1">
              <a:rPr lang="cs-CZ" smtClean="0"/>
              <a:t>9.10.2015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DF16-3E85-4D85-8FDA-0229C84FF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98181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59402-F22F-4960-B1D5-5C41DF6BE63A}" type="datetime1">
              <a:rPr lang="cs-CZ" smtClean="0"/>
              <a:t>9.10.2015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DF16-3E85-4D85-8FDA-0229C84FF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15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E22BF-A567-4421-8B58-95448BD17A9B}" type="datetime1">
              <a:rPr lang="cs-CZ" smtClean="0"/>
              <a:t>9.10.2015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DF16-3E85-4D85-8FDA-0229C84FF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874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5539C-6DC3-43FB-BEAE-26BE98365878}" type="datetime1">
              <a:rPr lang="cs-CZ" smtClean="0"/>
              <a:t>9.10.2015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DF16-3E85-4D85-8FDA-0229C84FF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2423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D4D50-7646-40D6-B5E8-EC8E73C84D34}" type="datetime1">
              <a:rPr lang="cs-CZ" smtClean="0"/>
              <a:t>9.10.2015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DF16-3E85-4D85-8FDA-0229C84FF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228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63656-44DE-4173-B970-8CA7E7790194}" type="datetime1">
              <a:rPr lang="cs-CZ" smtClean="0"/>
              <a:t>9.10.2015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DF16-3E85-4D85-8FDA-0229C84FF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321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FB0B3-0E5B-40C8-AE5E-04EBE23126A1}" type="datetime1">
              <a:rPr lang="cs-CZ" smtClean="0"/>
              <a:t>9.10.2015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DF16-3E85-4D85-8FDA-0229C84FF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53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28BE2-8C0F-4D87-8221-FD8BC34E9569}" type="datetime1">
              <a:rPr lang="cs-CZ" smtClean="0"/>
              <a:t>9.10.2015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DF16-3E85-4D85-8FDA-0229C84FF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611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4D3FC-AE2C-487D-9EAD-88EC79267894}" type="datetime1">
              <a:rPr lang="cs-CZ" smtClean="0"/>
              <a:t>9.10.2015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Bibliotheca Academica 2015, Ostrava 12. - 14. října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FDF16-3E85-4D85-8FDA-0229C84FF9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51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Daniela.Nova@cvut.cz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8884" y="1167897"/>
            <a:ext cx="8108448" cy="135802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Akviziční proces e-knih v rukou odborných čtenářů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60500" y="2865438"/>
            <a:ext cx="9144000" cy="2519362"/>
          </a:xfrm>
        </p:spPr>
        <p:txBody>
          <a:bodyPr/>
          <a:lstStyle/>
          <a:p>
            <a:r>
              <a:rPr lang="cs-CZ" dirty="0" smtClean="0"/>
              <a:t>Praktické zkušenosti vysokých technických škol v ČR s různými typy DDA (</a:t>
            </a:r>
            <a:r>
              <a:rPr lang="cs-CZ" dirty="0" err="1" smtClean="0"/>
              <a:t>Demand-driven</a:t>
            </a:r>
            <a:r>
              <a:rPr lang="cs-CZ" dirty="0" smtClean="0"/>
              <a:t> </a:t>
            </a:r>
            <a:r>
              <a:rPr lang="cs-CZ" dirty="0" err="1" smtClean="0"/>
              <a:t>acquisition</a:t>
            </a:r>
            <a:r>
              <a:rPr lang="cs-CZ" dirty="0" smtClean="0"/>
              <a:t>) e-knih</a:t>
            </a:r>
          </a:p>
          <a:p>
            <a:endParaRPr lang="cs-CZ" dirty="0"/>
          </a:p>
          <a:p>
            <a:r>
              <a:rPr lang="cs-CZ" sz="2000" dirty="0" smtClean="0"/>
              <a:t>Mgr. Daniela Nová, Ústřední knihovna ČVUT</a:t>
            </a:r>
            <a:endParaRPr lang="cs-CZ" sz="20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  <p:pic>
        <p:nvPicPr>
          <p:cNvPr id="4" name="Picture 4" descr="S:\propagace\loga\UK_CVUT 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49" y="138595"/>
            <a:ext cx="4137434" cy="884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235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/>
              <a:t>PDA  </a:t>
            </a:r>
          </a:p>
          <a:p>
            <a:pPr marL="0" indent="0">
              <a:buNone/>
            </a:pPr>
            <a:r>
              <a:rPr lang="cs-CZ" dirty="0" smtClean="0"/>
              <a:t>Kvalitní výběr relevantních e-knih</a:t>
            </a:r>
          </a:p>
          <a:p>
            <a:pPr lvl="1"/>
            <a:r>
              <a:rPr lang="cs-CZ" dirty="0" smtClean="0"/>
              <a:t>Podstatná fáze modelu</a:t>
            </a:r>
          </a:p>
          <a:p>
            <a:pPr lvl="1"/>
            <a:r>
              <a:rPr lang="cs-CZ" dirty="0" smtClean="0"/>
              <a:t>Z databáze </a:t>
            </a:r>
            <a:r>
              <a:rPr lang="cs-CZ" dirty="0" err="1" smtClean="0"/>
              <a:t>ebrary</a:t>
            </a:r>
            <a:r>
              <a:rPr lang="cs-CZ" dirty="0" smtClean="0"/>
              <a:t> do finální podoby v rukou oborových akvizitérek </a:t>
            </a:r>
          </a:p>
          <a:p>
            <a:pPr lvl="1"/>
            <a:r>
              <a:rPr lang="cs-CZ" dirty="0" smtClean="0"/>
              <a:t>V nabídce 60 exkluzivních titulů napříč technickými obory</a:t>
            </a:r>
            <a:endParaRPr lang="cs-CZ" dirty="0"/>
          </a:p>
          <a:p>
            <a:pPr lvl="1"/>
            <a:r>
              <a:rPr lang="cs-CZ" dirty="0" smtClean="0"/>
              <a:t>Z těchto vybráno uživateli 22 titulů, tedy až do vyčerpání finančního limitu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297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EBL</a:t>
            </a:r>
          </a:p>
          <a:p>
            <a:pPr lvl="1"/>
            <a:r>
              <a:rPr lang="cs-CZ" dirty="0" smtClean="0"/>
              <a:t>Nastavení vstupních parametrů služby – nejnáročnější fáze modelu</a:t>
            </a:r>
          </a:p>
          <a:p>
            <a:pPr lvl="1"/>
            <a:r>
              <a:rPr lang="cs-CZ" dirty="0" smtClean="0"/>
              <a:t>Výběr relevantních e-knih ze 730 tisíc titulů</a:t>
            </a:r>
          </a:p>
          <a:p>
            <a:pPr lvl="1"/>
            <a:r>
              <a:rPr lang="cs-CZ" dirty="0" smtClean="0"/>
              <a:t>Finální nabídka pro e-výpůjčky 6500 titulů</a:t>
            </a:r>
          </a:p>
          <a:p>
            <a:pPr lvl="1"/>
            <a:r>
              <a:rPr lang="cs-CZ" dirty="0" smtClean="0"/>
              <a:t>Knihovník má vždy možnost zasáhnout do nastavených parametrů (měnit finanční limit pro výpůjčku, doplňovat, vyřazovat tituly…)</a:t>
            </a:r>
          </a:p>
          <a:p>
            <a:pPr lvl="1"/>
            <a:r>
              <a:rPr lang="cs-CZ" dirty="0" smtClean="0"/>
              <a:t>Knihovník má možnost rozhodovat o koupi opakovaně vypůjčených e-titulů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68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Statistiky </a:t>
            </a:r>
          </a:p>
          <a:p>
            <a:pPr lvl="1"/>
            <a:r>
              <a:rPr lang="cs-CZ" dirty="0" smtClean="0"/>
              <a:t>Vždy dokonalá zpětná vazba</a:t>
            </a:r>
          </a:p>
          <a:p>
            <a:pPr lvl="1"/>
            <a:r>
              <a:rPr lang="cs-CZ" dirty="0" smtClean="0"/>
              <a:t>Vždy podnět k zamyšlení, kterým směrem jít</a:t>
            </a:r>
          </a:p>
          <a:p>
            <a:pPr marL="0" indent="0">
              <a:buNone/>
            </a:pPr>
            <a:r>
              <a:rPr lang="cs-CZ" dirty="0" smtClean="0"/>
              <a:t>Podněty </a:t>
            </a:r>
          </a:p>
          <a:p>
            <a:pPr lvl="1"/>
            <a:r>
              <a:rPr lang="cs-CZ" dirty="0" smtClean="0"/>
              <a:t>Nutnost i vzdáleného přístupu (chybějící </a:t>
            </a:r>
            <a:r>
              <a:rPr lang="cs-CZ" dirty="0" err="1" smtClean="0"/>
              <a:t>Shibboleth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Větší tlak na podporu ze strany dodavatelů </a:t>
            </a:r>
            <a:r>
              <a:rPr lang="cs-CZ" dirty="0" smtClean="0"/>
              <a:t>modelů</a:t>
            </a:r>
          </a:p>
          <a:p>
            <a:pPr lvl="1"/>
            <a:r>
              <a:rPr lang="cs-CZ" dirty="0" smtClean="0"/>
              <a:t>Spojení platforem nabídne větší komfort uživatelům</a:t>
            </a:r>
          </a:p>
          <a:p>
            <a:pPr lvl="1"/>
            <a:r>
              <a:rPr lang="cs-CZ" dirty="0" smtClean="0"/>
              <a:t>E-služby jsou očekávanou službou na technické univerzitě, tomu je potřeba přizpůsobit rozpočet knihovny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12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7210" y="2121497"/>
            <a:ext cx="7961768" cy="2178899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Děkuji za pozornost.</a:t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000" dirty="0" smtClean="0">
                <a:hlinkClick r:id="rId2"/>
              </a:rPr>
              <a:t>Daniela.Nova@cvut.cz</a:t>
            </a: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  <p:pic>
        <p:nvPicPr>
          <p:cNvPr id="3" name="Picture 4" descr="S:\propagace\loga\UK_CVUT 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49" y="138595"/>
            <a:ext cx="4137434" cy="884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834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Akvizice na vyžádání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Obchodní model</a:t>
            </a:r>
          </a:p>
          <a:p>
            <a:r>
              <a:rPr lang="cs-CZ" dirty="0"/>
              <a:t>Princip </a:t>
            </a:r>
            <a:r>
              <a:rPr lang="cs-CZ" dirty="0" smtClean="0"/>
              <a:t>programu</a:t>
            </a:r>
          </a:p>
          <a:p>
            <a:r>
              <a:rPr lang="cs-CZ" dirty="0" smtClean="0"/>
              <a:t>Marketing</a:t>
            </a:r>
          </a:p>
          <a:p>
            <a:r>
              <a:rPr lang="cs-CZ" dirty="0" smtClean="0"/>
              <a:t>Nastavení v katalogu</a:t>
            </a:r>
          </a:p>
          <a:p>
            <a:r>
              <a:rPr lang="cs-CZ" dirty="0" smtClean="0"/>
              <a:t>Sledování, vyhodnocení </a:t>
            </a:r>
          </a:p>
          <a:p>
            <a:r>
              <a:rPr lang="cs-CZ" dirty="0" smtClean="0"/>
              <a:t>Výběr titulů a výsledek, zhodnocení, praktické rady do budoucna</a:t>
            </a:r>
          </a:p>
          <a:p>
            <a:endParaRPr lang="cs-CZ" dirty="0"/>
          </a:p>
          <a:p>
            <a:r>
              <a:rPr lang="cs-CZ" dirty="0" smtClean="0"/>
              <a:t>PDA, EBL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32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Obchodní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Dva modely na principu DDA, které mají zcela odlišná nastavení, ale na jeho začátku, průběhu i konci stojí odborný uživatel.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sz="2800" dirty="0" smtClean="0"/>
              <a:t>PDA (Patron </a:t>
            </a:r>
            <a:r>
              <a:rPr lang="cs-CZ" sz="2800" dirty="0" err="1" smtClean="0"/>
              <a:t>Driven</a:t>
            </a:r>
            <a:r>
              <a:rPr lang="cs-CZ" sz="2800" dirty="0" smtClean="0"/>
              <a:t> </a:t>
            </a:r>
            <a:r>
              <a:rPr lang="cs-CZ" sz="2800" dirty="0" err="1" smtClean="0"/>
              <a:t>Acquisition</a:t>
            </a:r>
            <a:r>
              <a:rPr lang="cs-CZ" sz="2800" dirty="0" smtClean="0"/>
              <a:t>) – trvalý nákup e-knih</a:t>
            </a:r>
          </a:p>
          <a:p>
            <a:pPr lvl="1"/>
            <a:r>
              <a:rPr lang="cs-CZ" sz="2800" dirty="0" smtClean="0"/>
              <a:t>EBL </a:t>
            </a:r>
            <a:r>
              <a:rPr lang="cs-CZ" sz="2800" dirty="0" err="1" smtClean="0"/>
              <a:t>Ebook</a:t>
            </a:r>
            <a:r>
              <a:rPr lang="cs-CZ" sz="2800" dirty="0" smtClean="0"/>
              <a:t> </a:t>
            </a:r>
            <a:r>
              <a:rPr lang="cs-CZ" sz="2800" dirty="0" err="1" smtClean="0"/>
              <a:t>Library</a:t>
            </a:r>
            <a:r>
              <a:rPr lang="cs-CZ" sz="2800" dirty="0" smtClean="0"/>
              <a:t>  - krátkodobá výpůjčka (</a:t>
            </a:r>
            <a:r>
              <a:rPr lang="cs-CZ" sz="2800" dirty="0" err="1" smtClean="0"/>
              <a:t>Short</a:t>
            </a:r>
            <a:r>
              <a:rPr lang="cs-CZ" sz="2800" dirty="0" smtClean="0"/>
              <a:t> Term </a:t>
            </a:r>
            <a:r>
              <a:rPr lang="cs-CZ" sz="2800" dirty="0" err="1" smtClean="0"/>
              <a:t>Loans</a:t>
            </a:r>
            <a:r>
              <a:rPr lang="cs-CZ" sz="2800" dirty="0" smtClean="0"/>
              <a:t> – STL) 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26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Obchodní modely PDA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PDA (Patron </a:t>
            </a:r>
            <a:r>
              <a:rPr lang="cs-CZ" dirty="0" err="1" smtClean="0"/>
              <a:t>Driven</a:t>
            </a:r>
            <a:r>
              <a:rPr lang="cs-CZ" dirty="0" smtClean="0"/>
              <a:t> </a:t>
            </a:r>
            <a:r>
              <a:rPr lang="cs-CZ" dirty="0" err="1" smtClean="0"/>
              <a:t>Acquisition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Poskytovatel </a:t>
            </a:r>
            <a:r>
              <a:rPr lang="cs-CZ" dirty="0" err="1" smtClean="0"/>
              <a:t>ProQuest</a:t>
            </a:r>
            <a:r>
              <a:rPr lang="cs-CZ" dirty="0" smtClean="0"/>
              <a:t> (</a:t>
            </a:r>
            <a:r>
              <a:rPr lang="cs-CZ" dirty="0" err="1" smtClean="0"/>
              <a:t>AiP</a:t>
            </a:r>
            <a:r>
              <a:rPr lang="cs-CZ" dirty="0" smtClean="0"/>
              <a:t> Praha, EBSCO)</a:t>
            </a:r>
          </a:p>
          <a:p>
            <a:pPr lvl="1"/>
            <a:r>
              <a:rPr lang="cs-CZ" dirty="0" smtClean="0"/>
              <a:t>Nabídka </a:t>
            </a:r>
            <a:r>
              <a:rPr lang="cs-CZ" dirty="0" smtClean="0"/>
              <a:t>e-knih na platformě </a:t>
            </a:r>
            <a:r>
              <a:rPr lang="cs-CZ" dirty="0" err="1" smtClean="0"/>
              <a:t>ebrary</a:t>
            </a:r>
            <a:r>
              <a:rPr lang="cs-CZ" smtClean="0"/>
              <a:t>, </a:t>
            </a:r>
            <a:r>
              <a:rPr lang="cs-CZ" smtClean="0"/>
              <a:t>EBSCO</a:t>
            </a:r>
            <a:endParaRPr lang="cs-CZ" dirty="0" smtClean="0"/>
          </a:p>
          <a:p>
            <a:pPr lvl="1"/>
            <a:r>
              <a:rPr lang="cs-CZ" dirty="0" smtClean="0"/>
              <a:t>Konečný výběr e-knih bez zásahu knihovníka</a:t>
            </a:r>
          </a:p>
          <a:p>
            <a:pPr lvl="1"/>
            <a:r>
              <a:rPr lang="cs-CZ" dirty="0" smtClean="0"/>
              <a:t>Stanoven finanční limit pro nákup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31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Obchodní model EBL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EBL (</a:t>
            </a:r>
            <a:r>
              <a:rPr lang="cs-CZ" dirty="0" err="1" smtClean="0"/>
              <a:t>Ebook</a:t>
            </a:r>
            <a:r>
              <a:rPr lang="cs-CZ" dirty="0" smtClean="0"/>
              <a:t> </a:t>
            </a:r>
            <a:r>
              <a:rPr lang="cs-CZ" dirty="0" err="1" smtClean="0"/>
              <a:t>Library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Poskytovatel </a:t>
            </a:r>
            <a:r>
              <a:rPr lang="cs-CZ" dirty="0" err="1" smtClean="0"/>
              <a:t>ProQuest</a:t>
            </a:r>
            <a:r>
              <a:rPr lang="cs-CZ" dirty="0" smtClean="0"/>
              <a:t> (</a:t>
            </a:r>
            <a:r>
              <a:rPr lang="cs-CZ" dirty="0" err="1" smtClean="0"/>
              <a:t>AiP</a:t>
            </a:r>
            <a:r>
              <a:rPr lang="cs-CZ" dirty="0"/>
              <a:t> </a:t>
            </a:r>
            <a:r>
              <a:rPr lang="cs-CZ" dirty="0" smtClean="0"/>
              <a:t>Praha)</a:t>
            </a:r>
          </a:p>
          <a:p>
            <a:pPr lvl="1"/>
            <a:r>
              <a:rPr lang="cs-CZ" dirty="0" smtClean="0"/>
              <a:t>Nabídka e-knih na platformě EBL</a:t>
            </a:r>
          </a:p>
          <a:p>
            <a:pPr lvl="1"/>
            <a:r>
              <a:rPr lang="cs-CZ" dirty="0" smtClean="0"/>
              <a:t>E-výpůjčka běží bez přispění knihovníka, ale knihovník má vždy kontrolu nad celým procesem a může jej ovlivnit </a:t>
            </a:r>
          </a:p>
          <a:p>
            <a:pPr lvl="1"/>
            <a:r>
              <a:rPr lang="cs-CZ" dirty="0" smtClean="0"/>
              <a:t>Lze nastavit </a:t>
            </a:r>
            <a:r>
              <a:rPr lang="cs-CZ" dirty="0"/>
              <a:t>finanční </a:t>
            </a:r>
            <a:r>
              <a:rPr lang="cs-CZ" dirty="0" smtClean="0"/>
              <a:t>limit pro zvolený typ licence (e-výpůjčka, trvalý nákup jednotlivých e-knih)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84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Princip služby PDA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PDA – výběr (nákup) e-knihy se uskuteční, pokud je splněna některá z podmínek:</a:t>
            </a:r>
          </a:p>
          <a:p>
            <a:pPr lvl="2"/>
            <a:r>
              <a:rPr lang="cs-CZ" dirty="0" smtClean="0"/>
              <a:t>Uživatel si prohlíží minimálně </a:t>
            </a:r>
            <a:r>
              <a:rPr lang="cs-CZ" b="1" dirty="0" smtClean="0"/>
              <a:t>10 stran z 1 titulu</a:t>
            </a:r>
          </a:p>
          <a:p>
            <a:pPr lvl="2"/>
            <a:r>
              <a:rPr lang="cs-CZ" dirty="0" smtClean="0"/>
              <a:t>Uživatel si prohlíží 1 titul minimálně </a:t>
            </a:r>
            <a:r>
              <a:rPr lang="cs-CZ" b="1" dirty="0" smtClean="0"/>
              <a:t>10 minut</a:t>
            </a:r>
          </a:p>
          <a:p>
            <a:pPr lvl="2"/>
            <a:r>
              <a:rPr lang="cs-CZ" dirty="0" smtClean="0"/>
              <a:t>Uživatel si </a:t>
            </a:r>
            <a:r>
              <a:rPr lang="cs-CZ" b="1" dirty="0" smtClean="0"/>
              <a:t>stáhne</a:t>
            </a:r>
            <a:r>
              <a:rPr lang="cs-CZ" dirty="0" smtClean="0"/>
              <a:t> jakoukoliv část titulu</a:t>
            </a:r>
          </a:p>
          <a:p>
            <a:pPr lvl="2"/>
            <a:r>
              <a:rPr lang="cs-CZ" dirty="0" smtClean="0"/>
              <a:t>Uživatel si </a:t>
            </a:r>
            <a:r>
              <a:rPr lang="cs-CZ" b="1" dirty="0" smtClean="0"/>
              <a:t>zkopíruje</a:t>
            </a:r>
            <a:r>
              <a:rPr lang="cs-CZ" dirty="0" smtClean="0"/>
              <a:t> jakoukoliv část titulu</a:t>
            </a:r>
          </a:p>
          <a:p>
            <a:pPr lvl="2"/>
            <a:r>
              <a:rPr lang="cs-CZ" dirty="0" smtClean="0"/>
              <a:t>Uživatel </a:t>
            </a:r>
            <a:r>
              <a:rPr lang="cs-CZ" b="1" dirty="0" smtClean="0"/>
              <a:t>e-mailem</a:t>
            </a:r>
            <a:r>
              <a:rPr lang="cs-CZ" dirty="0" smtClean="0"/>
              <a:t> odešle jakoukoliv část titulu</a:t>
            </a:r>
          </a:p>
          <a:p>
            <a:pPr lvl="2"/>
            <a:endParaRPr lang="cs-CZ" dirty="0"/>
          </a:p>
          <a:p>
            <a:pPr marL="0" indent="0">
              <a:buNone/>
            </a:pPr>
            <a:r>
              <a:rPr lang="cs-CZ" dirty="0" smtClean="0"/>
              <a:t>Uživatel se vždy identifikuje (přístup z IP adresy, vzdálený přístup)</a:t>
            </a:r>
          </a:p>
          <a:p>
            <a:pPr lvl="3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747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Princip služby EBL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EBL – výpůjčka se uskuteční tehdy, pokud:</a:t>
            </a:r>
          </a:p>
          <a:p>
            <a:pPr lvl="2"/>
            <a:r>
              <a:rPr lang="cs-CZ" dirty="0" smtClean="0"/>
              <a:t>Uživatel si založí svůj účet přímo na webu EBL </a:t>
            </a:r>
          </a:p>
          <a:p>
            <a:pPr lvl="2"/>
            <a:r>
              <a:rPr lang="cs-CZ" dirty="0" smtClean="0"/>
              <a:t>Uživatel musí preferovat e-mail s doménou cvut.cz </a:t>
            </a:r>
          </a:p>
          <a:p>
            <a:pPr lvl="2"/>
            <a:r>
              <a:rPr lang="cs-CZ" dirty="0" smtClean="0"/>
              <a:t>Uživatel se musí rozhodnout pro čtení (5 minut), poté pro vrácení e-knihy zpět nebo výpůjčku (</a:t>
            </a:r>
            <a:r>
              <a:rPr lang="cs-CZ" dirty="0" err="1" smtClean="0"/>
              <a:t>download</a:t>
            </a:r>
            <a:r>
              <a:rPr lang="cs-CZ" dirty="0" smtClean="0"/>
              <a:t>) na 1 NEBO 7 dní</a:t>
            </a:r>
          </a:p>
          <a:p>
            <a:pPr lvl="2"/>
            <a:r>
              <a:rPr lang="cs-CZ" dirty="0" smtClean="0"/>
              <a:t>Uživatel si musí nainstalovat Adobe Digital </a:t>
            </a:r>
            <a:r>
              <a:rPr lang="cs-CZ" dirty="0" err="1" smtClean="0"/>
              <a:t>Editions</a:t>
            </a:r>
            <a:endParaRPr lang="cs-CZ" dirty="0" smtClean="0"/>
          </a:p>
          <a:p>
            <a:pPr lvl="2"/>
            <a:endParaRPr lang="cs-CZ" dirty="0"/>
          </a:p>
          <a:p>
            <a:pPr marL="0" indent="0">
              <a:buNone/>
            </a:pPr>
            <a:r>
              <a:rPr lang="cs-CZ" dirty="0" smtClean="0"/>
              <a:t>Uživatel se vždy musí přihlásit a identifikovat se. Nelze použít vzdálený  přístup, zatím chybí </a:t>
            </a:r>
            <a:r>
              <a:rPr lang="cs-CZ" dirty="0" err="1" smtClean="0"/>
              <a:t>Shibboleth</a:t>
            </a:r>
            <a:r>
              <a:rPr lang="cs-CZ" dirty="0"/>
              <a:t> </a:t>
            </a:r>
            <a:r>
              <a:rPr lang="cs-CZ" dirty="0" smtClean="0"/>
              <a:t>(prospěšné bude propojení platforem </a:t>
            </a:r>
            <a:r>
              <a:rPr lang="cs-CZ" dirty="0" err="1" smtClean="0"/>
              <a:t>ebrary</a:t>
            </a:r>
            <a:r>
              <a:rPr lang="cs-CZ" dirty="0" smtClean="0"/>
              <a:t> a EBL)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732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Podpora a propagace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Marketing a podpora modelu PDA</a:t>
            </a:r>
          </a:p>
          <a:p>
            <a:pPr lvl="1"/>
            <a:r>
              <a:rPr lang="cs-CZ" dirty="0" smtClean="0"/>
              <a:t>Akviziční porady</a:t>
            </a:r>
          </a:p>
          <a:p>
            <a:pPr lvl="1"/>
            <a:r>
              <a:rPr lang="cs-CZ" dirty="0" smtClean="0"/>
              <a:t>Informace na webu – stanovení podmínek, odkazy, </a:t>
            </a:r>
          </a:p>
          <a:p>
            <a:pPr lvl="1"/>
            <a:r>
              <a:rPr lang="cs-CZ" dirty="0" smtClean="0"/>
              <a:t>Cílená skupina uživatelů – stručný mail</a:t>
            </a:r>
          </a:p>
          <a:p>
            <a:pPr lvl="1"/>
            <a:r>
              <a:rPr lang="cs-CZ" dirty="0" smtClean="0"/>
              <a:t>DSVINFO (doktorand, student, věda)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 smtClean="0"/>
              <a:t>Marketing a podpora EBL modelu</a:t>
            </a:r>
          </a:p>
          <a:p>
            <a:pPr lvl="1"/>
            <a:r>
              <a:rPr lang="cs-CZ" dirty="0" smtClean="0"/>
              <a:t>Stejné, jako u PDA</a:t>
            </a:r>
          </a:p>
          <a:p>
            <a:pPr lvl="1"/>
            <a:r>
              <a:rPr lang="cs-CZ" dirty="0" smtClean="0"/>
              <a:t>Podrobný popis služby přímo na webu</a:t>
            </a:r>
          </a:p>
          <a:p>
            <a:pPr lvl="1"/>
            <a:r>
              <a:rPr lang="cs-CZ" dirty="0" smtClean="0"/>
              <a:t>Instruktážní video</a:t>
            </a:r>
          </a:p>
          <a:p>
            <a:pPr lvl="1"/>
            <a:r>
              <a:rPr lang="cs-CZ" dirty="0" err="1" smtClean="0"/>
              <a:t>Newsletter</a:t>
            </a:r>
            <a:endParaRPr lang="cs-CZ" dirty="0" smtClean="0"/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373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768" y="307819"/>
            <a:ext cx="9869031" cy="1382870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Přístup ke službě a průběžné sledování obou modelů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dirty="0" smtClean="0"/>
              <a:t>PDA – všechny vybrané (zakoupené) e-knihy se stávají trvalou akvizicí a jsou </a:t>
            </a:r>
            <a:r>
              <a:rPr lang="cs-CZ" dirty="0" err="1" smtClean="0"/>
              <a:t>přírůstkovány</a:t>
            </a:r>
            <a:r>
              <a:rPr lang="cs-CZ" dirty="0" smtClean="0"/>
              <a:t> v online katalogu</a:t>
            </a:r>
          </a:p>
          <a:p>
            <a:pPr lvl="2"/>
            <a:r>
              <a:rPr lang="cs-CZ" dirty="0" smtClean="0"/>
              <a:t>Na webu hotový seznam nabízených e-titulů</a:t>
            </a:r>
          </a:p>
          <a:p>
            <a:pPr lvl="2"/>
            <a:r>
              <a:rPr lang="cs-CZ" dirty="0" smtClean="0"/>
              <a:t>Knihovník nezasahoval do průběhu, stanovil pouze vstupní podmínky</a:t>
            </a:r>
          </a:p>
          <a:p>
            <a:pPr lvl="2"/>
            <a:r>
              <a:rPr lang="cs-CZ" dirty="0" smtClean="0"/>
              <a:t>Přístup k zakoupeným e-knihám jak z katalogu, tak z platformy</a:t>
            </a:r>
          </a:p>
          <a:p>
            <a:pPr lvl="2"/>
            <a:r>
              <a:rPr lang="cs-CZ" dirty="0" smtClean="0"/>
              <a:t>Po spuštění nabídky vyčerpán finanční limit v průběhu krátké doby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EBL – vytvořená kolekce e-knih přístupná z webu knihovny </a:t>
            </a:r>
            <a:r>
              <a:rPr lang="cs-CZ" dirty="0"/>
              <a:t>	</a:t>
            </a:r>
            <a:endParaRPr lang="cs-CZ" dirty="0" smtClean="0"/>
          </a:p>
          <a:p>
            <a:pPr lvl="2"/>
            <a:r>
              <a:rPr lang="cs-CZ" dirty="0" smtClean="0"/>
              <a:t>Nastavení vstupních parametrů – dostatečná kontrola nad finanční výší výpůjček</a:t>
            </a:r>
          </a:p>
          <a:p>
            <a:pPr lvl="2"/>
            <a:r>
              <a:rPr lang="cs-CZ" dirty="0" smtClean="0"/>
              <a:t>Nastavení parametrů s minimálním omezením (bez schvalování každé výpůjčky)</a:t>
            </a:r>
          </a:p>
          <a:p>
            <a:pPr lvl="2"/>
            <a:r>
              <a:rPr lang="cs-CZ" dirty="0" smtClean="0"/>
              <a:t>Uživatel si </a:t>
            </a:r>
            <a:r>
              <a:rPr lang="cs-CZ" dirty="0"/>
              <a:t>musí vytvořit svůj účet kvůli </a:t>
            </a:r>
            <a:r>
              <a:rPr lang="cs-CZ" dirty="0" smtClean="0"/>
              <a:t>identifikaci</a:t>
            </a:r>
          </a:p>
          <a:p>
            <a:pPr lvl="2"/>
            <a:r>
              <a:rPr lang="cs-CZ" dirty="0" smtClean="0"/>
              <a:t>Jednotlivé i opakované výpůjčky titulů</a:t>
            </a:r>
          </a:p>
          <a:p>
            <a:pPr lvl="2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 2015, Ostrava 12. - 14. října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98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523</TotalTime>
  <Words>764</Words>
  <Application>Microsoft Office PowerPoint</Application>
  <PresentationFormat>Širokoúhlá obrazovka</PresentationFormat>
  <Paragraphs>114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Akviziční proces e-knih v rukou odborných čtenářů</vt:lpstr>
      <vt:lpstr>Akvizice na vyžádání</vt:lpstr>
      <vt:lpstr>Obchodní model</vt:lpstr>
      <vt:lpstr>Obchodní modely PDA</vt:lpstr>
      <vt:lpstr>Obchodní model EBL</vt:lpstr>
      <vt:lpstr>Princip služby PDA</vt:lpstr>
      <vt:lpstr>Princip služby EBL</vt:lpstr>
      <vt:lpstr>Podpora a propagace</vt:lpstr>
      <vt:lpstr>Přístup ke službě a průběžné sledování obou modelů</vt:lpstr>
      <vt:lpstr>Zhodnocení</vt:lpstr>
      <vt:lpstr>Zhodnocení</vt:lpstr>
      <vt:lpstr>Zhodnocení</vt:lpstr>
      <vt:lpstr>Děkuji za pozornost.  Daniela.Nova@cvut.cz </vt:lpstr>
    </vt:vector>
  </TitlesOfParts>
  <Company>ČVUT v Praze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Akviziční proces e-knih v rukou odborných čtenářů</dc:title>
  <dc:creator>Mgr. Daniela Nová</dc:creator>
  <cp:lastModifiedBy>knihovnice</cp:lastModifiedBy>
  <cp:revision>39</cp:revision>
  <cp:lastPrinted>2015-10-07T07:06:24Z</cp:lastPrinted>
  <dcterms:created xsi:type="dcterms:W3CDTF">2015-09-04T08:32:49Z</dcterms:created>
  <dcterms:modified xsi:type="dcterms:W3CDTF">2015-10-09T13:26:12Z</dcterms:modified>
</cp:coreProperties>
</file>