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64" r:id="rId4"/>
    <p:sldId id="258" r:id="rId5"/>
    <p:sldId id="262" r:id="rId6"/>
    <p:sldId id="274" r:id="rId7"/>
    <p:sldId id="267" r:id="rId8"/>
    <p:sldId id="270" r:id="rId9"/>
    <p:sldId id="272" r:id="rId10"/>
    <p:sldId id="259" r:id="rId11"/>
    <p:sldId id="271" r:id="rId12"/>
    <p:sldId id="261" r:id="rId13"/>
    <p:sldId id="263" r:id="rId14"/>
    <p:sldId id="27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87FBE-578C-4B95-930A-94493EFB91A4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00AC6-4690-4DD5-BB30-7CA5FDEAC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381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00AC6-4690-4DD5-BB30-7CA5FDEACC2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606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00AC6-4690-4DD5-BB30-7CA5FDEACC2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53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59E9301-1D41-45DD-A88C-D2EB03045B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parceurope.org/open-access/what-you-can-do/universities" TargetMode="External"/><Relationship Id="rId2" Type="http://schemas.openxmlformats.org/officeDocument/2006/relationships/hyperlink" Target="http://sparceurope.org/open-access/what-you-can-do/librari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lenka.nemeckova@cvut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rc.arl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parceurope.org/resources/services-and-tools/key-topics-in-open-acce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oster.czu.cz/" TargetMode="External"/><Relationship Id="rId2" Type="http://schemas.openxmlformats.org/officeDocument/2006/relationships/hyperlink" Target="https://www.fosteropenscience.e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oarmap.eprints.org/" TargetMode="External"/><Relationship Id="rId2" Type="http://schemas.openxmlformats.org/officeDocument/2006/relationships/hyperlink" Target="http://www.pasteur4oa.e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parceurope.org/oaca/" TargetMode="External"/><Relationship Id="rId2" Type="http://schemas.openxmlformats.org/officeDocument/2006/relationships/hyperlink" Target="http://sparceurope.org/resourc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parceurope.org/howopenyourresearchis/" TargetMode="External"/><Relationship Id="rId4" Type="http://schemas.openxmlformats.org/officeDocument/2006/relationships/hyperlink" Target="http://www.sparceurope.org/oadiaryeurop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AKVŠ a SPARC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4400" i="1" dirty="0" smtClean="0"/>
              <a:t>členství, výhody, výzvy</a:t>
            </a:r>
            <a:endParaRPr lang="cs-CZ" sz="44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Lenka Němečková</a:t>
            </a:r>
          </a:p>
          <a:p>
            <a:r>
              <a:rPr lang="cs-CZ" dirty="0" smtClean="0"/>
              <a:t>Ústřední knihovna ČVUT v Praze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865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Průzkum členů SPARC </a:t>
            </a:r>
            <a:r>
              <a:rPr lang="cs-CZ" dirty="0" err="1" smtClean="0"/>
              <a:t>Europe</a:t>
            </a:r>
            <a:r>
              <a:rPr lang="cs-CZ" dirty="0" smtClean="0"/>
              <a:t>,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Všichni mají stejné problémy jako my, jsou přibližně na stejné úrovni</a:t>
            </a:r>
          </a:p>
          <a:p>
            <a:r>
              <a:rPr lang="cs-CZ" dirty="0" smtClean="0"/>
              <a:t>Důvody členství</a:t>
            </a:r>
          </a:p>
          <a:p>
            <a:pPr lvl="1"/>
            <a:r>
              <a:rPr lang="cs-CZ" dirty="0" smtClean="0"/>
              <a:t>Pomoc s propagací OA</a:t>
            </a:r>
          </a:p>
          <a:p>
            <a:pPr lvl="1"/>
            <a:r>
              <a:rPr lang="cs-CZ" dirty="0" smtClean="0"/>
              <a:t>Lobbování u EU</a:t>
            </a:r>
          </a:p>
          <a:p>
            <a:pPr lvl="1"/>
            <a:r>
              <a:rPr lang="cs-CZ" dirty="0" smtClean="0"/>
              <a:t>Být součástí silné skupiny, která propaguje OA</a:t>
            </a:r>
          </a:p>
          <a:p>
            <a:r>
              <a:rPr lang="cs-CZ" dirty="0" smtClean="0"/>
              <a:t>S čím členové nejvíce bojují</a:t>
            </a:r>
          </a:p>
          <a:p>
            <a:pPr lvl="1"/>
            <a:r>
              <a:rPr lang="cs-CZ" dirty="0" err="1" smtClean="0"/>
              <a:t>Autoarchivace</a:t>
            </a:r>
            <a:endParaRPr lang="cs-CZ" dirty="0" smtClean="0"/>
          </a:p>
          <a:p>
            <a:pPr lvl="1"/>
            <a:r>
              <a:rPr lang="cs-CZ" dirty="0" smtClean="0"/>
              <a:t>Propojení CRIS – informačního systému</a:t>
            </a:r>
          </a:p>
          <a:p>
            <a:pPr lvl="1"/>
            <a:r>
              <a:rPr lang="cs-CZ" dirty="0" smtClean="0"/>
              <a:t>Zlatý fond</a:t>
            </a:r>
          </a:p>
          <a:p>
            <a:pPr lvl="1"/>
            <a:r>
              <a:rPr lang="cs-CZ" dirty="0" smtClean="0"/>
              <a:t>Národní politiky OA</a:t>
            </a:r>
          </a:p>
          <a:p>
            <a:pPr lvl="1"/>
            <a:r>
              <a:rPr lang="cs-CZ" dirty="0" smtClean="0"/>
              <a:t>Rezistence a nečinnost vedení institucí a autorů, neznalost </a:t>
            </a:r>
            <a:r>
              <a:rPr lang="cs-CZ" dirty="0"/>
              <a:t>OA u autorů</a:t>
            </a:r>
          </a:p>
          <a:p>
            <a:pPr lvl="1"/>
            <a:r>
              <a:rPr lang="cs-CZ" dirty="0" smtClean="0"/>
              <a:t>Vysoké poplatky za APC</a:t>
            </a:r>
          </a:p>
          <a:p>
            <a:pPr lvl="1"/>
            <a:r>
              <a:rPr lang="cs-CZ" dirty="0" smtClean="0"/>
              <a:t>Zvyšování počtu predátorských vydavatelů</a:t>
            </a:r>
          </a:p>
          <a:p>
            <a:pPr lvl="1"/>
            <a:r>
              <a:rPr lang="cs-CZ" dirty="0" smtClean="0"/>
              <a:t>Autorskoprávní problematika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142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do budoucna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Otevřená data (Haagská deklarace)</a:t>
            </a:r>
          </a:p>
          <a:p>
            <a:r>
              <a:rPr lang="cs-CZ" dirty="0" smtClean="0"/>
              <a:t>Otevřená věda</a:t>
            </a:r>
          </a:p>
          <a:p>
            <a:r>
              <a:rPr lang="cs-CZ" dirty="0" smtClean="0"/>
              <a:t>Otevřené online kurzy</a:t>
            </a:r>
          </a:p>
          <a:p>
            <a:r>
              <a:rPr lang="cs-CZ" dirty="0" smtClean="0"/>
              <a:t>Podpora propagace OA a komunikace s vedením institucí i s autory</a:t>
            </a:r>
          </a:p>
          <a:p>
            <a:r>
              <a:rPr lang="cs-CZ" dirty="0" smtClean="0"/>
              <a:t>Podpora tvorby institucionálních politik</a:t>
            </a:r>
          </a:p>
          <a:p>
            <a:r>
              <a:rPr lang="cs-CZ" dirty="0" smtClean="0"/>
              <a:t>Podpora dolování dat z předplaceného obsahu časopisů </a:t>
            </a:r>
          </a:p>
          <a:p>
            <a:pPr lvl="1"/>
            <a:r>
              <a:rPr lang="cs-CZ" i="1" dirty="0" smtClean="0"/>
              <a:t>„TDM – Text and Data </a:t>
            </a:r>
            <a:r>
              <a:rPr lang="cs-CZ" i="1" dirty="0" err="1" smtClean="0"/>
              <a:t>Mining</a:t>
            </a:r>
            <a:r>
              <a:rPr lang="cs-CZ" i="1" dirty="0" smtClean="0"/>
              <a:t>“</a:t>
            </a:r>
            <a:endParaRPr lang="cs-CZ" dirty="0" smtClean="0"/>
          </a:p>
          <a:p>
            <a:r>
              <a:rPr lang="cs-CZ" dirty="0" smtClean="0"/>
              <a:t>Podpora OA časopisů</a:t>
            </a:r>
          </a:p>
          <a:p>
            <a:pPr lvl="1"/>
            <a:r>
              <a:rPr lang="cs-CZ" dirty="0" smtClean="0"/>
              <a:t>Chystaný </a:t>
            </a:r>
            <a:r>
              <a:rPr lang="cs-CZ" dirty="0" err="1" smtClean="0"/>
              <a:t>toolkit</a:t>
            </a:r>
            <a:r>
              <a:rPr lang="cs-CZ" dirty="0" smtClean="0"/>
              <a:t> pro vydavatele OA časopisů</a:t>
            </a:r>
          </a:p>
          <a:p>
            <a:r>
              <a:rPr lang="cs-CZ" dirty="0" smtClean="0"/>
              <a:t>Otázka zohlednění OA v hodnocení vědy</a:t>
            </a:r>
          </a:p>
          <a:p>
            <a:r>
              <a:rPr lang="cs-CZ" dirty="0" smtClean="0"/>
              <a:t>Spolupráce s příbuznými organizacemi, hledání silného partnera </a:t>
            </a:r>
          </a:p>
          <a:p>
            <a:pPr lvl="1"/>
            <a:r>
              <a:rPr lang="cs-CZ" dirty="0" smtClean="0"/>
              <a:t>Jednání o bližší spolupráci s LIBER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45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nám může </a:t>
            </a:r>
            <a:r>
              <a:rPr lang="cs-CZ" dirty="0"/>
              <a:t>členství </a:t>
            </a:r>
            <a:r>
              <a:rPr lang="cs-CZ" dirty="0" smtClean="0"/>
              <a:t>přinést?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Pomoc v otázkách implementace OA politik</a:t>
            </a:r>
          </a:p>
          <a:p>
            <a:pPr lvl="1"/>
            <a:r>
              <a:rPr lang="cs-CZ" dirty="0" smtClean="0"/>
              <a:t>Formulace politik / pravidel</a:t>
            </a:r>
          </a:p>
          <a:p>
            <a:pPr lvl="1"/>
            <a:r>
              <a:rPr lang="cs-CZ" dirty="0" smtClean="0"/>
              <a:t>Jak komunikovat s klíčovými lidmi</a:t>
            </a:r>
          </a:p>
          <a:p>
            <a:r>
              <a:rPr lang="cs-CZ" dirty="0" smtClean="0"/>
              <a:t>Pomoc směrem k podpoře zelené cesty OA</a:t>
            </a:r>
          </a:p>
          <a:p>
            <a:pPr lvl="1"/>
            <a:r>
              <a:rPr lang="cs-CZ" dirty="0" smtClean="0"/>
              <a:t>Autorskoprávní problematika </a:t>
            </a:r>
            <a:r>
              <a:rPr lang="cs-CZ" dirty="0" err="1" smtClean="0"/>
              <a:t>autoarchivace</a:t>
            </a:r>
            <a:r>
              <a:rPr lang="cs-CZ" dirty="0" smtClean="0"/>
              <a:t>, jednání s vydavateli</a:t>
            </a:r>
          </a:p>
          <a:p>
            <a:pPr lvl="1"/>
            <a:r>
              <a:rPr lang="cs-CZ" dirty="0" smtClean="0"/>
              <a:t>Propagace zelené cesty OA u autorů</a:t>
            </a:r>
          </a:p>
          <a:p>
            <a:r>
              <a:rPr lang="cs-CZ" dirty="0" smtClean="0"/>
              <a:t>Pomoc směrem k podpoře zlaté cesty OA</a:t>
            </a:r>
          </a:p>
          <a:p>
            <a:pPr lvl="1"/>
            <a:r>
              <a:rPr lang="cs-CZ" dirty="0" smtClean="0"/>
              <a:t>Budování fondu pro zlatý OA</a:t>
            </a:r>
          </a:p>
          <a:p>
            <a:pPr lvl="1"/>
            <a:r>
              <a:rPr lang="cs-CZ" dirty="0" smtClean="0"/>
              <a:t>Jak komunikovat s </a:t>
            </a:r>
            <a:r>
              <a:rPr lang="cs-CZ" dirty="0"/>
              <a:t>klíčovými </a:t>
            </a:r>
            <a:r>
              <a:rPr lang="cs-CZ" dirty="0" smtClean="0"/>
              <a:t>lidmi</a:t>
            </a:r>
          </a:p>
          <a:p>
            <a:r>
              <a:rPr lang="cs-CZ" dirty="0" smtClean="0"/>
              <a:t>Pomoc s novými tématy</a:t>
            </a:r>
          </a:p>
          <a:p>
            <a:pPr lvl="1"/>
            <a:r>
              <a:rPr lang="cs-CZ" dirty="0" smtClean="0"/>
              <a:t>Otevřená data</a:t>
            </a:r>
          </a:p>
          <a:p>
            <a:pPr lvl="1"/>
            <a:r>
              <a:rPr lang="cs-CZ" dirty="0" smtClean="0"/>
              <a:t>TDM</a:t>
            </a:r>
            <a:endParaRPr lang="cs-CZ" dirty="0"/>
          </a:p>
          <a:p>
            <a:r>
              <a:rPr lang="cs-CZ" dirty="0"/>
              <a:t>Mezinárodní zkušenosti ostatních členů</a:t>
            </a:r>
          </a:p>
          <a:p>
            <a:pPr lvl="1"/>
            <a:r>
              <a:rPr lang="cs-CZ" dirty="0" smtClean="0"/>
              <a:t>Zkušenosti</a:t>
            </a:r>
            <a:r>
              <a:rPr lang="cs-CZ" dirty="0"/>
              <a:t>, </a:t>
            </a:r>
            <a:r>
              <a:rPr lang="cs-CZ" dirty="0" smtClean="0"/>
              <a:t>ohlasy, příklady dobré praxe, „čemu </a:t>
            </a:r>
            <a:r>
              <a:rPr lang="cs-CZ" dirty="0"/>
              <a:t>se </a:t>
            </a:r>
            <a:r>
              <a:rPr lang="cs-CZ" dirty="0" smtClean="0"/>
              <a:t>vyhnout“</a:t>
            </a:r>
            <a:endParaRPr lang="cs-CZ" dirty="0"/>
          </a:p>
          <a:p>
            <a:pPr lvl="1"/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Bibliotheca Academica 2015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F575-3871-48FE-A403-8E8AD36B3D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9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mohou VŠ / knihovny udělat </a:t>
            </a:r>
            <a:r>
              <a:rPr lang="cs-CZ" sz="4000" dirty="0"/>
              <a:t>pro </a:t>
            </a:r>
            <a:r>
              <a:rPr lang="cs-CZ" sz="4000" dirty="0" smtClean="0"/>
              <a:t>podporu OA?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Podepsat Berlínskou deklaraci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Založit institucionální </a:t>
            </a:r>
            <a:r>
              <a:rPr lang="cs-CZ" dirty="0" err="1" smtClean="0"/>
              <a:t>repozitář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Vytvořit vhodnou propagaci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Podpora autorů v autoarchivaci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Propojit </a:t>
            </a:r>
            <a:r>
              <a:rPr lang="cs-CZ" dirty="0" err="1" smtClean="0"/>
              <a:t>repozitář</a:t>
            </a:r>
            <a:r>
              <a:rPr lang="cs-CZ" dirty="0" smtClean="0"/>
              <a:t> s lokálními CRIS systémy</a:t>
            </a:r>
          </a:p>
          <a:p>
            <a:pPr>
              <a:buFont typeface="Calibri" panose="020F0502020204030204" pitchFamily="34" charset="0"/>
              <a:buChar char="→"/>
            </a:pPr>
            <a:r>
              <a:rPr lang="cs-CZ" dirty="0" smtClean="0"/>
              <a:t>Přijmout směrnici o povinném ukládání vydavatelské verze článku – institucionální OA politiku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Propagovat prestižní OA časopisy pro jednotlivé obory</a:t>
            </a:r>
          </a:p>
          <a:p>
            <a:pPr>
              <a:buFont typeface="Calibri" panose="020F0502020204030204" pitchFamily="34" charset="0"/>
              <a:buChar char="→"/>
            </a:pPr>
            <a:r>
              <a:rPr lang="cs-CZ" dirty="0"/>
              <a:t>Vytvořit fond pro zlatý OA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Zapojit se do OAW</a:t>
            </a:r>
          </a:p>
          <a:p>
            <a:pPr marL="0" indent="0" algn="r">
              <a:buNone/>
            </a:pPr>
            <a:r>
              <a:rPr lang="cs-CZ" sz="1800" dirty="0"/>
              <a:t>Zdroj: </a:t>
            </a:r>
            <a:r>
              <a:rPr lang="en-US" sz="1800" dirty="0">
                <a:hlinkClick r:id="rId2"/>
              </a:rPr>
              <a:t>http://sparceurope.org/open-access/what-you-can-do/libraries/</a:t>
            </a:r>
            <a:endParaRPr lang="cs-CZ" sz="1800" dirty="0"/>
          </a:p>
          <a:p>
            <a:pPr marL="0" indent="0" algn="r">
              <a:buNone/>
            </a:pPr>
            <a:r>
              <a:rPr lang="cs-CZ" sz="1800" dirty="0">
                <a:hlinkClick r:id="rId3"/>
              </a:rPr>
              <a:t>http://sparceurope.org/open-access/what-you-can-do/universities</a:t>
            </a:r>
            <a:r>
              <a:rPr lang="cs-CZ" sz="1800" dirty="0"/>
              <a:t> </a:t>
            </a:r>
          </a:p>
          <a:p>
            <a:pPr marL="0" indent="0" algn="r">
              <a:buNone/>
            </a:pPr>
            <a:endParaRPr lang="cs-CZ" sz="1800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Bibliotheca Academica 2015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F575-3871-48FE-A403-8E8AD36B3D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1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Lenka Němečková, ÚK ČVUT</a:t>
            </a:r>
          </a:p>
          <a:p>
            <a:r>
              <a:rPr lang="cs-CZ" dirty="0" smtClean="0">
                <a:hlinkClick r:id="rId2"/>
              </a:rPr>
              <a:t>lenka.nemeckova@cvut.cz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03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SPARC </a:t>
            </a:r>
            <a:r>
              <a:rPr lang="cs-CZ" dirty="0" err="1" smtClean="0"/>
              <a:t>Europe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Evropská komunita podporující otevřený přístup</a:t>
            </a:r>
          </a:p>
          <a:p>
            <a:r>
              <a:rPr lang="cs-CZ" dirty="0" smtClean="0"/>
              <a:t>Evropská varianta severoamerické instituce SPARC </a:t>
            </a:r>
          </a:p>
          <a:p>
            <a:pPr lvl="1"/>
            <a:r>
              <a:rPr lang="cs-CZ" dirty="0" smtClean="0">
                <a:hlinkClick r:id="rId2"/>
              </a:rPr>
              <a:t>http://www.sparc.arl.org/</a:t>
            </a:r>
            <a:endParaRPr lang="cs-CZ" dirty="0" smtClean="0"/>
          </a:p>
          <a:p>
            <a:pPr lvl="2"/>
            <a:r>
              <a:rPr lang="cs-CZ" dirty="0" smtClean="0"/>
              <a:t>USA –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Libraries</a:t>
            </a:r>
            <a:endParaRPr lang="cs-CZ" dirty="0" smtClean="0"/>
          </a:p>
          <a:p>
            <a:pPr lvl="1"/>
            <a:r>
              <a:rPr lang="cs-CZ" dirty="0" smtClean="0"/>
              <a:t>Sdružení evropských institucí </a:t>
            </a:r>
          </a:p>
          <a:p>
            <a:pPr lvl="2"/>
            <a:r>
              <a:rPr lang="cs-CZ" dirty="0" smtClean="0"/>
              <a:t>Národní knihovny</a:t>
            </a:r>
          </a:p>
          <a:p>
            <a:pPr lvl="2"/>
            <a:r>
              <a:rPr lang="cs-CZ" dirty="0" smtClean="0"/>
              <a:t>Knihovní konsorcia</a:t>
            </a:r>
          </a:p>
          <a:p>
            <a:pPr lvl="2"/>
            <a:r>
              <a:rPr lang="cs-CZ" dirty="0" smtClean="0"/>
              <a:t>VŠ/ VŠ knihovny</a:t>
            </a:r>
          </a:p>
          <a:p>
            <a:pPr lvl="2"/>
            <a:r>
              <a:rPr lang="cs-CZ" dirty="0"/>
              <a:t>VŠ </a:t>
            </a:r>
            <a:r>
              <a:rPr lang="cs-CZ" dirty="0" smtClean="0"/>
              <a:t>konsorcia</a:t>
            </a:r>
          </a:p>
          <a:p>
            <a:pPr lvl="2"/>
            <a:r>
              <a:rPr lang="cs-CZ" dirty="0" smtClean="0"/>
              <a:t>Výzkumné instituce</a:t>
            </a:r>
          </a:p>
          <a:p>
            <a:pPr lvl="2"/>
            <a:r>
              <a:rPr lang="cs-CZ" dirty="0" smtClean="0"/>
              <a:t>Evropské výzkumné agentury</a:t>
            </a:r>
          </a:p>
          <a:p>
            <a:pPr lvl="2"/>
            <a:r>
              <a:rPr lang="cs-CZ" dirty="0" smtClean="0"/>
              <a:t>Ostatní instituce vyššího vzdělávání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68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84 členů </a:t>
            </a:r>
          </a:p>
          <a:p>
            <a:r>
              <a:rPr lang="cs-CZ" dirty="0" smtClean="0"/>
              <a:t>25 zemí Evropy (nejen EU)</a:t>
            </a:r>
          </a:p>
          <a:p>
            <a:pPr lvl="1"/>
            <a:r>
              <a:rPr lang="cs-CZ" dirty="0" smtClean="0"/>
              <a:t>Univerzity</a:t>
            </a:r>
          </a:p>
          <a:p>
            <a:pPr lvl="1"/>
            <a:r>
              <a:rPr lang="cs-CZ" dirty="0" smtClean="0"/>
              <a:t>Vědecké instituce</a:t>
            </a:r>
          </a:p>
          <a:p>
            <a:pPr lvl="1"/>
            <a:r>
              <a:rPr lang="cs-CZ" dirty="0" smtClean="0"/>
              <a:t>Konsorcia VŠ</a:t>
            </a:r>
          </a:p>
          <a:p>
            <a:pPr lvl="1"/>
            <a:r>
              <a:rPr lang="cs-CZ" dirty="0"/>
              <a:t>Akademie věd</a:t>
            </a:r>
          </a:p>
          <a:p>
            <a:pPr lvl="1"/>
            <a:r>
              <a:rPr lang="cs-CZ" dirty="0" smtClean="0"/>
              <a:t>Národní, vědecké knihovny</a:t>
            </a:r>
          </a:p>
          <a:p>
            <a:pPr lvl="1"/>
            <a:r>
              <a:rPr lang="cs-CZ" dirty="0" smtClean="0"/>
              <a:t>OA vydavatelé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3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SPARC </a:t>
            </a:r>
            <a:r>
              <a:rPr lang="cs-CZ" dirty="0" err="1" smtClean="0"/>
              <a:t>Europe</a:t>
            </a:r>
            <a:r>
              <a:rPr lang="cs-CZ" dirty="0" smtClean="0"/>
              <a:t> podporuje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0"/>
            <a:ext cx="11214100" cy="4876800"/>
          </a:xfrm>
        </p:spPr>
        <p:txBody>
          <a:bodyPr>
            <a:normAutofit/>
          </a:bodyPr>
          <a:lstStyle/>
          <a:p>
            <a:r>
              <a:rPr lang="cs-CZ" dirty="0" smtClean="0"/>
              <a:t>Otevřený </a:t>
            </a:r>
            <a:r>
              <a:rPr lang="cs-CZ" dirty="0"/>
              <a:t>přístup k výsledkům výzkumu v </a:t>
            </a:r>
            <a:r>
              <a:rPr lang="cs-CZ" dirty="0" smtClean="0"/>
              <a:t>Evropě</a:t>
            </a:r>
          </a:p>
          <a:p>
            <a:pPr lvl="1"/>
            <a:r>
              <a:rPr lang="cs-CZ" dirty="0"/>
              <a:t>Max. celoplošná, systematická a koordinovaná </a:t>
            </a:r>
            <a:r>
              <a:rPr lang="cs-CZ" dirty="0" smtClean="0"/>
              <a:t>podpora</a:t>
            </a:r>
            <a:endParaRPr lang="cs-CZ" dirty="0"/>
          </a:p>
          <a:p>
            <a:r>
              <a:rPr lang="cs-CZ" dirty="0" smtClean="0"/>
              <a:t>Strategické </a:t>
            </a:r>
            <a:r>
              <a:rPr lang="cs-CZ" dirty="0"/>
              <a:t>změny směrem k podpoře OA, implementaci politik OA na všech úrovních </a:t>
            </a:r>
          </a:p>
          <a:p>
            <a:pPr lvl="1"/>
            <a:r>
              <a:rPr lang="cs-CZ" dirty="0"/>
              <a:t>Koordinace evropských aktivit OA přes členské instituce</a:t>
            </a:r>
          </a:p>
          <a:p>
            <a:pPr marL="0" indent="0">
              <a:buNone/>
            </a:pPr>
            <a:r>
              <a:rPr lang="cs-CZ" b="1" dirty="0" smtClean="0"/>
              <a:t>=&gt; ideál, aby v rámci Evropy systematicky </a:t>
            </a:r>
            <a:r>
              <a:rPr lang="cs-CZ" b="1" dirty="0"/>
              <a:t>fungoval OA k vědecké </a:t>
            </a:r>
            <a:r>
              <a:rPr lang="cs-CZ" b="1" dirty="0" smtClean="0"/>
              <a:t>literatuře</a:t>
            </a:r>
          </a:p>
          <a:p>
            <a:pPr lvl="1"/>
            <a:r>
              <a:rPr lang="cs-CZ" b="1" dirty="0" smtClean="0"/>
              <a:t>prioritně (ale nejen) prostřednictvím </a:t>
            </a:r>
            <a:r>
              <a:rPr lang="cs-CZ" b="1" dirty="0"/>
              <a:t>repozitářů </a:t>
            </a:r>
            <a:r>
              <a:rPr lang="cs-CZ" b="1" dirty="0" smtClean="0"/>
              <a:t>- autoarchivace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dirty="0" smtClean="0"/>
              <a:t>Zdroj: </a:t>
            </a:r>
            <a:r>
              <a:rPr lang="en-US" dirty="0" smtClean="0">
                <a:hlinkClick r:id="rId3"/>
              </a:rPr>
              <a:t>http://sparceurope.org/resources/services-and-tools/key-topics-in-open-access/</a:t>
            </a:r>
            <a:r>
              <a:rPr lang="cs-CZ" dirty="0" smtClean="0"/>
              <a:t> </a:t>
            </a:r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Bibliotheca Academica 2015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F575-3871-48FE-A403-8E8AD36B3D48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899" y="1486734"/>
            <a:ext cx="7400191" cy="4284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438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Svým členům poskytuje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6"/>
            <a:ext cx="11074400" cy="4525963"/>
          </a:xfrm>
        </p:spPr>
        <p:txBody>
          <a:bodyPr/>
          <a:lstStyle/>
          <a:p>
            <a:r>
              <a:rPr lang="cs-CZ" dirty="0" smtClean="0"/>
              <a:t>Nástroje, materiály, návody, analýzy, zkušenosti, komunikační platformu, spolupráci s prosazením OA na institucionální i národní úrovni</a:t>
            </a:r>
          </a:p>
          <a:p>
            <a:r>
              <a:rPr lang="cs-CZ" dirty="0" smtClean="0"/>
              <a:t>Vyjednávání systematické podpory OA na nejvyšších místech EU</a:t>
            </a:r>
          </a:p>
          <a:p>
            <a:pPr lvl="1"/>
            <a:r>
              <a:rPr lang="cs-CZ" dirty="0" smtClean="0"/>
              <a:t>OA v Horizont 2020</a:t>
            </a:r>
          </a:p>
          <a:p>
            <a:pPr lvl="1"/>
            <a:r>
              <a:rPr lang="cs-CZ" dirty="0" smtClean="0"/>
              <a:t>Nová kauza: evropská legislativa o copyrightu </a:t>
            </a:r>
          </a:p>
          <a:p>
            <a:pPr lvl="2"/>
            <a:r>
              <a:rPr lang="cs-CZ" dirty="0" smtClean="0"/>
              <a:t>Otázka aplikace text/data -</a:t>
            </a:r>
            <a:r>
              <a:rPr lang="cs-CZ" dirty="0" err="1" smtClean="0"/>
              <a:t>miningových</a:t>
            </a:r>
            <a:r>
              <a:rPr lang="cs-CZ" dirty="0" smtClean="0"/>
              <a:t> nástrojů („TDM“) na předplacený obsah časopisů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FOSTER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(</a:t>
            </a:r>
            <a:r>
              <a:rPr lang="en-US" sz="3600" dirty="0"/>
              <a:t>Facilitate Open Science Training for European Research</a:t>
            </a:r>
            <a:r>
              <a:rPr lang="cs-CZ" sz="36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://www.fosteropenscience.eu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Projekt podpořený ze 7.RP EU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Train-The-Trainers</a:t>
            </a:r>
            <a:r>
              <a:rPr lang="cs-CZ" dirty="0" smtClean="0"/>
              <a:t>“ </a:t>
            </a:r>
            <a:r>
              <a:rPr lang="cs-CZ" dirty="0"/>
              <a:t>projekt primárně pro splnění podmínek </a:t>
            </a:r>
            <a:r>
              <a:rPr lang="cs-CZ" dirty="0" smtClean="0"/>
              <a:t>OA v projektech Horizont 2020</a:t>
            </a:r>
            <a:endParaRPr lang="cs-CZ" dirty="0"/>
          </a:p>
          <a:p>
            <a:r>
              <a:rPr lang="cs-CZ" dirty="0" smtClean="0"/>
              <a:t>Otázky otevřeného přístupu k vědeckým publikacím a otevřeným datům, zejm. </a:t>
            </a:r>
            <a:r>
              <a:rPr lang="cs-CZ" dirty="0" err="1" smtClean="0"/>
              <a:t>autoarchivace</a:t>
            </a:r>
            <a:r>
              <a:rPr lang="cs-CZ" dirty="0" smtClean="0"/>
              <a:t>/zelená cesta</a:t>
            </a:r>
          </a:p>
          <a:p>
            <a:r>
              <a:rPr lang="cs-CZ" dirty="0" smtClean="0"/>
              <a:t>Politiky otevřeného přístupu (institucionální i národní)</a:t>
            </a:r>
            <a:endParaRPr lang="cs-CZ" dirty="0"/>
          </a:p>
          <a:p>
            <a:r>
              <a:rPr lang="cs-CZ" dirty="0" smtClean="0"/>
              <a:t>Cílová </a:t>
            </a:r>
            <a:r>
              <a:rPr lang="cs-CZ" dirty="0"/>
              <a:t>skupina: vedení </a:t>
            </a:r>
            <a:r>
              <a:rPr lang="cs-CZ" dirty="0" err="1"/>
              <a:t>VaV</a:t>
            </a:r>
            <a:r>
              <a:rPr lang="cs-CZ" dirty="0"/>
              <a:t> institucí, grantové </a:t>
            </a:r>
            <a:r>
              <a:rPr lang="cs-CZ" dirty="0" smtClean="0"/>
              <a:t>agentury</a:t>
            </a:r>
          </a:p>
          <a:p>
            <a:r>
              <a:rPr lang="cs-CZ" dirty="0" smtClean="0"/>
              <a:t>V ČR: </a:t>
            </a:r>
            <a:r>
              <a:rPr lang="cs-CZ" dirty="0"/>
              <a:t>Dny otevřené vědy </a:t>
            </a:r>
            <a:r>
              <a:rPr lang="cs-CZ" dirty="0" smtClean="0"/>
              <a:t>2015: </a:t>
            </a:r>
            <a:r>
              <a:rPr lang="cs-CZ" dirty="0">
                <a:hlinkClick r:id="rId3"/>
              </a:rPr>
              <a:t>http://foster.czu.cz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42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PASTEUR4OA</a:t>
            </a:r>
            <a:br>
              <a:rPr lang="cs-CZ" dirty="0"/>
            </a:br>
            <a:r>
              <a:rPr lang="cs-CZ" sz="3100" dirty="0"/>
              <a:t>(</a:t>
            </a:r>
            <a:r>
              <a:rPr lang="en-US" sz="3100" dirty="0"/>
              <a:t>Open Access Policy Alignment Strategies for European Union Research</a:t>
            </a:r>
            <a:r>
              <a:rPr lang="cs-CZ" sz="31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http://www.pasteur4oa.eu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Projekt podpořený ze 7.RP EU</a:t>
            </a:r>
          </a:p>
          <a:p>
            <a:r>
              <a:rPr lang="cs-CZ" dirty="0"/>
              <a:t>Podpora vytváření institucionálních a národních politik OA</a:t>
            </a:r>
          </a:p>
          <a:p>
            <a:r>
              <a:rPr lang="cs-CZ" dirty="0"/>
              <a:t>Revize a aktualizace registru politik OA </a:t>
            </a:r>
            <a:r>
              <a:rPr lang="cs-CZ" dirty="0" smtClean="0"/>
              <a:t>- ROARMAP </a:t>
            </a:r>
            <a:r>
              <a:rPr lang="cs-CZ" dirty="0"/>
              <a:t>(</a:t>
            </a:r>
            <a:r>
              <a:rPr lang="cs-CZ" dirty="0">
                <a:hlinkClick r:id="rId3"/>
              </a:rPr>
              <a:t>http://roarmap.eprints.org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Bibliotheca Academica 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07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aktivity – nástroje na podporu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Všechny </a:t>
            </a:r>
            <a:r>
              <a:rPr lang="cs-CZ" dirty="0"/>
              <a:t>nástroje viz: </a:t>
            </a:r>
            <a:r>
              <a:rPr lang="cs-CZ" dirty="0">
                <a:hlinkClick r:id="rId2"/>
              </a:rPr>
              <a:t>http://sparceurope.org/resources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en-US" dirty="0" smtClean="0"/>
              <a:t>Open </a:t>
            </a:r>
            <a:r>
              <a:rPr lang="en-US" dirty="0"/>
              <a:t>Access Citation Advantage </a:t>
            </a:r>
            <a:r>
              <a:rPr lang="en-US" dirty="0" smtClean="0"/>
              <a:t>Service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http://sparceurope.org/</a:t>
            </a:r>
            <a:r>
              <a:rPr lang="cs-CZ" dirty="0" err="1">
                <a:hlinkClick r:id="rId3"/>
              </a:rPr>
              <a:t>oaca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Aktualizace seznamu a výsledků studií k otázce, zda otevřený přístup zvyšuje citační ohlas článků</a:t>
            </a:r>
          </a:p>
          <a:p>
            <a:r>
              <a:rPr lang="cs-CZ" dirty="0" smtClean="0"/>
              <a:t>SPARC </a:t>
            </a:r>
            <a:r>
              <a:rPr lang="cs-CZ" dirty="0" err="1" smtClean="0"/>
              <a:t>Europe</a:t>
            </a:r>
            <a:r>
              <a:rPr lang="cs-CZ" dirty="0" smtClean="0"/>
              <a:t> Open Access </a:t>
            </a:r>
            <a:r>
              <a:rPr lang="cs-CZ" dirty="0" err="1" smtClean="0"/>
              <a:t>Diary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www.sparceurope.org/</a:t>
            </a:r>
            <a:r>
              <a:rPr lang="cs-CZ" dirty="0" err="1" smtClean="0">
                <a:hlinkClick r:id="rId4"/>
              </a:rPr>
              <a:t>oadiaryeurope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 Interaktivní přehled aktivit o OA a otevřených datech v Evropě </a:t>
            </a:r>
            <a:endParaRPr lang="cs-CZ" dirty="0"/>
          </a:p>
          <a:p>
            <a:r>
              <a:rPr lang="cs-CZ" dirty="0" smtClean="0"/>
              <a:t> Nástroj</a:t>
            </a:r>
            <a:r>
              <a:rPr lang="cs-CZ" dirty="0"/>
              <a:t>: </a:t>
            </a:r>
            <a:r>
              <a:rPr lang="en-US" dirty="0"/>
              <a:t>How Open is Your Research?</a:t>
            </a:r>
            <a:r>
              <a:rPr lang="cs-CZ" dirty="0"/>
              <a:t> (</a:t>
            </a:r>
            <a:r>
              <a:rPr lang="cs-CZ" dirty="0">
                <a:hlinkClick r:id="rId5"/>
              </a:rPr>
              <a:t>http://sparceurope.org/howopenyourresearchis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)</a:t>
            </a:r>
          </a:p>
          <a:p>
            <a:pPr lvl="1"/>
            <a:r>
              <a:rPr lang="cs-CZ" dirty="0" smtClean="0"/>
              <a:t>Interaktivní nástroj na zobrazení aktuální situace instituce v jednotlivých otázkách OA          v pavučinovém grafu 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13.10.2015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Bibliotheca</a:t>
            </a:r>
            <a:r>
              <a:rPr lang="cs-CZ" dirty="0" smtClean="0"/>
              <a:t> </a:t>
            </a:r>
            <a:r>
              <a:rPr lang="cs-CZ" dirty="0" err="1" smtClean="0"/>
              <a:t>Academica</a:t>
            </a:r>
            <a:r>
              <a:rPr lang="cs-CZ" dirty="0" smtClean="0"/>
              <a:t> 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9301-1D41-45DD-A88C-D2EB03045B9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46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500</TotalTime>
  <Words>765</Words>
  <Application>Microsoft Office PowerPoint</Application>
  <PresentationFormat>Širokoúhlá obrazovka</PresentationFormat>
  <Paragraphs>185</Paragraphs>
  <Slides>14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Přehlednost</vt:lpstr>
      <vt:lpstr>AKVŠ a SPARC Europe  členství, výhody, výzvy</vt:lpstr>
      <vt:lpstr>Co je SPARC Europe?</vt:lpstr>
      <vt:lpstr>Členství</vt:lpstr>
      <vt:lpstr>SPARC Europe podporuje</vt:lpstr>
      <vt:lpstr>Hlavní témata</vt:lpstr>
      <vt:lpstr>Svým členům poskytuje</vt:lpstr>
      <vt:lpstr>FOSTER  (Facilitate Open Science Training for European Research)</vt:lpstr>
      <vt:lpstr>PASTEUR4OA (Open Access Policy Alignment Strategies for European Union Research)</vt:lpstr>
      <vt:lpstr>Nové aktivity – nástroje na podporu OA</vt:lpstr>
      <vt:lpstr>Průzkum členů SPARC Europe, 2014</vt:lpstr>
      <vt:lpstr>Plány do budoucna</vt:lpstr>
      <vt:lpstr>Co nám může členství přinést?</vt:lpstr>
      <vt:lpstr>Co mohou VŠ / knihovny udělat pro podporu OA?</vt:lpstr>
      <vt:lpstr>Děkuji za pozornost</vt:lpstr>
    </vt:vector>
  </TitlesOfParts>
  <Company>ČVUT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AKVŠ a SPARC Europe  členství, výhody, výzvy</dc:title>
  <dc:creator>Mgr. Lenka Němečková</dc:creator>
  <cp:lastModifiedBy>Landová, Hana</cp:lastModifiedBy>
  <cp:revision>166</cp:revision>
  <dcterms:created xsi:type="dcterms:W3CDTF">2015-10-09T10:03:16Z</dcterms:created>
  <dcterms:modified xsi:type="dcterms:W3CDTF">2015-10-13T05:54:37Z</dcterms:modified>
</cp:coreProperties>
</file>