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81" r:id="rId4"/>
    <p:sldId id="275" r:id="rId5"/>
    <p:sldId id="276" r:id="rId6"/>
    <p:sldId id="277" r:id="rId7"/>
    <p:sldId id="278" r:id="rId8"/>
    <p:sldId id="279" r:id="rId9"/>
    <p:sldId id="265" r:id="rId10"/>
    <p:sldId id="263" r:id="rId11"/>
    <p:sldId id="264" r:id="rId12"/>
    <p:sldId id="274" r:id="rId13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A2666"/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 autoAdjust="0"/>
    <p:restoredTop sz="92582" autoAdjust="0"/>
  </p:normalViewPr>
  <p:slideViewPr>
    <p:cSldViewPr>
      <p:cViewPr varScale="1">
        <p:scale>
          <a:sx n="75" d="100"/>
          <a:sy n="75" d="100"/>
        </p:scale>
        <p:origin x="9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4DF11-9F53-47C3-866B-5F5599531718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8484-4F46-448F-9D1D-C1CADF49D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98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0159-6337-49DD-9AE4-2FAE8D066AEA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680BD-5A83-4023-9837-B3FAB58C8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01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529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005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530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48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734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0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105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595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303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108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680BD-5A83-4023-9837-B3FAB58C8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37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62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94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 userDrawn="1"/>
        </p:nvCxnSpPr>
        <p:spPr>
          <a:xfrm>
            <a:off x="1331640" y="548680"/>
            <a:ext cx="7344816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9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8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6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2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2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2232248"/>
          </a:xfrm>
          <a:noFill/>
          <a:ln w="25400"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Vysokoškolské knihovny 2016 - 2020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1540172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872808" cy="127369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C0000"/>
                </a:solidFill>
              </a:rPr>
              <a:t>Knihovna</a:t>
            </a:r>
            <a:r>
              <a:rPr lang="cs-CZ" dirty="0" smtClean="0">
                <a:solidFill>
                  <a:srgbClr val="CC0000"/>
                </a:solidFill>
              </a:rPr>
              <a:t> – </a:t>
            </a:r>
            <a:r>
              <a:rPr lang="cs-CZ" b="1" dirty="0" smtClean="0">
                <a:solidFill>
                  <a:srgbClr val="CC0000"/>
                </a:solidFill>
              </a:rPr>
              <a:t>nedílná součást univerzity</a:t>
            </a:r>
            <a:endParaRPr lang="cs-CZ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Vize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„Máme obrovskou příležitost ovlivnit úspěch VŠ ČR na národní i mezinárodní úrovni“</a:t>
            </a:r>
          </a:p>
          <a:p>
            <a:pPr marL="0" indent="0">
              <a:buNone/>
            </a:pPr>
            <a:r>
              <a:rPr lang="cs-CZ" dirty="0" smtClean="0"/>
              <a:t>Budeme dále stavět na práci s informacemi v</a:t>
            </a:r>
            <a:r>
              <a:rPr lang="cs-CZ" dirty="0"/>
              <a:t> souvislosti</a:t>
            </a:r>
            <a:r>
              <a:rPr lang="cs-CZ" dirty="0" smtClean="0"/>
              <a:t>, budeme stavět na dovednosti informace provazovat a plynule šířit, prokážeme své kompetence</a:t>
            </a:r>
            <a:r>
              <a:rPr lang="cs-CZ" dirty="0"/>
              <a:t> </a:t>
            </a:r>
            <a:r>
              <a:rPr lang="cs-CZ" dirty="0" smtClean="0"/>
              <a:t>a odpovědnost v oblasti naplňování prioritních cílů vysoké školy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4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Vysokoškolské knihovny 2016 - 2020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  </a:t>
            </a:r>
            <a:r>
              <a:rPr lang="cs-CZ" sz="2400" b="1" dirty="0" smtClean="0"/>
              <a:t>AKVŠ silná asociace s jasnou vizí do roku 2020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</a:t>
            </a:r>
            <a:r>
              <a:rPr lang="cs-CZ" sz="1600" dirty="0" smtClean="0"/>
              <a:t>(I. </a:t>
            </a:r>
            <a:r>
              <a:rPr lang="cs-CZ" sz="1600" dirty="0" err="1" smtClean="0"/>
              <a:t>Prochásková</a:t>
            </a:r>
            <a:r>
              <a:rPr lang="cs-CZ" sz="1600" dirty="0" smtClean="0"/>
              <a:t>, BA 2012)</a:t>
            </a:r>
            <a:endParaRPr lang="cs-CZ" sz="16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  </a:t>
            </a:r>
            <a:r>
              <a:rPr lang="cs-CZ" sz="2400" b="1" dirty="0" smtClean="0"/>
              <a:t>Odvaha být AKVŠ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    </a:t>
            </a:r>
            <a:r>
              <a:rPr lang="cs-CZ" sz="1600" dirty="0"/>
              <a:t>(M. Machytková, BA 2013)       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/>
              <a:t>                        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Strategie AKVŠ 2016 – 2020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Strategický plán 2016 – 2018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Setkání ředitelů a vedoucích VŠ knihoven – prosinec 2015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Příprava voleb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dirty="0"/>
              <a:t>Knihovna – nedílná součást univerzity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4800" b="1" dirty="0" smtClean="0"/>
              <a:t>Děkuji za pozornost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Marta Machytková</a:t>
            </a:r>
          </a:p>
          <a:p>
            <a:pPr marL="0" indent="0">
              <a:buNone/>
            </a:pPr>
            <a:r>
              <a:rPr lang="cs-CZ" sz="2000" dirty="0" err="1" smtClean="0"/>
              <a:t>marta.machytkova</a:t>
            </a:r>
            <a:r>
              <a:rPr lang="en-US" sz="2000" dirty="0" smtClean="0"/>
              <a:t>@</a:t>
            </a:r>
            <a:r>
              <a:rPr lang="en-US" sz="2000" dirty="0" err="1" smtClean="0"/>
              <a:t>cvut.c</a:t>
            </a:r>
            <a:r>
              <a:rPr lang="cs-CZ" sz="2000" dirty="0" smtClean="0"/>
              <a:t>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768752" cy="1286792"/>
          </a:xfrm>
        </p:spPr>
        <p:txBody>
          <a:bodyPr>
            <a:normAutofit fontScale="90000"/>
          </a:bodyPr>
          <a:lstStyle/>
          <a:p>
            <a:r>
              <a:rPr lang="cs-CZ" sz="2400" dirty="0"/>
              <a:t>Dlouhodobý záměr vzdělávací a vědecké, výzkumné, vývojové a inovační, umělecké a další tvůrčí činnosti pro oblast vysokých škol na období </a:t>
            </a:r>
            <a:r>
              <a:rPr lang="cs-CZ" sz="2400" dirty="0" smtClean="0"/>
              <a:t>2016 </a:t>
            </a:r>
            <a:r>
              <a:rPr lang="cs-CZ" sz="2400" dirty="0"/>
              <a:t>– </a:t>
            </a:r>
            <a:r>
              <a:rPr lang="cs-CZ" sz="2400" dirty="0" smtClean="0"/>
              <a:t>2020</a:t>
            </a:r>
            <a:br>
              <a:rPr lang="cs-CZ" sz="2400" dirty="0" smtClean="0"/>
            </a:br>
            <a:r>
              <a:rPr lang="cs-CZ" sz="2400" i="1" dirty="0" smtClean="0"/>
              <a:t>Klíčový strategický dokument MŠMT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Prioritní cíle:</a:t>
            </a:r>
          </a:p>
          <a:p>
            <a:r>
              <a:rPr lang="cs-CZ" sz="2400" dirty="0" smtClean="0"/>
              <a:t>Zajišťování kvality</a:t>
            </a:r>
            <a:endParaRPr lang="cs-CZ" sz="2400" b="1" dirty="0" smtClean="0"/>
          </a:p>
          <a:p>
            <a:r>
              <a:rPr lang="cs-CZ" sz="2400" dirty="0" smtClean="0"/>
              <a:t>Diverzita </a:t>
            </a:r>
            <a:r>
              <a:rPr lang="cs-CZ" sz="2400" dirty="0"/>
              <a:t>a </a:t>
            </a:r>
            <a:r>
              <a:rPr lang="cs-CZ" sz="2400" dirty="0" smtClean="0"/>
              <a:t>dostupnost</a:t>
            </a:r>
            <a:endParaRPr lang="cs-CZ" sz="2400" b="1" dirty="0" smtClean="0"/>
          </a:p>
          <a:p>
            <a:r>
              <a:rPr lang="cs-CZ" sz="2400" dirty="0" smtClean="0"/>
              <a:t>Internacionalizace</a:t>
            </a:r>
            <a:endParaRPr lang="cs-CZ" sz="2400" b="1" dirty="0" smtClean="0"/>
          </a:p>
          <a:p>
            <a:r>
              <a:rPr lang="cs-CZ" sz="2400" dirty="0" smtClean="0"/>
              <a:t>Kvalitní </a:t>
            </a:r>
            <a:r>
              <a:rPr lang="cs-CZ" sz="2400" dirty="0"/>
              <a:t>a relevantní výzkum, vývoj a </a:t>
            </a:r>
            <a:r>
              <a:rPr lang="cs-CZ" sz="2400" dirty="0" smtClean="0"/>
              <a:t>inovace</a:t>
            </a:r>
          </a:p>
          <a:p>
            <a:r>
              <a:rPr lang="cs-CZ" sz="2400" dirty="0" smtClean="0"/>
              <a:t>Rozhodování </a:t>
            </a:r>
            <a:r>
              <a:rPr lang="cs-CZ" sz="2400" dirty="0"/>
              <a:t>založené na </a:t>
            </a:r>
            <a:r>
              <a:rPr lang="cs-CZ" sz="2400" dirty="0" smtClean="0"/>
              <a:t>datech</a:t>
            </a:r>
          </a:p>
          <a:p>
            <a:r>
              <a:rPr lang="cs-CZ" sz="2400" dirty="0" smtClean="0"/>
              <a:t>Efektivní financování</a:t>
            </a:r>
          </a:p>
          <a:p>
            <a:pPr marL="0" indent="0">
              <a:buNone/>
            </a:pPr>
            <a:r>
              <a:rPr lang="cs-CZ" sz="2400" b="1" dirty="0" smtClean="0"/>
              <a:t>Plánovaná opatření a doporučení </a:t>
            </a:r>
            <a:r>
              <a:rPr lang="cs-CZ" sz="2400" b="1" dirty="0" smtClean="0"/>
              <a:t>pro VŠ</a:t>
            </a:r>
          </a:p>
          <a:p>
            <a:pPr marL="0" indent="0">
              <a:buNone/>
            </a:pPr>
            <a:r>
              <a:rPr lang="cs-CZ" sz="1600" dirty="0"/>
              <a:t>http://www.vzdelavani2020.cz/images_obsah/dokumenty/strategie/dz-vs-2016-2020.pdf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6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91264" cy="1224136"/>
          </a:xfrm>
        </p:spPr>
        <p:txBody>
          <a:bodyPr>
            <a:noAutofit/>
          </a:bodyPr>
          <a:lstStyle/>
          <a:p>
            <a:r>
              <a:rPr lang="cs-CZ" sz="2000" dirty="0" smtClean="0"/>
              <a:t>Aktualizace Dlouhodobého záměru vzdělávací a vědecké, výzkumné, vývojové a inovační, umělecké a další tvůrčí činnosti pro oblast vysokých škol pro rok 2016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i="1" dirty="0"/>
              <a:t>nedílnou součást </a:t>
            </a:r>
            <a:r>
              <a:rPr lang="cs-CZ" sz="2000" i="1" dirty="0" smtClean="0"/>
              <a:t>strategického </a:t>
            </a:r>
            <a:r>
              <a:rPr lang="cs-CZ" sz="2000" i="1" dirty="0"/>
              <a:t>řízení systému vysokoškolského </a:t>
            </a:r>
            <a:r>
              <a:rPr lang="cs-CZ" sz="2000" i="1" dirty="0" smtClean="0"/>
              <a:t>vzdělávání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25000" lnSpcReduction="20000"/>
          </a:bodyPr>
          <a:lstStyle/>
          <a:p>
            <a:r>
              <a:rPr lang="cs-CZ" sz="7400" b="1" dirty="0"/>
              <a:t>Aktualizace pro rok 2016 navazuje na strukturu Dlouhodobého </a:t>
            </a:r>
            <a:r>
              <a:rPr lang="cs-CZ" sz="7400" b="1" dirty="0" smtClean="0"/>
              <a:t>záměru</a:t>
            </a:r>
          </a:p>
          <a:p>
            <a:r>
              <a:rPr lang="cs-CZ" sz="7400" b="1" dirty="0" smtClean="0"/>
              <a:t>Plánovaná </a:t>
            </a:r>
            <a:r>
              <a:rPr lang="cs-CZ" sz="7400" b="1" dirty="0"/>
              <a:t>opatření pro rok 2016</a:t>
            </a:r>
          </a:p>
          <a:p>
            <a:r>
              <a:rPr lang="cs-CZ" sz="7400" b="1" dirty="0" smtClean="0"/>
              <a:t>Definování hlavních priorit </a:t>
            </a:r>
            <a:r>
              <a:rPr lang="cs-CZ" sz="7400" b="1" dirty="0" smtClean="0"/>
              <a:t>ministerstva</a:t>
            </a:r>
          </a:p>
          <a:p>
            <a:r>
              <a:rPr lang="cs-CZ" sz="7400" b="1" dirty="0" smtClean="0"/>
              <a:t>Podpůrná a plánovaná opatření</a:t>
            </a:r>
            <a:endParaRPr lang="cs-CZ" sz="7400" b="1" dirty="0" smtClean="0"/>
          </a:p>
          <a:p>
            <a:pPr marL="0" indent="0">
              <a:buNone/>
            </a:pPr>
            <a:endParaRPr lang="cs-CZ" sz="4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/>
              <a:t>Vyhlášení institucionálního programu pro veřejné vysoké školy pro roky 2016 – 2018 </a:t>
            </a:r>
            <a:r>
              <a:rPr lang="cs-CZ" sz="8000" dirty="0"/>
              <a:t>– </a:t>
            </a:r>
            <a:r>
              <a:rPr lang="cs-CZ" sz="5600" dirty="0"/>
              <a:t>cílem  IP přispět k naplňování prioritních cílů DZ MŠMT a jednotlivých VŠ. Příspěvek MŠMT na základě žádosti v podobě institucionálního plánu vysoké školy pro roky 2016-2018.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 smtClean="0"/>
              <a:t>Vyhlášení </a:t>
            </a:r>
            <a:r>
              <a:rPr lang="cs-CZ" sz="8000" b="1" dirty="0"/>
              <a:t>centralizovaného rozvojového programu pro veřejné vysoké školy pro rok 2016 - </a:t>
            </a:r>
            <a:r>
              <a:rPr lang="cs-CZ" sz="5600" dirty="0"/>
              <a:t>cílem CRP je přispět k naplňování jednotlivých priorit stanovených v DZ ministerstva a jeho Aktualizaci pro rok 2016. V rámci centralizovaného rozvojového programu mohou být veřejným vysokým školám poskytovány dotace s přihlédnutím k výsledku hodnocení předložených projektových žádostí, které provede Rada programů, složená ze zástupců ministerstva, České konference rektorů a Rady vysokých škol. </a:t>
            </a:r>
            <a:endParaRPr lang="cs-CZ" sz="56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56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4800" dirty="0" smtClean="0"/>
              <a:t>http</a:t>
            </a:r>
            <a:r>
              <a:rPr lang="cs-CZ" sz="4800" dirty="0"/>
              <a:t>://www.msmt.cz/vzdelavani/vysoke-skolstvi/aktualizace-dlouhodobeho-zameru-pro-oblast-vysokych-skol-pro-6</a:t>
            </a:r>
          </a:p>
          <a:p>
            <a:pPr marL="0" indent="0">
              <a:buNone/>
            </a:pP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668" y="839068"/>
            <a:ext cx="8229600" cy="1680220"/>
          </a:xfrm>
        </p:spPr>
        <p:txBody>
          <a:bodyPr>
            <a:noAutofit/>
          </a:bodyPr>
          <a:lstStyle/>
          <a:p>
            <a:r>
              <a:rPr lang="cs-CZ" sz="2400" dirty="0"/>
              <a:t>Dlouhodobý záměr vzdělávací a vědecké, výzkumné, vývojové a inovační, umělecké a další tvůrčí činnosti </a:t>
            </a:r>
            <a:r>
              <a:rPr lang="cs-CZ" sz="2400" dirty="0" smtClean="0"/>
              <a:t>VŠ </a:t>
            </a:r>
            <a:r>
              <a:rPr lang="cs-CZ" sz="2400" dirty="0"/>
              <a:t>na období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2016-2020</a:t>
            </a:r>
            <a:br>
              <a:rPr lang="cs-CZ" sz="2400" dirty="0" smtClean="0"/>
            </a:br>
            <a:r>
              <a:rPr lang="cs-CZ" sz="2000" i="1" dirty="0" smtClean="0"/>
              <a:t>Klíčový strategický dokument opřený o potřeby a definované rozvojové priority vysoké školy</a:t>
            </a:r>
            <a:endParaRPr lang="cs-CZ" sz="2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1534" y="3140968"/>
            <a:ext cx="8260044" cy="420933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Strategie vysoké školy</a:t>
            </a:r>
          </a:p>
          <a:p>
            <a:pPr marL="0" indent="0">
              <a:buNone/>
            </a:pPr>
            <a:r>
              <a:rPr lang="cs-CZ" sz="2400" dirty="0" smtClean="0"/>
              <a:t>Formulace prioritních cílů</a:t>
            </a:r>
          </a:p>
          <a:p>
            <a:pPr marL="0" indent="0">
              <a:buNone/>
            </a:pPr>
            <a:r>
              <a:rPr lang="cs-CZ" sz="2400" dirty="0" smtClean="0"/>
              <a:t>Naplnění cílů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DZ </a:t>
            </a:r>
            <a:r>
              <a:rPr lang="cs-CZ" sz="2400" dirty="0"/>
              <a:t>je zaměřen na obecné prioritní cíle, jejich konkrétní naplnění i opatření k tomu vedoucí jsou součástí </a:t>
            </a:r>
            <a:r>
              <a:rPr lang="cs-CZ" sz="2400" dirty="0" smtClean="0"/>
              <a:t> </a:t>
            </a:r>
            <a:r>
              <a:rPr lang="cs-CZ" sz="2400" b="1" dirty="0" smtClean="0"/>
              <a:t>Aktualizace dlouhodobého záměru na rok 2016  každé VŠ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5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Aktualizovaný 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Rozpracovaný plán provádění klíčových opatření pro daný rok</a:t>
            </a:r>
          </a:p>
          <a:p>
            <a:r>
              <a:rPr lang="cs-CZ" sz="2400" dirty="0" smtClean="0"/>
              <a:t>Rozšířený seznam priorit – s kratší dobou realizace</a:t>
            </a:r>
          </a:p>
          <a:p>
            <a:r>
              <a:rPr lang="cs-CZ" sz="2400" dirty="0" smtClean="0"/>
              <a:t>Reakce na nejnovější vývoj na VŠ</a:t>
            </a:r>
          </a:p>
          <a:p>
            <a:r>
              <a:rPr lang="cs-CZ" sz="2400" dirty="0" smtClean="0"/>
              <a:t>Nová zjištění, analýzy, zohlednění průběhu</a:t>
            </a:r>
            <a:endParaRPr lang="cs-CZ" sz="2400" dirty="0"/>
          </a:p>
          <a:p>
            <a:r>
              <a:rPr lang="cs-CZ" sz="2400" dirty="0" smtClean="0"/>
              <a:t>Výsledky reforem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Institucionální plán 2016 – 2018 – deklarace záměru </a:t>
            </a:r>
            <a:r>
              <a:rPr lang="cs-CZ" sz="2400" dirty="0"/>
              <a:t>dosáhnout konkrétních cílů vycházejících jak z </a:t>
            </a:r>
            <a:r>
              <a:rPr lang="cs-CZ" sz="2400" dirty="0" smtClean="0"/>
              <a:t>DZ </a:t>
            </a:r>
            <a:r>
              <a:rPr lang="cs-CZ" sz="2400" dirty="0"/>
              <a:t>ministerstva, tak </a:t>
            </a:r>
            <a:r>
              <a:rPr lang="cs-CZ" sz="2400" dirty="0" smtClean="0"/>
              <a:t>z DZ VŠ včetně návrhu </a:t>
            </a:r>
            <a:r>
              <a:rPr lang="cs-CZ" sz="2400" dirty="0"/>
              <a:t>sledovatelných ukazatelů výkonu a jejich cílových hodnot, kterými vysoká škola prokáže splnění stanovených cílů. Institucionální plán je projednán </a:t>
            </a:r>
            <a:r>
              <a:rPr lang="cs-CZ" sz="2400" dirty="0" smtClean="0"/>
              <a:t>správní </a:t>
            </a:r>
            <a:r>
              <a:rPr lang="cs-CZ" sz="2400" dirty="0"/>
              <a:t>radou vysoké </a:t>
            </a:r>
            <a:r>
              <a:rPr lang="cs-CZ" sz="2400" dirty="0" smtClean="0"/>
              <a:t>školy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8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962596"/>
          </a:xfrm>
        </p:spPr>
        <p:txBody>
          <a:bodyPr>
            <a:noAutofit/>
          </a:bodyPr>
          <a:lstStyle/>
          <a:p>
            <a:r>
              <a:rPr lang="cs-CZ" sz="2800" dirty="0" smtClean="0"/>
              <a:t>Vysokoškolská knihovna  - nedílná součást univerzity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14971"/>
            <a:ext cx="8291264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Role AKVŠ </a:t>
            </a:r>
          </a:p>
          <a:p>
            <a:r>
              <a:rPr lang="cs-CZ" dirty="0" smtClean="0"/>
              <a:t>oblast </a:t>
            </a:r>
            <a:r>
              <a:rPr lang="cs-CZ" dirty="0"/>
              <a:t>rozvoje vzdělávání, vědy a </a:t>
            </a:r>
            <a:r>
              <a:rPr lang="cs-CZ" dirty="0" smtClean="0"/>
              <a:t>výzkumu – vazba na DZ, ADZ</a:t>
            </a:r>
          </a:p>
          <a:p>
            <a:r>
              <a:rPr lang="cs-CZ" dirty="0"/>
              <a:t>základna pro spolupráci, hledání společných témat, společné řešení </a:t>
            </a:r>
            <a:r>
              <a:rPr lang="cs-CZ" dirty="0" smtClean="0"/>
              <a:t>a naplnění prioritních cílů</a:t>
            </a:r>
          </a:p>
          <a:p>
            <a:r>
              <a:rPr lang="cs-CZ" dirty="0" smtClean="0"/>
              <a:t>horizontální spolupráce a prostupnost mezi jednotlivými VŠ knihovnami s cílem zvýšit kvalitu, otevřenost, dostupnost a efektivitu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8198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Horizontální </a:t>
            </a:r>
            <a:r>
              <a:rPr lang="cs-CZ" dirty="0"/>
              <a:t>spolupráce a </a:t>
            </a:r>
            <a:r>
              <a:rPr lang="cs-CZ" dirty="0" smtClean="0"/>
              <a:t>prostupnost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cs-CZ" b="1" dirty="0" smtClean="0"/>
              <a:t>Prioritní cíl 2 : Diverzita a dostupnost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i</a:t>
            </a:r>
            <a:r>
              <a:rPr lang="cs-CZ" sz="2800" dirty="0" smtClean="0"/>
              <a:t>nstitucionální </a:t>
            </a:r>
            <a:r>
              <a:rPr lang="cs-CZ" sz="2800" dirty="0" err="1" smtClean="0"/>
              <a:t>repozitář</a:t>
            </a: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podpora otevřeného přístupu </a:t>
            </a:r>
            <a:r>
              <a:rPr lang="cs-CZ" sz="2800" dirty="0"/>
              <a:t>k publikovaným vědeckým </a:t>
            </a:r>
            <a:r>
              <a:rPr lang="cs-CZ" sz="2800" dirty="0" smtClean="0"/>
              <a:t>výsledkům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nové formy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podpora a rozvoj veřejně přístupných vzdělávacích zdrojů, veřejný přístup ke studijním materiálům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74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1152127"/>
          </a:xfrm>
        </p:spPr>
        <p:txBody>
          <a:bodyPr>
            <a:normAutofit fontScale="90000"/>
          </a:bodyPr>
          <a:lstStyle/>
          <a:p>
            <a:r>
              <a:rPr lang="cs-CZ" dirty="0"/>
              <a:t>Horizontální spolupráce a </a:t>
            </a:r>
            <a:r>
              <a:rPr lang="cs-CZ" dirty="0" smtClean="0"/>
              <a:t>prostupnost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Prioritní cíl 4: Relevance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000" dirty="0" smtClean="0"/>
              <a:t>Informační gramotnost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000" dirty="0" smtClean="0"/>
              <a:t>Rozvoj informačního a publikačního chování mladých vědců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000" dirty="0" smtClean="0"/>
              <a:t>Sledování potřeb informačního zajištění v oblasti vědy a výzkumu a jejich naplnění</a:t>
            </a:r>
          </a:p>
          <a:p>
            <a:r>
              <a:rPr lang="cs-CZ" sz="3000" b="1" dirty="0" smtClean="0"/>
              <a:t>Prioritní cíl 5: Efektivní financování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000" dirty="0" smtClean="0"/>
              <a:t>Dlouhodobě zajišťovat financování špičkových EIZ pro </a:t>
            </a:r>
            <a:r>
              <a:rPr lang="cs-CZ" sz="3000" dirty="0" err="1" smtClean="0"/>
              <a:t>VaVaI</a:t>
            </a:r>
            <a:endParaRPr lang="cs-CZ" sz="30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9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Poslání (MISE)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82453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dirty="0" smtClean="0"/>
              <a:t>„VŠ knihovny vstupují do vzdělávacího a vědecko-výzkumného procesu, jehož výsledky, naplněné cíle, posouvají lidstvo vpřed“</a:t>
            </a:r>
          </a:p>
          <a:p>
            <a:pPr marL="0" indent="0" fontAlgn="base">
              <a:buNone/>
            </a:pPr>
            <a:r>
              <a:rPr lang="cs-CZ" dirty="0" smtClean="0"/>
              <a:t>Předpoklady AKVŠ k naplnění poslání:</a:t>
            </a:r>
          </a:p>
          <a:p>
            <a:pPr fontAlgn="base"/>
            <a:r>
              <a:rPr lang="cs-CZ" sz="3000" dirty="0" smtClean="0"/>
              <a:t>více jak desetiletá tradice </a:t>
            </a:r>
          </a:p>
          <a:p>
            <a:pPr fontAlgn="base"/>
            <a:r>
              <a:rPr lang="cs-CZ" sz="3000" dirty="0" smtClean="0"/>
              <a:t>strategie a jasné cíle univerzit</a:t>
            </a:r>
          </a:p>
          <a:p>
            <a:pPr fontAlgn="base"/>
            <a:r>
              <a:rPr lang="cs-CZ" sz="3000" dirty="0"/>
              <a:t>t</a:t>
            </a:r>
            <a:r>
              <a:rPr lang="cs-CZ" sz="3000" dirty="0" smtClean="0"/>
              <a:t>vořivost, znalosti, dovednosti, kompetence, přidaná hodnota </a:t>
            </a:r>
          </a:p>
          <a:p>
            <a:pPr fontAlgn="base"/>
            <a:r>
              <a:rPr lang="cs-CZ" sz="3000" dirty="0" smtClean="0"/>
              <a:t>spolupráce, inspirace (i v zahraničí)</a:t>
            </a:r>
          </a:p>
          <a:p>
            <a:pPr fontAlgn="base"/>
            <a:r>
              <a:rPr lang="cs-CZ" sz="3000" dirty="0" smtClean="0"/>
              <a:t>respekt na národní i mezinárodní úrovni</a:t>
            </a:r>
          </a:p>
          <a:p>
            <a:pPr marL="0" indent="0" fontAlgn="base">
              <a:buNone/>
            </a:pPr>
            <a:endParaRPr lang="cs-CZ" dirty="0" smtClean="0"/>
          </a:p>
          <a:p>
            <a:pPr marL="0" indent="0" fontAlgn="base">
              <a:buNone/>
            </a:pPr>
            <a:endParaRPr lang="cs-CZ" dirty="0" smtClean="0"/>
          </a:p>
          <a:p>
            <a:pPr fontAlgn="base"/>
            <a:endParaRPr lang="cs-CZ" dirty="0"/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Vysokoškolské knihovny 2016 - 2020, BA2015, VŠB-TUO, Ostrava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4425</TotalTime>
  <Words>676</Words>
  <Application>Microsoft Office PowerPoint</Application>
  <PresentationFormat>Předvádění na obrazovce (4:3)</PresentationFormat>
  <Paragraphs>127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systému Office</vt:lpstr>
      <vt:lpstr>Vysokoškolské knihovny 2016 - 2020</vt:lpstr>
      <vt:lpstr>Dlouhodobý záměr vzdělávací a vědecké, výzkumné, vývojové a inovační, umělecké a další tvůrčí činnosti pro oblast vysokých škol na období 2016 – 2020 Klíčový strategický dokument MŠMT</vt:lpstr>
      <vt:lpstr>Aktualizace Dlouhodobého záměru vzdělávací a vědecké, výzkumné, vývojové a inovační, umělecké a další tvůrčí činnosti pro oblast vysokých škol pro rok 2016 nedílnou součást strategického řízení systému vysokoškolského vzdělávání</vt:lpstr>
      <vt:lpstr>Dlouhodobý záměr vzdělávací a vědecké, výzkumné, vývojové a inovační, umělecké a další tvůrčí činnosti VŠ na období  2016-2020 Klíčový strategický dokument opřený o potřeby a definované rozvojové priority vysoké školy</vt:lpstr>
      <vt:lpstr>Aktualizovaný Dlouhodobý záměr</vt:lpstr>
      <vt:lpstr>Vysokoškolská knihovna  - nedílná součást univerzity</vt:lpstr>
      <vt:lpstr>Horizontální spolupráce a prostupnost (1)</vt:lpstr>
      <vt:lpstr>Horizontální spolupráce a prostupnost (2)</vt:lpstr>
      <vt:lpstr>Poslání (MISE)</vt:lpstr>
      <vt:lpstr> Vize</vt:lpstr>
      <vt:lpstr>Vysokoškolské knihovny 2016 - 2020</vt:lpstr>
      <vt:lpstr>Knihovna – nedílná součást univerzity</vt:lpstr>
    </vt:vector>
  </TitlesOfParts>
  <Company>CVUT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PhDr. Marta Machytková</cp:lastModifiedBy>
  <cp:revision>152</cp:revision>
  <cp:lastPrinted>2015-10-09T10:58:35Z</cp:lastPrinted>
  <dcterms:created xsi:type="dcterms:W3CDTF">2013-10-08T05:19:06Z</dcterms:created>
  <dcterms:modified xsi:type="dcterms:W3CDTF">2015-10-09T11:37:37Z</dcterms:modified>
</cp:coreProperties>
</file>