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62" r:id="rId4"/>
    <p:sldId id="258" r:id="rId5"/>
    <p:sldId id="260" r:id="rId6"/>
    <p:sldId id="259" r:id="rId7"/>
    <p:sldId id="261" r:id="rId8"/>
    <p:sldId id="263" r:id="rId9"/>
    <p:sldId id="264" r:id="rId10"/>
    <p:sldId id="268" r:id="rId11"/>
    <p:sldId id="267" r:id="rId12"/>
  </p:sldIdLst>
  <p:sldSz cx="9906000" cy="6858000" type="A4"/>
  <p:notesSz cx="6881813" cy="10002838"/>
  <p:defaultTextStyle>
    <a:defPPr>
      <a:defRPr lang="en-US"/>
    </a:defPPr>
    <a:lvl1pPr marL="0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54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908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861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815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770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724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678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631" algn="l" defTabSz="4789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68" autoAdjust="0"/>
  </p:normalViewPr>
  <p:slideViewPr>
    <p:cSldViewPr snapToGrid="0" snapToObjects="1">
      <p:cViewPr varScale="1">
        <p:scale>
          <a:sx n="66" d="100"/>
          <a:sy n="66" d="100"/>
        </p:scale>
        <p:origin x="1344" y="366"/>
      </p:cViewPr>
      <p:guideLst>
        <p:guide orient="horz" pos="2160"/>
        <p:guide pos="2880"/>
        <p:guide orient="horz" pos="2161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8C1D4377-F820-D14D-A602-C909BFE21E23}" type="datetime1">
              <a:rPr lang="en-GB" smtClean="0"/>
              <a:t>13/10/2015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85E41773-2951-F244-B6DE-95F67106460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547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CDBA888B-CF05-A94B-AE31-B3691ADA9710}" type="datetime1">
              <a:rPr lang="en-GB" smtClean="0"/>
              <a:t>13/10/2015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1250950"/>
            <a:ext cx="487203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B0DB4F9F-FB38-4D37-B650-FB1378A7F1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366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8954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57908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36861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15815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94770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73724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52678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31631" algn="l" defTabSz="9579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799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48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945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16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18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80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599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067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079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149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1250950"/>
            <a:ext cx="4872037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B4F9F-FB38-4D37-B650-FB1378A7F14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824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1" cy="147002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7A46-86E5-8141-B64C-4DA77A310838}" type="datetime1">
              <a:rPr lang="en-GB" smtClean="0"/>
              <a:t>13/10/2015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3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080-8638-7642-8C2B-9E3B43CAE814}" type="datetime1">
              <a:rPr lang="en-GB" smtClean="0"/>
              <a:t>13/10/2015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6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21449" cy="5851526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E2FF1-D444-1444-9968-F4263A3A3692}" type="datetime1">
              <a:rPr lang="en-GB" smtClean="0"/>
              <a:t>13/10/2015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9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83A4-6500-A34F-A962-17FE978D3413}" type="datetime1">
              <a:rPr lang="en-GB" smtClean="0"/>
              <a:t>13/10/2015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5" y="4406902"/>
            <a:ext cx="8420101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5" y="2906714"/>
            <a:ext cx="8420101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9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8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7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6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425-ABDC-444B-90D4-708BDA038A2A}" type="datetime1">
              <a:rPr lang="en-GB" smtClean="0"/>
              <a:t>13/10/2015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1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600201"/>
            <a:ext cx="4375151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3081-118A-374B-98A9-CDA60B41A3F9}" type="datetime1">
              <a:rPr lang="en-GB" smtClean="0"/>
              <a:t>13/10/2015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8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299" y="1535113"/>
            <a:ext cx="4376871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54" indent="0">
              <a:buNone/>
              <a:defRPr sz="2100" b="1"/>
            </a:lvl2pPr>
            <a:lvl3pPr marL="957908" indent="0">
              <a:buNone/>
              <a:defRPr sz="1900" b="1"/>
            </a:lvl3pPr>
            <a:lvl4pPr marL="1436861" indent="0">
              <a:buNone/>
              <a:defRPr sz="1700" b="1"/>
            </a:lvl4pPr>
            <a:lvl5pPr marL="1915815" indent="0">
              <a:buNone/>
              <a:defRPr sz="1700" b="1"/>
            </a:lvl5pPr>
            <a:lvl6pPr marL="2394770" indent="0">
              <a:buNone/>
              <a:defRPr sz="1700" b="1"/>
            </a:lvl6pPr>
            <a:lvl7pPr marL="2873724" indent="0">
              <a:buNone/>
              <a:defRPr sz="1700" b="1"/>
            </a:lvl7pPr>
            <a:lvl8pPr marL="3352678" indent="0">
              <a:buNone/>
              <a:defRPr sz="1700" b="1"/>
            </a:lvl8pPr>
            <a:lvl9pPr marL="3831631" indent="0">
              <a:buNone/>
              <a:defRPr sz="17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299" y="2174874"/>
            <a:ext cx="4376871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54" indent="0">
              <a:buNone/>
              <a:defRPr sz="2100" b="1"/>
            </a:lvl2pPr>
            <a:lvl3pPr marL="957908" indent="0">
              <a:buNone/>
              <a:defRPr sz="1900" b="1"/>
            </a:lvl3pPr>
            <a:lvl4pPr marL="1436861" indent="0">
              <a:buNone/>
              <a:defRPr sz="1700" b="1"/>
            </a:lvl4pPr>
            <a:lvl5pPr marL="1915815" indent="0">
              <a:buNone/>
              <a:defRPr sz="1700" b="1"/>
            </a:lvl5pPr>
            <a:lvl6pPr marL="2394770" indent="0">
              <a:buNone/>
              <a:defRPr sz="1700" b="1"/>
            </a:lvl6pPr>
            <a:lvl7pPr marL="2873724" indent="0">
              <a:buNone/>
              <a:defRPr sz="1700" b="1"/>
            </a:lvl7pPr>
            <a:lvl8pPr marL="3352678" indent="0">
              <a:buNone/>
              <a:defRPr sz="1700" b="1"/>
            </a:lvl8pPr>
            <a:lvl9pPr marL="3831631" indent="0">
              <a:buNone/>
              <a:defRPr sz="17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4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6235-AFA5-9F4B-9DD5-02E848439B34}" type="datetime1">
              <a:rPr lang="en-GB" smtClean="0"/>
              <a:t>13/10/2015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5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81CC-529A-AE4B-9559-109DEB910ABC}" type="datetime1">
              <a:rPr lang="en-GB" smtClean="0"/>
              <a:t>13/10/2015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1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BADC-54D6-7C43-B98C-0CA84E9CE9EA}" type="datetime1">
              <a:rPr lang="en-GB" smtClean="0"/>
              <a:t>13/10/2015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3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0"/>
            <a:ext cx="5537729" cy="585311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54" indent="0">
              <a:buNone/>
              <a:defRPr sz="1200"/>
            </a:lvl2pPr>
            <a:lvl3pPr marL="957908" indent="0">
              <a:buNone/>
              <a:defRPr sz="1100"/>
            </a:lvl3pPr>
            <a:lvl4pPr marL="1436861" indent="0">
              <a:buNone/>
              <a:defRPr sz="900"/>
            </a:lvl4pPr>
            <a:lvl5pPr marL="1915815" indent="0">
              <a:buNone/>
              <a:defRPr sz="900"/>
            </a:lvl5pPr>
            <a:lvl6pPr marL="2394770" indent="0">
              <a:buNone/>
              <a:defRPr sz="900"/>
            </a:lvl6pPr>
            <a:lvl7pPr marL="2873724" indent="0">
              <a:buNone/>
              <a:defRPr sz="900"/>
            </a:lvl7pPr>
            <a:lvl8pPr marL="3352678" indent="0">
              <a:buNone/>
              <a:defRPr sz="900"/>
            </a:lvl8pPr>
            <a:lvl9pPr marL="3831631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F043-B647-334F-8074-C410956B893A}" type="datetime1">
              <a:rPr lang="en-GB" smtClean="0"/>
              <a:t>13/10/2015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6" y="612776"/>
            <a:ext cx="59436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78954" indent="0">
              <a:buNone/>
              <a:defRPr sz="2900"/>
            </a:lvl2pPr>
            <a:lvl3pPr marL="957908" indent="0">
              <a:buNone/>
              <a:defRPr sz="2500"/>
            </a:lvl3pPr>
            <a:lvl4pPr marL="1436861" indent="0">
              <a:buNone/>
              <a:defRPr sz="2100"/>
            </a:lvl4pPr>
            <a:lvl5pPr marL="1915815" indent="0">
              <a:buNone/>
              <a:defRPr sz="2100"/>
            </a:lvl5pPr>
            <a:lvl6pPr marL="2394770" indent="0">
              <a:buNone/>
              <a:defRPr sz="2100"/>
            </a:lvl6pPr>
            <a:lvl7pPr marL="2873724" indent="0">
              <a:buNone/>
              <a:defRPr sz="2100"/>
            </a:lvl7pPr>
            <a:lvl8pPr marL="3352678" indent="0">
              <a:buNone/>
              <a:defRPr sz="2100"/>
            </a:lvl8pPr>
            <a:lvl9pPr marL="3831631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54" indent="0">
              <a:buNone/>
              <a:defRPr sz="1200"/>
            </a:lvl2pPr>
            <a:lvl3pPr marL="957908" indent="0">
              <a:buNone/>
              <a:defRPr sz="1100"/>
            </a:lvl3pPr>
            <a:lvl4pPr marL="1436861" indent="0">
              <a:buNone/>
              <a:defRPr sz="900"/>
            </a:lvl4pPr>
            <a:lvl5pPr marL="1915815" indent="0">
              <a:buNone/>
              <a:defRPr sz="900"/>
            </a:lvl5pPr>
            <a:lvl6pPr marL="2394770" indent="0">
              <a:buNone/>
              <a:defRPr sz="900"/>
            </a:lvl6pPr>
            <a:lvl7pPr marL="2873724" indent="0">
              <a:buNone/>
              <a:defRPr sz="900"/>
            </a:lvl7pPr>
            <a:lvl8pPr marL="3352678" indent="0">
              <a:buNone/>
              <a:defRPr sz="900"/>
            </a:lvl8pPr>
            <a:lvl9pPr marL="3831631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FA32-1EE7-574F-B810-9505A6FEFC85}" type="datetime1">
              <a:rPr lang="en-GB" smtClean="0"/>
              <a:t>13/10/2015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5963736" y="-340924"/>
            <a:ext cx="5230141" cy="4827823"/>
          </a:xfrm>
          <a:prstGeom prst="ellipse">
            <a:avLst/>
          </a:prstGeom>
          <a:solidFill>
            <a:srgbClr val="FBB2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569443" y="-1117629"/>
            <a:ext cx="1699085" cy="6889513"/>
            <a:chOff x="373240" y="-1270029"/>
            <a:chExt cx="1568386" cy="6889513"/>
          </a:xfrm>
        </p:grpSpPr>
        <p:sp>
          <p:nvSpPr>
            <p:cNvPr id="9" name="Rounded Rectangle 8"/>
            <p:cNvSpPr/>
            <p:nvPr userDrawn="1"/>
          </p:nvSpPr>
          <p:spPr>
            <a:xfrm>
              <a:off x="373240" y="-1270029"/>
              <a:ext cx="1568386" cy="499622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373240" y="4051098"/>
              <a:ext cx="1568386" cy="1568386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7384190" y="39863"/>
            <a:ext cx="2000224" cy="3581346"/>
            <a:chOff x="5235607" y="1987211"/>
            <a:chExt cx="2305699" cy="4472316"/>
          </a:xfrm>
        </p:grpSpPr>
        <p:sp>
          <p:nvSpPr>
            <p:cNvPr id="15" name="Rounded Rectangle 14"/>
            <p:cNvSpPr/>
            <p:nvPr userDrawn="1"/>
          </p:nvSpPr>
          <p:spPr>
            <a:xfrm rot="19800000">
              <a:off x="5235607" y="3474264"/>
              <a:ext cx="904728" cy="288208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 userDrawn="1"/>
          </p:nvSpPr>
          <p:spPr>
            <a:xfrm rot="1800000">
              <a:off x="6623186" y="1987211"/>
              <a:ext cx="918120" cy="447231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3200977" y="2307828"/>
            <a:ext cx="7926191" cy="7316484"/>
          </a:xfrm>
          <a:prstGeom prst="ellipse">
            <a:avLst/>
          </a:prstGeom>
          <a:solidFill>
            <a:srgbClr val="4892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210423" y="4247211"/>
            <a:ext cx="4465788" cy="3093195"/>
            <a:chOff x="3633997" y="4009080"/>
            <a:chExt cx="3745269" cy="2810310"/>
          </a:xfrm>
        </p:grpSpPr>
        <p:sp>
          <p:nvSpPr>
            <p:cNvPr id="18" name="Rounded Rectangle 17"/>
            <p:cNvSpPr/>
            <p:nvPr userDrawn="1"/>
          </p:nvSpPr>
          <p:spPr>
            <a:xfrm rot="18490961">
              <a:off x="4886825" y="2756252"/>
              <a:ext cx="1146448" cy="365210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 userDrawn="1"/>
          </p:nvSpPr>
          <p:spPr>
            <a:xfrm rot="13500000">
              <a:off x="4979990" y="4420114"/>
              <a:ext cx="1146448" cy="365210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 userDrawn="1"/>
        </p:nvSpPr>
        <p:spPr>
          <a:xfrm>
            <a:off x="-8336" y="-1103"/>
            <a:ext cx="9906000" cy="6872769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5791" tIns="47895" rIns="95791" bIns="47895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5791" tIns="47895" rIns="95791" bIns="47895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91" tIns="47895" rIns="95791" bIns="4789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6E6DA-E43D-3747-99AF-AFD29FBC1A44}" type="datetime1">
              <a:rPr lang="en-GB" smtClean="0"/>
              <a:t>13/10/2015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95791" tIns="47895" rIns="95791" bIns="4789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#thinkchecksubmit | http://thinkchecksubmit.org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91" tIns="47895" rIns="95791" bIns="4789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D29A9-43F7-9640-A9D4-103D6BF41A9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78954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216" indent="-359216" algn="l" defTabSz="47895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8300" indent="-299346" algn="l" defTabSz="478954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385" indent="-239476" algn="l" defTabSz="478954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339" indent="-239476" algn="l" defTabSz="47895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293" indent="-239476" algn="l" defTabSz="478954" rtl="0" eaLnBrk="1" latinLnBrk="0" hangingPunct="1">
        <a:spcBef>
          <a:spcPct val="20000"/>
        </a:spcBef>
        <a:buFont typeface="Arial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246" indent="-239476" algn="l" defTabSz="478954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00" indent="-239476" algn="l" defTabSz="478954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155" indent="-239476" algn="l" defTabSz="478954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09" indent="-239476" algn="l" defTabSz="478954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54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08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61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15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770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24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678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631" algn="l" defTabSz="4789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stack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648" y="301012"/>
            <a:ext cx="5640917" cy="4191000"/>
          </a:xfrm>
          <a:prstGeom prst="rect">
            <a:avLst/>
          </a:prstGeom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7617" y="4849512"/>
            <a:ext cx="7162061" cy="1112388"/>
          </a:xfrm>
          <a:prstGeom prst="rect">
            <a:avLst/>
          </a:prstGeom>
          <a:noFill/>
        </p:spPr>
        <p:txBody>
          <a:bodyPr wrap="square" lIns="95791" tIns="47895" rIns="95791" bIns="47895" rtlCol="0">
            <a:spAutoFit/>
          </a:bodyPr>
          <a:lstStyle/>
          <a:p>
            <a:pPr algn="ctr"/>
            <a:r>
              <a:rPr lang="en-US" sz="3300" dirty="0" smtClean="0"/>
              <a:t>Lars Bjørnshauge</a:t>
            </a:r>
            <a:endParaRPr lang="en-US" sz="3300" dirty="0"/>
          </a:p>
          <a:p>
            <a:pPr algn="ctr"/>
            <a:r>
              <a:rPr lang="en-US" sz="3300" dirty="0" smtClean="0"/>
              <a:t>Managing Director, DOAJ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12393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Publisher </a:t>
            </a:r>
            <a:r>
              <a:rPr lang="da-DK" dirty="0" err="1" smtClean="0"/>
              <a:t>organizations</a:t>
            </a:r>
            <a:r>
              <a:rPr lang="da-DK" dirty="0" smtClean="0"/>
              <a:t>: </a:t>
            </a:r>
          </a:p>
          <a:p>
            <a:r>
              <a:rPr lang="da-DK" dirty="0" smtClean="0"/>
              <a:t>ALPSP, OASPA &amp; STM</a:t>
            </a:r>
          </a:p>
          <a:p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organizations</a:t>
            </a:r>
            <a:r>
              <a:rPr lang="da-DK" dirty="0" smtClean="0"/>
              <a:t>:</a:t>
            </a:r>
          </a:p>
          <a:p>
            <a:r>
              <a:rPr lang="da-DK" dirty="0" smtClean="0"/>
              <a:t>INASP, ISSN, LIBER, UKSG &amp; DOAJ</a:t>
            </a:r>
          </a:p>
          <a:p>
            <a:endParaRPr lang="da-DK" dirty="0" smtClean="0"/>
          </a:p>
          <a:p>
            <a:r>
              <a:rPr lang="da-DK" dirty="0" smtClean="0"/>
              <a:t>Publishers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listed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go live!</a:t>
            </a:r>
            <a:endParaRPr lang="da-DK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95301" y="6356351"/>
            <a:ext cx="8692242" cy="365125"/>
          </a:xfrm>
        </p:spPr>
        <p:txBody>
          <a:bodyPr/>
          <a:lstStyle/>
          <a:p>
            <a:pPr algn="l"/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40649" y="399730"/>
            <a:ext cx="3213600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r>
              <a:rPr lang="en-US" sz="4400" b="1" dirty="0"/>
              <a:t>Who?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17289" y="399730"/>
            <a:ext cx="1160702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r>
              <a:rPr lang="en-US" sz="7500" dirty="0" err="1">
                <a:latin typeface="Arial Rounded MT Bold"/>
                <a:cs typeface="Arial Rounded MT Bold"/>
              </a:rPr>
              <a:t>i</a:t>
            </a:r>
            <a:endParaRPr lang="en-US" sz="7500" dirty="0"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31175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9061631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US" sz="3300" dirty="0"/>
          </a:p>
          <a:p>
            <a:r>
              <a:rPr lang="en-US" b="1" dirty="0" smtClean="0"/>
              <a:t>Researchers</a:t>
            </a:r>
            <a:r>
              <a:rPr lang="en-US" dirty="0" smtClean="0"/>
              <a:t>: use the list, tell us what you think</a:t>
            </a:r>
            <a:endParaRPr lang="en-US" dirty="0"/>
          </a:p>
          <a:p>
            <a:r>
              <a:rPr lang="en-US" b="1" dirty="0" smtClean="0"/>
              <a:t>Librarians</a:t>
            </a:r>
            <a:r>
              <a:rPr lang="en-US" dirty="0" smtClean="0"/>
              <a:t>: add check list to faculty resources</a:t>
            </a:r>
          </a:p>
          <a:p>
            <a:r>
              <a:rPr lang="en-US" b="1" dirty="0" smtClean="0"/>
              <a:t>Publishers</a:t>
            </a:r>
            <a:r>
              <a:rPr lang="en-US" dirty="0" smtClean="0"/>
              <a:t>: add to author guidelines and share</a:t>
            </a:r>
          </a:p>
          <a:p>
            <a:r>
              <a:rPr lang="en-US" b="1" dirty="0" smtClean="0"/>
              <a:t>All</a:t>
            </a:r>
            <a:r>
              <a:rPr lang="en-US" dirty="0" smtClean="0"/>
              <a:t>: visit </a:t>
            </a:r>
            <a:r>
              <a:rPr lang="en-US" dirty="0" err="1" smtClean="0"/>
              <a:t>thinkchecksubmit.org</a:t>
            </a:r>
            <a:r>
              <a:rPr lang="en-US" dirty="0" smtClean="0"/>
              <a:t>, submit your FAQs via #</a:t>
            </a:r>
            <a:r>
              <a:rPr lang="en-US" dirty="0" err="1" smtClean="0"/>
              <a:t>thinkchecksubmit</a:t>
            </a:r>
            <a:endParaRPr lang="en-US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140649" y="399730"/>
            <a:ext cx="3213600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r>
              <a:rPr lang="en-US" sz="3700" b="1" dirty="0"/>
              <a:t>Get involved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7289" y="399730"/>
            <a:ext cx="1160702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r>
              <a:rPr lang="en-US" sz="7500" dirty="0" err="1">
                <a:latin typeface="Arial Rounded MT Bold"/>
                <a:cs typeface="Arial Rounded MT Bold"/>
              </a:rPr>
              <a:t>i</a:t>
            </a:r>
            <a:endParaRPr lang="en-US" sz="7500" dirty="0">
              <a:latin typeface="Arial Rounded MT Bold"/>
              <a:cs typeface="Arial Rounded MT Bold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stack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648" y="301012"/>
            <a:ext cx="5640917" cy="4191000"/>
          </a:xfrm>
          <a:prstGeom prst="rect">
            <a:avLst/>
          </a:prstGeom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7617" y="4849512"/>
            <a:ext cx="7162061" cy="1112388"/>
          </a:xfrm>
          <a:prstGeom prst="rect">
            <a:avLst/>
          </a:prstGeom>
          <a:noFill/>
        </p:spPr>
        <p:txBody>
          <a:bodyPr wrap="square" lIns="95791" tIns="47895" rIns="95791" bIns="47895" rtlCol="0">
            <a:spAutoFit/>
          </a:bodyPr>
          <a:lstStyle/>
          <a:p>
            <a:pPr algn="ctr"/>
            <a:r>
              <a:rPr lang="en-US" sz="3300" dirty="0" smtClean="0"/>
              <a:t>Lars Bjørnshauge</a:t>
            </a:r>
            <a:endParaRPr lang="en-US" sz="3300" dirty="0"/>
          </a:p>
          <a:p>
            <a:pPr algn="ctr"/>
            <a:r>
              <a:rPr lang="en-US" sz="3300" dirty="0" smtClean="0"/>
              <a:t>Managing Director, DOAJ</a:t>
            </a:r>
            <a:endParaRPr lang="en-US" sz="3300" dirty="0"/>
          </a:p>
        </p:txBody>
      </p:sp>
      <p:sp>
        <p:nvSpPr>
          <p:cNvPr id="2" name="Tekstfelt 1"/>
          <p:cNvSpPr txBox="1"/>
          <p:nvPr/>
        </p:nvSpPr>
        <p:spPr>
          <a:xfrm>
            <a:off x="2324198" y="4455061"/>
            <a:ext cx="5588897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a-DK" sz="4000" dirty="0" err="1" smtClean="0"/>
              <a:t>Launched</a:t>
            </a:r>
            <a:r>
              <a:rPr lang="da-DK" sz="4000" dirty="0" smtClean="0"/>
              <a:t> </a:t>
            </a:r>
            <a:r>
              <a:rPr lang="da-DK" sz="4000" dirty="0" err="1" smtClean="0"/>
              <a:t>this</a:t>
            </a:r>
            <a:r>
              <a:rPr lang="da-DK" sz="4000" dirty="0" smtClean="0"/>
              <a:t> morning at the Frankfurt Book Fair!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91677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i="1" dirty="0" smtClean="0"/>
              <a:t>Think. Check. Submit.</a:t>
            </a:r>
            <a:r>
              <a:rPr lang="en-US" dirty="0" smtClean="0"/>
              <a:t> campaign </a:t>
            </a:r>
          </a:p>
          <a:p>
            <a:r>
              <a:rPr lang="en-US" dirty="0" smtClean="0"/>
              <a:t>Help researchers identify trusted journals</a:t>
            </a:r>
          </a:p>
          <a:p>
            <a:r>
              <a:rPr lang="en-US" dirty="0" smtClean="0"/>
              <a:t>A simple checklist to assess credentials</a:t>
            </a:r>
          </a:p>
          <a:p>
            <a:r>
              <a:rPr lang="en-US" dirty="0" smtClean="0"/>
              <a:t>Help ensure a corpus of quality literature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17289" y="399730"/>
            <a:ext cx="1160702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r>
              <a:rPr lang="en-US" sz="7500" dirty="0" err="1">
                <a:latin typeface="Arial Rounded MT Bold"/>
                <a:cs typeface="Arial Rounded MT Bold"/>
              </a:rPr>
              <a:t>i</a:t>
            </a:r>
            <a:endParaRPr lang="en-US" sz="7500" dirty="0">
              <a:latin typeface="Arial Rounded MT Bold"/>
              <a:cs typeface="Arial Rounded MT Bold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140649" y="399730"/>
            <a:ext cx="3213600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r>
              <a:rPr lang="en-US" sz="4500" b="1" dirty="0"/>
              <a:t>What?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96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9061631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More research is being published worldwide</a:t>
            </a:r>
          </a:p>
          <a:p>
            <a:r>
              <a:rPr lang="en-US" dirty="0" smtClean="0"/>
              <a:t>New journals launched each week</a:t>
            </a:r>
          </a:p>
          <a:p>
            <a:r>
              <a:rPr lang="en-US" dirty="0" smtClean="0"/>
              <a:t>Stories of malpractice &amp; deception on the rise</a:t>
            </a:r>
          </a:p>
          <a:p>
            <a:r>
              <a:rPr lang="en-GB" dirty="0" smtClean="0"/>
              <a:t>Can </a:t>
            </a:r>
            <a:r>
              <a:rPr lang="en-GB" dirty="0"/>
              <a:t>be </a:t>
            </a:r>
            <a:r>
              <a:rPr lang="en-GB" dirty="0" smtClean="0"/>
              <a:t>a challenge </a:t>
            </a:r>
            <a:r>
              <a:rPr lang="en-GB" dirty="0"/>
              <a:t>to find up-to-date guidance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140649" y="399730"/>
            <a:ext cx="3213600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r>
              <a:rPr lang="en-US" sz="4500" b="1" dirty="0"/>
              <a:t>Why?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7289" y="399730"/>
            <a:ext cx="1160702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r>
              <a:rPr lang="en-US" sz="7500" dirty="0" err="1">
                <a:latin typeface="Arial Rounded MT Bold"/>
                <a:cs typeface="Arial Rounded MT Bold"/>
              </a:rPr>
              <a:t>i</a:t>
            </a:r>
            <a:endParaRPr lang="en-US" sz="7500" dirty="0">
              <a:latin typeface="Arial Rounded MT Bold"/>
              <a:cs typeface="Arial Rounded MT Bold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59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Journal </a:t>
            </a:r>
            <a:r>
              <a:rPr lang="en-US" dirty="0"/>
              <a:t>has </a:t>
            </a:r>
            <a:r>
              <a:rPr lang="en-US" dirty="0" smtClean="0"/>
              <a:t>low </a:t>
            </a:r>
            <a:r>
              <a:rPr lang="en-US" dirty="0"/>
              <a:t>or no profile among </a:t>
            </a:r>
            <a:r>
              <a:rPr lang="en-US" dirty="0" smtClean="0"/>
              <a:t>peers</a:t>
            </a:r>
          </a:p>
          <a:p>
            <a:pPr marL="478954" lvl="1" indent="0">
              <a:buNone/>
            </a:pPr>
            <a:r>
              <a:rPr lang="en-US" dirty="0" smtClean="0"/>
              <a:t>&gt; Few or no citations</a:t>
            </a:r>
          </a:p>
          <a:p>
            <a:r>
              <a:rPr lang="en-US" dirty="0" smtClean="0"/>
              <a:t>Paper not indexed or archived</a:t>
            </a:r>
          </a:p>
          <a:p>
            <a:pPr marL="478954" lvl="1" indent="0">
              <a:buNone/>
            </a:pPr>
            <a:r>
              <a:rPr lang="en-US" dirty="0" smtClean="0"/>
              <a:t>&gt; Difficult or impossible for peers to find</a:t>
            </a:r>
          </a:p>
          <a:p>
            <a:r>
              <a:rPr lang="en-US" dirty="0"/>
              <a:t>Poor publishing experience</a:t>
            </a:r>
          </a:p>
          <a:p>
            <a:pPr marL="478954" lvl="1" indent="0">
              <a:buNone/>
            </a:pPr>
            <a:r>
              <a:rPr lang="en-US" dirty="0" smtClean="0"/>
              <a:t>&gt; Work </a:t>
            </a:r>
            <a:r>
              <a:rPr lang="en-US" dirty="0"/>
              <a:t>not adequately reviewed or edited</a:t>
            </a:r>
          </a:p>
          <a:p>
            <a:r>
              <a:rPr lang="en-US" dirty="0" smtClean="0"/>
              <a:t>Damaged reputation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140649" y="399730"/>
            <a:ext cx="3213600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r>
              <a:rPr lang="en-US" sz="3700" b="1" dirty="0"/>
              <a:t>Implications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17289" y="399730"/>
            <a:ext cx="1160702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r>
              <a:rPr lang="en-US" sz="7500" dirty="0" err="1">
                <a:latin typeface="Arial Rounded MT Bold"/>
                <a:cs typeface="Arial Rounded MT Bold"/>
              </a:rPr>
              <a:t>i</a:t>
            </a:r>
            <a:endParaRPr lang="en-US" sz="7500" dirty="0">
              <a:latin typeface="Arial Rounded MT Bold"/>
              <a:cs typeface="Arial Rounded MT Bold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86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Grande"/>
              <a:buChar char="!"/>
            </a:pPr>
            <a:endParaRPr lang="en-US" dirty="0" smtClean="0"/>
          </a:p>
          <a:p>
            <a:pPr>
              <a:buFont typeface="Lucida Grande"/>
              <a:buChar char="!"/>
            </a:pPr>
            <a:r>
              <a:rPr lang="en-GB" dirty="0"/>
              <a:t>Are you submitting </a:t>
            </a:r>
            <a:r>
              <a:rPr lang="en-GB" dirty="0" smtClean="0"/>
              <a:t>to </a:t>
            </a:r>
            <a:r>
              <a:rPr lang="en-GB" dirty="0"/>
              <a:t>a trusted journal? </a:t>
            </a:r>
            <a:endParaRPr lang="en-GB" dirty="0" smtClean="0"/>
          </a:p>
          <a:p>
            <a:pPr>
              <a:buFont typeface="Lucida Grande"/>
              <a:buChar char="!"/>
            </a:pPr>
            <a:r>
              <a:rPr lang="en-GB" dirty="0" smtClean="0"/>
              <a:t>Does the journal provide services that promotes your work efficiently?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2" y="355453"/>
            <a:ext cx="5045555" cy="1114730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0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charset="2"/>
              <a:buChar char="ü"/>
            </a:pPr>
            <a:endParaRPr lang="en-US" dirty="0" smtClean="0"/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Do you or your colleagues know the journal?</a:t>
            </a: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Can you identify, and contact, the publisher?</a:t>
            </a: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Do you recognize the editorial board?</a:t>
            </a: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Are any publication charges clearly stated?</a:t>
            </a: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Is the journal clear about the type of peer review it uses?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14" y="401634"/>
            <a:ext cx="4879122" cy="1013546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6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&gt;"/>
            </a:pPr>
            <a:endParaRPr lang="en-US" dirty="0" smtClean="0"/>
          </a:p>
          <a:p>
            <a:pPr>
              <a:buFont typeface="Lucida Grande"/>
              <a:buChar char="&gt;"/>
            </a:pPr>
            <a:r>
              <a:rPr lang="en-US" dirty="0" smtClean="0"/>
              <a:t>If you can answer ‘yes’ to all or most of the check list questions</a:t>
            </a:r>
          </a:p>
          <a:p>
            <a:pPr>
              <a:buFont typeface="Lucida Grande"/>
              <a:buChar char="&gt;"/>
            </a:pPr>
            <a:endParaRPr lang="en-US" dirty="0" smtClean="0"/>
          </a:p>
          <a:p>
            <a:pPr>
              <a:buFont typeface="Lucida Grande"/>
              <a:buChar char="&gt;"/>
            </a:pPr>
            <a:r>
              <a:rPr lang="en-GB" dirty="0" smtClean="0"/>
              <a:t>Only </a:t>
            </a:r>
            <a:r>
              <a:rPr lang="en-GB" dirty="0"/>
              <a:t>then should you submit your </a:t>
            </a:r>
            <a:r>
              <a:rPr lang="en-GB" dirty="0" smtClean="0"/>
              <a:t>article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52" y="378543"/>
            <a:ext cx="4804077" cy="1044310"/>
          </a:xfrm>
          <a:prstGeom prst="rect">
            <a:avLst/>
          </a:prstGeom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8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100" dirty="0"/>
              <a:t>w. thinkchecksubmit.org</a:t>
            </a:r>
          </a:p>
          <a:p>
            <a:pPr marL="0" indent="0">
              <a:buNone/>
            </a:pPr>
            <a:r>
              <a:rPr lang="en-US" sz="4100" dirty="0"/>
              <a:t>e. feedback@thinkchecksubmit.org</a:t>
            </a:r>
          </a:p>
          <a:p>
            <a:pPr marL="0" indent="0">
              <a:buNone/>
            </a:pPr>
            <a:r>
              <a:rPr lang="en-US" sz="4100" dirty="0"/>
              <a:t>t. #</a:t>
            </a:r>
            <a:r>
              <a:rPr lang="en-US" sz="4100" dirty="0" err="1"/>
              <a:t>thinkchecksubmit</a:t>
            </a:r>
            <a:endParaRPr lang="en-US" sz="4100" dirty="0"/>
          </a:p>
        </p:txBody>
      </p:sp>
      <p:sp>
        <p:nvSpPr>
          <p:cNvPr id="7" name="Rounded Rectangle 6"/>
          <p:cNvSpPr/>
          <p:nvPr/>
        </p:nvSpPr>
        <p:spPr>
          <a:xfrm>
            <a:off x="2140649" y="399730"/>
            <a:ext cx="3213600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r>
              <a:rPr lang="en-US" sz="4100" b="1" dirty="0"/>
              <a:t>Interested?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17289" y="399730"/>
            <a:ext cx="1160702" cy="1013547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91" tIns="47895" rIns="95791" bIns="47895" rtlCol="0" anchor="ctr"/>
          <a:lstStyle/>
          <a:p>
            <a:pPr algn="ctr"/>
            <a:r>
              <a:rPr lang="en-US" sz="7500" dirty="0" err="1">
                <a:latin typeface="Arial Rounded MT Bold"/>
                <a:cs typeface="Arial Rounded MT Bold"/>
              </a:rPr>
              <a:t>i</a:t>
            </a:r>
            <a:endParaRPr lang="en-US" sz="7500" dirty="0">
              <a:latin typeface="Arial Rounded MT Bold"/>
              <a:cs typeface="Arial Rounded MT Bold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1105" y="6356351"/>
            <a:ext cx="9630404" cy="365125"/>
          </a:xfrm>
        </p:spPr>
        <p:txBody>
          <a:bodyPr/>
          <a:lstStyle/>
          <a:p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en-US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|  http://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thinkchecksubmit.org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| </a:t>
            </a:r>
            <a:r>
              <a:rPr lang="en-US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feedback@thinkchecksubmit.org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3506</TotalTime>
  <Words>384</Words>
  <Application>Microsoft Office PowerPoint</Application>
  <PresentationFormat>A4 (210 x 297 mm)</PresentationFormat>
  <Paragraphs>83</Paragraphs>
  <Slides>11</Slides>
  <Notes>11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7" baseType="lpstr">
      <vt:lpstr>Arial</vt:lpstr>
      <vt:lpstr>Arial Rounded MT Bold</vt:lpstr>
      <vt:lpstr>Calibri</vt:lpstr>
      <vt:lpstr>Lucida Grande</vt:lpstr>
      <vt:lpstr>Wingdings</vt:lpstr>
      <vt:lpstr>Office Theme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Think. Check. Submit.</dc:title>
  <dc:creator>David Armstrong</dc:creator>
  <cp:lastModifiedBy>Lars Bjørnshauge</cp:lastModifiedBy>
  <cp:revision>60</cp:revision>
  <cp:lastPrinted>2015-09-14T12:28:29Z</cp:lastPrinted>
  <dcterms:created xsi:type="dcterms:W3CDTF">2015-08-27T07:26:09Z</dcterms:created>
  <dcterms:modified xsi:type="dcterms:W3CDTF">2015-10-13T02:58:59Z</dcterms:modified>
</cp:coreProperties>
</file>