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5" r:id="rId10"/>
    <p:sldId id="257" r:id="rId11"/>
    <p:sldId id="258" r:id="rId12"/>
    <p:sldId id="259" r:id="rId13"/>
    <p:sldId id="261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67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7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3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15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2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7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4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2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6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7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AC17-9612-4F0C-99ED-9E92AB279BD7}" type="datetimeFigureOut">
              <a:rPr lang="cs-CZ" smtClean="0"/>
              <a:t>12. 10. 2015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B633-AC57-46B8-9083-732A127E3B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8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acalib.2015.04.005" TargetMode="External"/><Relationship Id="rId2" Type="http://schemas.openxmlformats.org/officeDocument/2006/relationships/hyperlink" Target="http://dx.doi.org/10.1016/j.acalib.2015.06.0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eanlanguage.co.uk/articles/attachments/Groppel-Wegener_(2015)_Design_Tasks_Beyond_the_Studio.pdf" TargetMode="External"/><Relationship Id="rId4" Type="http://schemas.openxmlformats.org/officeDocument/2006/relationships/hyperlink" Target="http://www.slideshare.net/infolit_group/walton-the-fishscale-of-academicness-lilac201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nalandova@sic.czu.cz" TargetMode="External"/><Relationship Id="rId2" Type="http://schemas.openxmlformats.org/officeDocument/2006/relationships/hyperlink" Target="mailto:vorlova@lib.jcu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4113" y="1416676"/>
            <a:ext cx="6465194" cy="21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1521" y="1532586"/>
            <a:ext cx="10573555" cy="47089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atin typeface="+mj-lt"/>
              </a:rPr>
              <a:t>Rybí šupiny ve vyhodnocování informací </a:t>
            </a:r>
          </a:p>
          <a:p>
            <a:pPr algn="ctr"/>
            <a:r>
              <a:rPr lang="cs-CZ" sz="6000" b="1" dirty="0" smtClean="0">
                <a:latin typeface="+mj-lt"/>
              </a:rPr>
              <a:t>aneb inspirace ze zahraničí </a:t>
            </a:r>
          </a:p>
          <a:p>
            <a:endParaRPr lang="cs-CZ" sz="4000" b="1" dirty="0">
              <a:latin typeface="+mj-lt"/>
            </a:endParaRPr>
          </a:p>
          <a:p>
            <a:pPr algn="ctr"/>
            <a:r>
              <a:rPr lang="cs-CZ" sz="4000" b="1" dirty="0" smtClean="0">
                <a:latin typeface="+mj-lt"/>
              </a:rPr>
              <a:t>Helena Vorlová (AK JU) </a:t>
            </a:r>
          </a:p>
          <a:p>
            <a:pPr algn="ctr"/>
            <a:r>
              <a:rPr lang="cs-CZ" sz="4000" b="1" dirty="0" smtClean="0">
                <a:latin typeface="+mj-lt"/>
              </a:rPr>
              <a:t>Hana Landová (SIC ČZU) </a:t>
            </a:r>
            <a:endParaRPr lang="cs-CZ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4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996" y="5020640"/>
            <a:ext cx="7037141" cy="11495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KONCEPT RYBÍCH ŠUPIN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7606137" y="19490"/>
            <a:ext cx="4693187" cy="523450"/>
          </a:xfrm>
        </p:spPr>
        <p:txBody>
          <a:bodyPr>
            <a:normAutofit/>
          </a:bodyPr>
          <a:lstStyle/>
          <a:p>
            <a:r>
              <a:rPr lang="cs-CZ" sz="1900" dirty="0"/>
              <a:t>Zdroj: http://tactileacademia.com/fishscale</a:t>
            </a:r>
            <a:r>
              <a:rPr lang="cs-CZ" sz="1600" dirty="0"/>
              <a:t>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92" y="281215"/>
            <a:ext cx="4908908" cy="49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ROZVOJ KONCEPTU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803" y="1838503"/>
            <a:ext cx="6464121" cy="481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Inspirace: Claire </a:t>
            </a:r>
            <a:r>
              <a:rPr lang="cs-CZ" sz="3200" dirty="0" err="1" smtClean="0"/>
              <a:t>Penketh</a:t>
            </a:r>
            <a:r>
              <a:rPr lang="cs-CZ" sz="3200" dirty="0" smtClean="0"/>
              <a:t>, rozpracovala: </a:t>
            </a:r>
            <a:r>
              <a:rPr lang="cs-CZ" sz="3200" dirty="0" err="1" smtClean="0"/>
              <a:t>Alke</a:t>
            </a:r>
            <a:r>
              <a:rPr lang="cs-CZ" sz="3200" dirty="0" smtClean="0"/>
              <a:t> </a:t>
            </a:r>
            <a:r>
              <a:rPr lang="cs-CZ" sz="3200" dirty="0" err="1" smtClean="0"/>
              <a:t>Gröppel-Wegener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 P</a:t>
            </a:r>
            <a:r>
              <a:rPr lang="cs-CZ" sz="3200" dirty="0" smtClean="0"/>
              <a:t>ředstavení na </a:t>
            </a:r>
            <a:r>
              <a:rPr lang="cs-CZ" sz="3200" dirty="0"/>
              <a:t>konferenci LILAC 2015 </a:t>
            </a:r>
            <a:r>
              <a:rPr lang="cs-CZ" sz="3200" dirty="0" smtClean="0"/>
              <a:t>(</a:t>
            </a:r>
            <a:r>
              <a:rPr lang="cs-CZ" sz="3200" dirty="0" err="1" smtClean="0"/>
              <a:t>Walton</a:t>
            </a:r>
            <a:r>
              <a:rPr lang="cs-CZ" sz="3200" dirty="0" smtClean="0"/>
              <a:t> et al., 2015)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Původně pro </a:t>
            </a:r>
            <a:r>
              <a:rPr lang="cs-CZ" sz="3200" dirty="0"/>
              <a:t>studenty umění, médií a </a:t>
            </a:r>
            <a:r>
              <a:rPr lang="cs-CZ" sz="3200" dirty="0" smtClean="0"/>
              <a:t>designu: vizuálně zaměřeni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Použití </a:t>
            </a:r>
            <a:r>
              <a:rPr lang="cs-CZ" sz="3200" dirty="0"/>
              <a:t>vizuálních </a:t>
            </a:r>
            <a:r>
              <a:rPr lang="cs-CZ" sz="3200" dirty="0" smtClean="0"/>
              <a:t>metafor 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86" y="208376"/>
            <a:ext cx="5250314" cy="38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01" y="4584052"/>
            <a:ext cx="5829837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Informační zdroj </a:t>
            </a:r>
            <a:r>
              <a:rPr lang="cs-CZ" sz="2000" b="1" dirty="0"/>
              <a:t>= mořský tvor (</a:t>
            </a:r>
            <a:r>
              <a:rPr lang="cs-CZ" sz="2000" b="1" dirty="0" err="1"/>
              <a:t>sea</a:t>
            </a:r>
            <a:r>
              <a:rPr lang="cs-CZ" sz="2000" b="1" dirty="0"/>
              <a:t> </a:t>
            </a:r>
            <a:r>
              <a:rPr lang="cs-CZ" sz="2000" b="1" dirty="0" err="1"/>
              <a:t>creature</a:t>
            </a:r>
            <a:r>
              <a:rPr lang="cs-CZ" sz="2000" b="1" dirty="0"/>
              <a:t>)</a:t>
            </a:r>
          </a:p>
          <a:p>
            <a:pPr lvl="1"/>
            <a:r>
              <a:rPr lang="cs-CZ" sz="2000" b="1" dirty="0"/>
              <a:t>Směrem k </a:t>
            </a:r>
            <a:r>
              <a:rPr lang="cs-CZ" sz="2000" b="1" dirty="0" smtClean="0"/>
              <a:t>povrchu: „</a:t>
            </a:r>
            <a:r>
              <a:rPr lang="cs-CZ" sz="2000" b="1" dirty="0"/>
              <a:t>mělčí“ zdroje </a:t>
            </a:r>
            <a:r>
              <a:rPr lang="cs-CZ" sz="2000" b="1" dirty="0" smtClean="0"/>
              <a:t> </a:t>
            </a:r>
          </a:p>
          <a:p>
            <a:pPr lvl="1"/>
            <a:r>
              <a:rPr lang="cs-CZ" sz="2000" b="1" dirty="0" smtClean="0"/>
              <a:t>Směrem dolů: „hlubší“  (teoretické) </a:t>
            </a:r>
            <a:r>
              <a:rPr lang="cs-CZ" sz="2000" b="1" dirty="0"/>
              <a:t>zdroje</a:t>
            </a:r>
          </a:p>
          <a:p>
            <a:pPr lvl="1"/>
            <a:r>
              <a:rPr lang="cs-CZ" sz="2000" b="1" dirty="0"/>
              <a:t>Informační oceán, informační tsunami, Google vlečná síť a další </a:t>
            </a:r>
          </a:p>
          <a:p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5606603" y="-46174"/>
            <a:ext cx="658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Zdroj</a:t>
            </a:r>
            <a:r>
              <a:rPr lang="de-DE" sz="1400" dirty="0"/>
              <a:t>: http://innovativelibraries.org.uk/index.php/onlyconnect/fishscale-academicness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220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CÍLE KONCEPTU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78" y="1533237"/>
            <a:ext cx="653388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/>
              <a:t> Důraz na zvažování původu </a:t>
            </a:r>
            <a:r>
              <a:rPr lang="cs-CZ" sz="3600" dirty="0"/>
              <a:t>informačních zdrojů pomocí </a:t>
            </a:r>
            <a:r>
              <a:rPr lang="cs-CZ" sz="3600" dirty="0" smtClean="0"/>
              <a:t>vizualizace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 smtClean="0"/>
              <a:t> Snížení potřeby studentů </a:t>
            </a:r>
            <a:r>
              <a:rPr lang="cs-CZ" sz="3600" dirty="0"/>
              <a:t>spoléhat na nerecenzované </a:t>
            </a:r>
            <a:r>
              <a:rPr lang="cs-CZ" sz="3600" dirty="0" smtClean="0"/>
              <a:t>zdroje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81" y="811805"/>
            <a:ext cx="3988159" cy="2914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16440" y="652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600" dirty="0"/>
          </a:p>
          <a:p>
            <a:r>
              <a:rPr lang="de-DE" sz="1200" dirty="0" err="1"/>
              <a:t>Zdroj</a:t>
            </a:r>
            <a:r>
              <a:rPr lang="de-DE" sz="1200" dirty="0"/>
              <a:t>: http://innovativelibraries.org.uk/index.php/onlyconnect/fishscale-academicness/</a:t>
            </a:r>
            <a:r>
              <a:rPr lang="cs-CZ" sz="1200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08868" y="3949568"/>
            <a:ext cx="4582117" cy="24929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i="1" dirty="0" smtClean="0"/>
          </a:p>
          <a:p>
            <a:pPr algn="ctr"/>
            <a:r>
              <a:rPr lang="cs-CZ" sz="2400" b="1" i="1" dirty="0" smtClean="0"/>
              <a:t>„</a:t>
            </a:r>
            <a:r>
              <a:rPr lang="en-US" sz="2400" b="1" i="1" dirty="0"/>
              <a:t>Would it be grey and with dangerous teeth,</a:t>
            </a:r>
          </a:p>
          <a:p>
            <a:pPr algn="ctr"/>
            <a:r>
              <a:rPr lang="en-US" sz="2400" b="1" i="1" dirty="0"/>
              <a:t>because it has no illustrations and uses unfamiliar words?</a:t>
            </a:r>
            <a:r>
              <a:rPr lang="cs-CZ" sz="2400" b="1" i="1" dirty="0"/>
              <a:t>!“</a:t>
            </a:r>
            <a:endParaRPr lang="en-US" sz="2400" b="1" i="1" dirty="0"/>
          </a:p>
          <a:p>
            <a:pPr algn="ctr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211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965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PRÁCE S RYBÍMI ŠUPINAMI 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031" y="1475218"/>
            <a:ext cx="7353837" cy="3779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6700" dirty="0"/>
              <a:t>I</a:t>
            </a:r>
            <a:r>
              <a:rPr lang="cs-CZ" sz="6700" dirty="0" smtClean="0"/>
              <a:t>lustrovaná </a:t>
            </a:r>
            <a:r>
              <a:rPr lang="cs-CZ" sz="6700" dirty="0"/>
              <a:t>kniha </a:t>
            </a:r>
            <a:r>
              <a:rPr lang="cs-CZ" sz="6700" i="1" dirty="0" err="1"/>
              <a:t>The</a:t>
            </a:r>
            <a:r>
              <a:rPr lang="cs-CZ" sz="6700" i="1" dirty="0"/>
              <a:t> </a:t>
            </a:r>
            <a:r>
              <a:rPr lang="cs-CZ" sz="6700" i="1" dirty="0" err="1"/>
              <a:t>Fishscale</a:t>
            </a:r>
            <a:r>
              <a:rPr lang="cs-CZ" sz="6700" i="1" dirty="0"/>
              <a:t> </a:t>
            </a:r>
            <a:r>
              <a:rPr lang="cs-CZ" sz="6700" i="1" dirty="0" err="1"/>
              <a:t>of</a:t>
            </a:r>
            <a:r>
              <a:rPr lang="cs-CZ" sz="6700" i="1" dirty="0"/>
              <a:t> </a:t>
            </a:r>
            <a:r>
              <a:rPr lang="cs-CZ" sz="6700" i="1" dirty="0" err="1" smtClean="0"/>
              <a:t>Academicness</a:t>
            </a:r>
            <a:r>
              <a:rPr lang="cs-CZ" sz="67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6700" dirty="0" smtClean="0"/>
              <a:t> úvod </a:t>
            </a:r>
            <a:r>
              <a:rPr lang="cs-CZ" sz="6700" dirty="0"/>
              <a:t>do konceptu </a:t>
            </a:r>
            <a:endParaRPr lang="cs-CZ" sz="67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6700" dirty="0"/>
              <a:t> </a:t>
            </a:r>
            <a:r>
              <a:rPr lang="cs-CZ" sz="6700" dirty="0" smtClean="0"/>
              <a:t>pracovní listy: určení </a:t>
            </a:r>
            <a:r>
              <a:rPr lang="cs-CZ" sz="6700" dirty="0"/>
              <a:t>mořského </a:t>
            </a:r>
            <a:r>
              <a:rPr lang="cs-CZ" sz="6700" dirty="0" smtClean="0"/>
              <a:t>tvora + akademické hloubky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6700" dirty="0" smtClean="0"/>
              <a:t> i vlastní </a:t>
            </a:r>
            <a:r>
              <a:rPr lang="cs-CZ" sz="6700" dirty="0"/>
              <a:t>mořská stvoření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endParaRPr lang="cs-CZ" sz="43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6" y="250902"/>
            <a:ext cx="2665927" cy="406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2" y="4207441"/>
            <a:ext cx="4315078" cy="2610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3031" y="5770903"/>
            <a:ext cx="535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Materiály </a:t>
            </a:r>
            <a:r>
              <a:rPr lang="cs-CZ" b="1" dirty="0"/>
              <a:t>jsou dostupné pod licencí </a:t>
            </a:r>
            <a:r>
              <a:rPr lang="cs-CZ" b="1" dirty="0" smtClean="0"/>
              <a:t>CC na: </a:t>
            </a:r>
            <a:r>
              <a:rPr lang="cs-CZ" b="1" dirty="0"/>
              <a:t>http://tactileacademia.com/fishscale/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376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ZDROJE K TÉMATU: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192"/>
            <a:ext cx="11113394" cy="5138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Catalano</a:t>
            </a:r>
            <a:r>
              <a:rPr lang="cs-CZ" sz="2400" dirty="0" smtClean="0"/>
              <a:t>, A. 2015.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Effect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</a:t>
            </a:r>
            <a:r>
              <a:rPr lang="cs-CZ" sz="2400" dirty="0" err="1" smtClean="0"/>
              <a:t>Situated</a:t>
            </a:r>
            <a:r>
              <a:rPr lang="cs-CZ" sz="2400" dirty="0" smtClean="0"/>
              <a:t> </a:t>
            </a:r>
            <a:r>
              <a:rPr lang="cs-CZ" sz="2400" dirty="0" err="1" smtClean="0"/>
              <a:t>Learning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in a Distance </a:t>
            </a:r>
            <a:r>
              <a:rPr lang="cs-CZ" sz="2400" dirty="0" err="1" smtClean="0"/>
              <a:t>Education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Literacy</a:t>
            </a:r>
            <a:r>
              <a:rPr lang="cs-CZ" sz="2400" dirty="0" smtClean="0"/>
              <a:t> </a:t>
            </a:r>
            <a:r>
              <a:rPr lang="cs-CZ" sz="2400" dirty="0" err="1" smtClean="0"/>
              <a:t>Course</a:t>
            </a:r>
            <a:r>
              <a:rPr lang="cs-CZ" sz="2400" dirty="0" smtClean="0"/>
              <a:t>.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Journal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Academic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Librarianship</a:t>
            </a:r>
            <a:r>
              <a:rPr lang="cs-CZ" sz="2400" i="1" dirty="0" smtClean="0"/>
              <a:t>, </a:t>
            </a:r>
            <a:r>
              <a:rPr lang="cs-CZ" sz="2400" dirty="0" smtClean="0">
                <a:hlinkClick r:id="rId2"/>
              </a:rPr>
              <a:t>http://dx.doi.org/10.1016/j.acalib.2015.06.008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100" i="1" dirty="0"/>
          </a:p>
          <a:p>
            <a:pPr marL="0" indent="0">
              <a:buNone/>
            </a:pPr>
            <a:r>
              <a:rPr lang="cs-CZ" sz="2400" dirty="0" smtClean="0"/>
              <a:t>Kim, S.U., </a:t>
            </a:r>
            <a:r>
              <a:rPr lang="cs-CZ" sz="2400" dirty="0" err="1" smtClean="0"/>
              <a:t>Shumaker</a:t>
            </a:r>
            <a:r>
              <a:rPr lang="cs-CZ" sz="2400" dirty="0" smtClean="0"/>
              <a:t>, D. 2015. Student, </a:t>
            </a:r>
            <a:r>
              <a:rPr lang="cs-CZ" sz="2400" dirty="0" err="1" smtClean="0"/>
              <a:t>Librarian</a:t>
            </a:r>
            <a:r>
              <a:rPr lang="cs-CZ" sz="2400" dirty="0" smtClean="0"/>
              <a:t>, and </a:t>
            </a:r>
            <a:r>
              <a:rPr lang="cs-CZ" sz="2400" dirty="0" err="1" smtClean="0"/>
              <a:t>Instructor</a:t>
            </a:r>
            <a:r>
              <a:rPr lang="cs-CZ" sz="2400" dirty="0" smtClean="0"/>
              <a:t> </a:t>
            </a:r>
            <a:r>
              <a:rPr lang="cs-CZ" sz="2400" dirty="0" err="1" smtClean="0"/>
              <a:t>Perceptions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Literacy</a:t>
            </a:r>
            <a:r>
              <a:rPr lang="cs-CZ" sz="2400" dirty="0" smtClean="0"/>
              <a:t> </a:t>
            </a:r>
            <a:r>
              <a:rPr lang="cs-CZ" sz="2400" dirty="0" err="1" smtClean="0"/>
              <a:t>Insttruction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Skills</a:t>
            </a:r>
            <a:r>
              <a:rPr lang="cs-CZ" sz="2400" dirty="0" smtClean="0"/>
              <a:t> in a </a:t>
            </a:r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Year</a:t>
            </a:r>
            <a:r>
              <a:rPr lang="cs-CZ" sz="2400" dirty="0" smtClean="0"/>
              <a:t> </a:t>
            </a:r>
            <a:r>
              <a:rPr lang="cs-CZ" sz="2400" dirty="0" err="1" smtClean="0"/>
              <a:t>Experience</a:t>
            </a:r>
            <a:r>
              <a:rPr lang="cs-CZ" sz="2400" dirty="0" smtClean="0"/>
              <a:t> Program: A Case Study. </a:t>
            </a:r>
            <a:r>
              <a:rPr lang="cs-CZ" sz="2400" i="1" dirty="0" err="1" smtClean="0"/>
              <a:t>The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Journal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of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Academic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Librarianship</a:t>
            </a:r>
            <a:r>
              <a:rPr lang="cs-CZ" sz="2400" i="1" dirty="0" smtClean="0"/>
              <a:t>, </a:t>
            </a:r>
            <a:r>
              <a:rPr lang="cs-CZ" sz="2400" dirty="0" smtClean="0">
                <a:hlinkClick r:id="rId3"/>
              </a:rPr>
              <a:t>http://dx.doi.org/10.1016/j.acalib.2015.04.005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100" dirty="0" smtClean="0">
              <a:hlinkClick r:id="rId4"/>
            </a:endParaRPr>
          </a:p>
          <a:p>
            <a:pPr marL="0" indent="0">
              <a:buNone/>
            </a:pPr>
            <a:r>
              <a:rPr lang="cs-CZ" sz="2400" dirty="0" err="1"/>
              <a:t>Walton</a:t>
            </a:r>
            <a:r>
              <a:rPr lang="cs-CZ" sz="2400" dirty="0"/>
              <a:t>, G</a:t>
            </a:r>
            <a:r>
              <a:rPr lang="cs-CZ" sz="2400" dirty="0" smtClean="0"/>
              <a:t>. et al. 2015.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Fishscale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Academicness</a:t>
            </a:r>
            <a:r>
              <a:rPr lang="cs-CZ" sz="2400" dirty="0" smtClean="0"/>
              <a:t>: Use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Visual</a:t>
            </a:r>
            <a:r>
              <a:rPr lang="cs-CZ" sz="2400" dirty="0" smtClean="0"/>
              <a:t> </a:t>
            </a:r>
            <a:r>
              <a:rPr lang="cs-CZ" sz="2400" dirty="0" err="1" smtClean="0"/>
              <a:t>Metaphor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Evaluating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</a:t>
            </a:r>
            <a:r>
              <a:rPr lang="cs-CZ" sz="2400" dirty="0" smtClean="0">
                <a:hlinkClick r:id="rId4"/>
              </a:rPr>
              <a:t>www.slideshare.net/infolit_group/walton-the-fishscale-of-academicness-lilac2015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err="1" smtClean="0"/>
              <a:t>Gröppel</a:t>
            </a:r>
            <a:r>
              <a:rPr lang="cs-CZ" sz="2400" dirty="0" smtClean="0"/>
              <a:t> – </a:t>
            </a:r>
            <a:r>
              <a:rPr lang="cs-CZ" sz="2400" dirty="0" err="1" smtClean="0"/>
              <a:t>Wegener</a:t>
            </a:r>
            <a:r>
              <a:rPr lang="cs-CZ" sz="2400" dirty="0" smtClean="0"/>
              <a:t>, A. Design </a:t>
            </a:r>
            <a:r>
              <a:rPr lang="cs-CZ" sz="2400" dirty="0" err="1" smtClean="0"/>
              <a:t>Tasks</a:t>
            </a:r>
            <a:r>
              <a:rPr lang="cs-CZ" sz="2400" dirty="0" smtClean="0"/>
              <a:t> </a:t>
            </a:r>
            <a:r>
              <a:rPr lang="cs-CZ" sz="2400" dirty="0" err="1" smtClean="0"/>
              <a:t>Beyond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Studio</a:t>
            </a:r>
            <a:r>
              <a:rPr lang="cs-CZ" sz="2400" dirty="0"/>
              <a:t>. </a:t>
            </a:r>
            <a:r>
              <a:rPr lang="cs-CZ" sz="2400" dirty="0" smtClean="0">
                <a:hlinkClick r:id="rId5"/>
              </a:rPr>
              <a:t>http</a:t>
            </a:r>
            <a:r>
              <a:rPr lang="cs-CZ" sz="2400" dirty="0">
                <a:hlinkClick r:id="rId5"/>
              </a:rPr>
              <a:t>://www.cleanlanguage.co.uk/articles/attachments/Groppel-Wegener_(2015)_</a:t>
            </a:r>
            <a:r>
              <a:rPr lang="cs-CZ" sz="2400" dirty="0" smtClean="0">
                <a:hlinkClick r:id="rId5"/>
              </a:rPr>
              <a:t>Design_Tasks_Beyond_the_Studio.pdf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25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czu.cz/gw/webacc?action=Attachment.View&amp;User.context=fa9c7c89391f325078526bc4147b5cf2a6379e6&amp;Item.drn=561A7034.Rekgw.POA1.100.1797867.1.135F9.1@1:7.Rekgw.POA1.100.0.1.0.1@16&amp;Item.Attachment.id=561A7034.Rekgw.POA1.200.20000AD.1.9A58.1@45:561A7034.Rekgw.POA1.100.1797867.1.135F9.1@1:7.Rekgw.POA1.100.0.1.0.1@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207117" cy="31604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5575" y="3975652"/>
            <a:ext cx="10472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DO VAŠEHO DIÁŘE</a:t>
            </a:r>
          </a:p>
          <a:p>
            <a:r>
              <a:rPr lang="cs-CZ" sz="5400" b="1" dirty="0" smtClean="0"/>
              <a:t>ANEB INSPIRACE NENÍ NIKDY DOST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42883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kvs.cz/obr/akvs-logo-20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0" y="1802282"/>
            <a:ext cx="6412402" cy="22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encrypted-tbn1.gstatic.com/images?q=tbn:ANd9GcSApA6mqUM_F9C_0y_F55uLWJkc7wxXUDQpVZma-JutSLa9tAOZ56ea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46" y="4006180"/>
            <a:ext cx="2322775" cy="13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5975" y="269314"/>
            <a:ext cx="4126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b="1" dirty="0">
                <a:latin typeface="+mj-lt"/>
              </a:rPr>
              <a:t>PODĚKOVÁNÍ: </a:t>
            </a:r>
            <a:endParaRPr lang="cs-CZ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9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214" y="571187"/>
            <a:ext cx="11110175" cy="613870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5400" b="1" dirty="0" smtClean="0"/>
              <a:t>KONTAKTY: </a:t>
            </a:r>
            <a:br>
              <a:rPr lang="cs-CZ" sz="5400" b="1" dirty="0" smtClean="0"/>
            </a:br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b="1" dirty="0" smtClean="0"/>
              <a:t>	Helena Vorlová (AK JU) </a:t>
            </a:r>
            <a:br>
              <a:rPr lang="cs-CZ" sz="5400" b="1" dirty="0" smtClean="0"/>
            </a:br>
            <a:r>
              <a:rPr lang="cs-CZ" sz="5400" b="1" dirty="0" smtClean="0"/>
              <a:t>	</a:t>
            </a:r>
            <a:r>
              <a:rPr lang="cs-CZ" sz="5400" b="1" dirty="0" smtClean="0">
                <a:hlinkClick r:id="rId2"/>
              </a:rPr>
              <a:t>vorlova@lib.jcu.cz</a:t>
            </a:r>
            <a:r>
              <a:rPr lang="cs-CZ" sz="5400" b="1" dirty="0" smtClean="0"/>
              <a:t> </a:t>
            </a:r>
            <a:br>
              <a:rPr lang="cs-CZ" sz="5400" b="1" dirty="0" smtClean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 smtClean="0"/>
              <a:t>	Hana Landová (SIC ČZU) </a:t>
            </a:r>
            <a:br>
              <a:rPr lang="cs-CZ" sz="5400" b="1" dirty="0" smtClean="0"/>
            </a:br>
            <a:r>
              <a:rPr lang="cs-CZ" sz="5400" b="1" dirty="0" smtClean="0"/>
              <a:t>	</a:t>
            </a:r>
            <a:r>
              <a:rPr lang="cs-CZ" sz="5400" b="1" dirty="0" smtClean="0">
                <a:hlinkClick r:id="rId3"/>
              </a:rPr>
              <a:t>hanalandova@sic.czu.cz</a:t>
            </a:r>
            <a:r>
              <a:rPr lang="cs-CZ" sz="5400" b="1" dirty="0" smtClean="0"/>
              <a:t> </a:t>
            </a:r>
            <a:br>
              <a:rPr lang="cs-CZ" sz="5400" b="1" dirty="0" smtClean="0"/>
            </a:br>
            <a:endParaRPr lang="cs-CZ" sz="5400" b="1" dirty="0"/>
          </a:p>
        </p:txBody>
      </p:sp>
      <p:sp>
        <p:nvSpPr>
          <p:cNvPr id="4" name="AutoShape 2" descr="Výsledek obrázku pro ivi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ivig logo"/>
          <p:cNvSpPr>
            <a:spLocks noChangeAspect="1" noChangeArrowheads="1"/>
          </p:cNvSpPr>
          <p:nvPr/>
        </p:nvSpPr>
        <p:spPr bwMode="auto">
          <a:xfrm>
            <a:off x="8885305" y="1244309"/>
            <a:ext cx="546702" cy="5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68203"/>
          </a:xfr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4288665"/>
            <a:ext cx="12192000" cy="2569335"/>
          </a:xfrm>
          <a:solidFill>
            <a:srgbClr val="DDDDDD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Příliv nových publikací neustává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Jen v období od BA 2014 cca 775 článků zařazených  do </a:t>
            </a:r>
            <a:r>
              <a:rPr lang="cs-CZ" sz="3600" dirty="0" err="1" smtClean="0"/>
              <a:t>WoS</a:t>
            </a:r>
            <a:endParaRPr lang="cs-CZ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Časopisy mimo </a:t>
            </a:r>
            <a:r>
              <a:rPr lang="cs-CZ" sz="3600" dirty="0" err="1" smtClean="0"/>
              <a:t>WoS</a:t>
            </a:r>
            <a:r>
              <a:rPr lang="cs-CZ" sz="3600" dirty="0" smtClean="0"/>
              <a:t>, konference, nerecenzované články</a:t>
            </a:r>
            <a:endParaRPr lang="cs-CZ" sz="3600" dirty="0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8868269" y="3168203"/>
            <a:ext cx="4693187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Flickr.com, autorka: Ewa </a:t>
            </a:r>
            <a:r>
              <a:rPr lang="cs-CZ" sz="1600" dirty="0" err="1" smtClean="0"/>
              <a:t>Rozkosz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274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ercampus.com/sites/default/files/2015/08/02/keep-calm-and-be-a-freshma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" y="231820"/>
            <a:ext cx="3729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357051" y="4776341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hercampus.com</a:t>
            </a:r>
            <a:endParaRPr lang="cs-CZ" sz="1200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675032" y="2657565"/>
            <a:ext cx="7392472" cy="1325563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STUDENTI PRVNÍCH ROČNÍKŮ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24437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ercampus.com/sites/default/files/2015/08/02/keep-calm-and-be-a-freshma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" y="231820"/>
            <a:ext cx="3729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357051" y="4776341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hercampus.com</a:t>
            </a:r>
            <a:endParaRPr lang="cs-CZ" sz="1200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20486" y="4972658"/>
            <a:ext cx="7547018" cy="1325563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STUDENTI KOMBINOVANÝCH / DISTANČNÍCH PROGRAMŮ</a:t>
            </a:r>
            <a:endParaRPr lang="cs-CZ" sz="4800" b="1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80" y="231820"/>
            <a:ext cx="5746600" cy="3532989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0019854" y="3779782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pixabay.com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174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hercampus.com/sites/default/files/2015/08/02/keep-calm-and-be-a-freshma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" y="231820"/>
            <a:ext cx="3729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357051" y="4776341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hercampus.com</a:t>
            </a:r>
            <a:endParaRPr lang="cs-CZ" sz="1200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271816" y="5701162"/>
            <a:ext cx="7554763" cy="592880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NOVÉ VÝUKOVÉ METODY</a:t>
            </a:r>
            <a:endParaRPr lang="cs-CZ" sz="5400" b="1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80" y="231820"/>
            <a:ext cx="5746600" cy="3532989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0019854" y="3779782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pixabay.com</a:t>
            </a:r>
            <a:endParaRPr lang="cs-CZ" sz="1200" dirty="0"/>
          </a:p>
        </p:txBody>
      </p:sp>
      <p:pic>
        <p:nvPicPr>
          <p:cNvPr id="10" name="Picture 6" descr="http://titser.org/wp-content/uploads/2015/04/effective-teaching-strategies-1125x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6" y="1646264"/>
            <a:ext cx="7205545" cy="35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7556443" y="5179253"/>
            <a:ext cx="2047650" cy="39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/>
              <a:t>Zdroj: pixabay.com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74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/>
              <a:t>KLÍČOVÝ ZAČÁTEK STUDIA</a:t>
            </a:r>
            <a:endParaRPr lang="cs-CZ" sz="5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26546" y="2506662"/>
            <a:ext cx="7212169" cy="521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Programy pro nové studenty                 (</a:t>
            </a:r>
            <a:r>
              <a:rPr lang="cs-CZ" sz="3600" dirty="0" err="1" smtClean="0"/>
              <a:t>First</a:t>
            </a:r>
            <a:r>
              <a:rPr lang="cs-CZ" sz="3600" dirty="0" smtClean="0"/>
              <a:t> </a:t>
            </a:r>
            <a:r>
              <a:rPr lang="cs-CZ" sz="3600" dirty="0" err="1" smtClean="0"/>
              <a:t>Year</a:t>
            </a:r>
            <a:r>
              <a:rPr lang="cs-CZ" sz="3600" dirty="0" smtClean="0"/>
              <a:t> </a:t>
            </a:r>
            <a:r>
              <a:rPr lang="cs-CZ" sz="3600" dirty="0" err="1" smtClean="0"/>
              <a:t>Experience</a:t>
            </a:r>
            <a:r>
              <a:rPr lang="cs-CZ" sz="3600" dirty="0" smtClean="0"/>
              <a:t> – FYE)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Propracované programy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Různá struktura, různé formáty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Spolupráce v rámci VŠ/fakulty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/>
              <a:t>O</a:t>
            </a:r>
            <a:r>
              <a:rPr lang="cs-CZ" sz="3600" dirty="0" smtClean="0"/>
              <a:t>bsah kurzu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600" dirty="0" smtClean="0"/>
          </a:p>
          <a:p>
            <a:endParaRPr lang="cs-CZ" sz="3600" dirty="0"/>
          </a:p>
        </p:txBody>
      </p:sp>
      <p:pic>
        <p:nvPicPr>
          <p:cNvPr id="6" name="Picture 4" descr="http://www.hercampus.com/sites/default/files/2015/08/02/keep-calm-and-be-a-freshma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3729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3183" y="743800"/>
            <a:ext cx="9903854" cy="592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b="1" dirty="0" smtClean="0">
                <a:latin typeface="+mj-lt"/>
              </a:rPr>
              <a:t>CÍLE PROGRAMU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Akademické </a:t>
            </a:r>
            <a:r>
              <a:rPr lang="cs-CZ" sz="3600" dirty="0"/>
              <a:t>dovednosti 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Kritické myšlení</a:t>
            </a:r>
          </a:p>
          <a:p>
            <a:pPr marL="0" indent="0">
              <a:buNone/>
            </a:pPr>
            <a:r>
              <a:rPr lang="cs-CZ" sz="3600" dirty="0" smtClean="0"/>
              <a:t>Společné </a:t>
            </a:r>
            <a:r>
              <a:rPr lang="cs-CZ" sz="3600" dirty="0"/>
              <a:t>zážitky pro studenty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3600" dirty="0" smtClean="0"/>
              <a:t>Seznámení </a:t>
            </a:r>
            <a:r>
              <a:rPr lang="cs-CZ" sz="3600" dirty="0"/>
              <a:t>s univerzitou (sounáležitost) </a:t>
            </a:r>
            <a:endParaRPr lang="cs-CZ" sz="36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3600" dirty="0" smtClean="0"/>
              <a:t>Prevence </a:t>
            </a:r>
            <a:r>
              <a:rPr lang="cs-CZ" sz="3600" dirty="0" err="1"/>
              <a:t>propadovosti</a:t>
            </a: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i="1" dirty="0" smtClean="0"/>
              <a:t>(Kim &amp; </a:t>
            </a:r>
            <a:r>
              <a:rPr lang="cs-CZ" sz="3600" i="1" dirty="0" err="1" smtClean="0"/>
              <a:t>Shumaker</a:t>
            </a:r>
            <a:r>
              <a:rPr lang="cs-CZ" sz="3600" i="1" dirty="0" smtClean="0"/>
              <a:t>, 2015)</a:t>
            </a:r>
            <a:endParaRPr lang="cs-CZ" sz="3600" dirty="0" smtClean="0"/>
          </a:p>
          <a:p>
            <a:pPr marL="0" lvl="1" indent="0">
              <a:spcBef>
                <a:spcPts val="1000"/>
              </a:spcBef>
              <a:buNone/>
            </a:pPr>
            <a:endParaRPr lang="cs-CZ" sz="36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3600" dirty="0" smtClean="0"/>
              <a:t>Podnět pro naše knihovny </a:t>
            </a:r>
            <a:endParaRPr lang="cs-CZ" sz="3600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1"/>
            <a:ext cx="5456348" cy="38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4878" y="1656595"/>
            <a:ext cx="7817476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/>
              <a:t>KDYŽ JE DO ŠKOLY DALEKO </a:t>
            </a:r>
            <a:endParaRPr lang="cs-CZ" sz="5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7126" y="3422896"/>
            <a:ext cx="10303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Distanční / kombi programy: tradiční oříšek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Nejde již jen o překonání bariéry času a prostoru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Otázky: motivace studentů, jejich zázemí, podmínky studia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Chybějící přímý vliv pedagoga + spolužáků / kolegů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600" dirty="0" smtClean="0"/>
          </a:p>
          <a:p>
            <a:endParaRPr lang="cs-CZ" sz="3600" dirty="0"/>
          </a:p>
        </p:txBody>
      </p:sp>
      <p:pic>
        <p:nvPicPr>
          <p:cNvPr id="7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4"/>
            <a:ext cx="4855335" cy="29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ěna, Slepá Ulička, Uzamčení, Zablokování, Nebe N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4" y="0"/>
            <a:ext cx="1237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3875" y="506064"/>
            <a:ext cx="7751494" cy="164148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/>
              <a:t>SITUAČNÍ UČENÍ</a:t>
            </a:r>
            <a:br>
              <a:rPr lang="cs-CZ" sz="6000" b="1" dirty="0" smtClean="0"/>
            </a:br>
            <a:r>
              <a:rPr lang="cs-CZ" sz="6000" b="1" dirty="0" smtClean="0"/>
              <a:t>(</a:t>
            </a:r>
            <a:r>
              <a:rPr lang="cs-CZ" sz="6000" b="1" dirty="0" err="1"/>
              <a:t>S</a:t>
            </a:r>
            <a:r>
              <a:rPr lang="cs-CZ" sz="6000" b="1" dirty="0" err="1" smtClean="0"/>
              <a:t>ituated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Learning</a:t>
            </a:r>
            <a:r>
              <a:rPr lang="cs-CZ" sz="6000" b="1" dirty="0" smtClean="0"/>
              <a:t> - SL) </a:t>
            </a:r>
            <a:endParaRPr lang="cs-CZ" sz="6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33341" y="2653614"/>
            <a:ext cx="10303099" cy="390876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Návaznost na učení založené na problému (PBL)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Přenos znalostí: imitace reálné situace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Prvky spolupráce, nejednoznačné zadání, různé úhly pohledu, zpětná vazba, delší časový úsek, </a:t>
            </a:r>
            <a:r>
              <a:rPr lang="cs-CZ" sz="3600" dirty="0" err="1" smtClean="0"/>
              <a:t>podůkoly</a:t>
            </a:r>
            <a:r>
              <a:rPr lang="cs-CZ" sz="3600" dirty="0" smtClean="0"/>
              <a:t>, více různých řešení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600" dirty="0" smtClean="0"/>
              <a:t>Zapojení metody do informačního vzdělávání </a:t>
            </a:r>
          </a:p>
          <a:p>
            <a:r>
              <a:rPr lang="cs-CZ" sz="3200" i="1" dirty="0" smtClean="0"/>
              <a:t>(</a:t>
            </a:r>
            <a:r>
              <a:rPr lang="cs-CZ" sz="3200" i="1" dirty="0" err="1" smtClean="0"/>
              <a:t>Catalano</a:t>
            </a:r>
            <a:r>
              <a:rPr lang="cs-CZ" sz="3200" i="1" dirty="0" smtClean="0"/>
              <a:t>, 2015)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058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539</Words>
  <Application>Microsoft Office PowerPoint</Application>
  <PresentationFormat>Širokoúhlá obrazovka</PresentationFormat>
  <Paragraphs>88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STUDENTI PRVNÍCH ROČNÍKŮ</vt:lpstr>
      <vt:lpstr>STUDENTI KOMBINOVANÝCH / DISTANČNÍCH PROGRAMŮ</vt:lpstr>
      <vt:lpstr>NOVÉ VÝUKOVÉ METODY</vt:lpstr>
      <vt:lpstr>KLÍČOVÝ ZAČÁTEK STUDIA</vt:lpstr>
      <vt:lpstr>Prezentace aplikace PowerPoint</vt:lpstr>
      <vt:lpstr>KDYŽ JE DO ŠKOLY DALEKO </vt:lpstr>
      <vt:lpstr>SITUAČNÍ UČENÍ (Situated Learning - SL) </vt:lpstr>
      <vt:lpstr>KONCEPT RYBÍCH ŠUPIN</vt:lpstr>
      <vt:lpstr>ROZVOJ KONCEPTU</vt:lpstr>
      <vt:lpstr>CÍLE KONCEPTU</vt:lpstr>
      <vt:lpstr>PRÁCE S RYBÍMI ŠUPINAMI  </vt:lpstr>
      <vt:lpstr>ZDROJE K TÉMATU: </vt:lpstr>
      <vt:lpstr>Prezentace aplikace PowerPoint</vt:lpstr>
      <vt:lpstr>Prezentace aplikace PowerPoint</vt:lpstr>
      <vt:lpstr>KONTAKTY:    Helena Vorlová (AK JU)   vorlova@lib.jcu.cz    Hana Landová (SIC ČZU)   hanalandova@sic.czu.cz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Landová, Hana</dc:creator>
  <cp:lastModifiedBy>Landová, Hana</cp:lastModifiedBy>
  <cp:revision>34</cp:revision>
  <dcterms:created xsi:type="dcterms:W3CDTF">2015-10-10T18:56:26Z</dcterms:created>
  <dcterms:modified xsi:type="dcterms:W3CDTF">2015-10-12T07:36:06Z</dcterms:modified>
</cp:coreProperties>
</file>