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4"/>
    <p:sldMasterId id="2147483716" r:id="rId5"/>
  </p:sldMasterIdLst>
  <p:notesMasterIdLst>
    <p:notesMasterId r:id="rId26"/>
  </p:notesMasterIdLst>
  <p:handoutMasterIdLst>
    <p:handoutMasterId r:id="rId27"/>
  </p:handoutMasterIdLst>
  <p:sldIdLst>
    <p:sldId id="1087" r:id="rId6"/>
    <p:sldId id="1330" r:id="rId7"/>
    <p:sldId id="1322" r:id="rId8"/>
    <p:sldId id="1296" r:id="rId9"/>
    <p:sldId id="1350" r:id="rId10"/>
    <p:sldId id="1345" r:id="rId11"/>
    <p:sldId id="1351" r:id="rId12"/>
    <p:sldId id="1304" r:id="rId13"/>
    <p:sldId id="1352" r:id="rId14"/>
    <p:sldId id="1305" r:id="rId15"/>
    <p:sldId id="1353" r:id="rId16"/>
    <p:sldId id="1347" r:id="rId17"/>
    <p:sldId id="1343" r:id="rId18"/>
    <p:sldId id="1328" r:id="rId19"/>
    <p:sldId id="1338" r:id="rId20"/>
    <p:sldId id="1335" r:id="rId21"/>
    <p:sldId id="1342" r:id="rId22"/>
    <p:sldId id="1341" r:id="rId23"/>
    <p:sldId id="1258" r:id="rId24"/>
    <p:sldId id="1234" r:id="rId25"/>
  </p:sldIdLst>
  <p:sldSz cx="8929688" cy="57134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3">
          <p15:clr>
            <a:srgbClr val="A4A3A4"/>
          </p15:clr>
        </p15:guide>
        <p15:guide id="2" orient="horz" pos="1737">
          <p15:clr>
            <a:srgbClr val="A4A3A4"/>
          </p15:clr>
        </p15:guide>
        <p15:guide id="3" orient="horz" pos="1890" userDrawn="1">
          <p15:clr>
            <a:srgbClr val="A4A3A4"/>
          </p15:clr>
        </p15:guide>
        <p15:guide id="4" pos="2359" userDrawn="1">
          <p15:clr>
            <a:srgbClr val="A4A3A4"/>
          </p15:clr>
        </p15:guide>
        <p15:guide id="5" pos="498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rbara Radel"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1FA"/>
    <a:srgbClr val="0C508E"/>
    <a:srgbClr val="4AA1F0"/>
    <a:srgbClr val="1276D0"/>
    <a:srgbClr val="BEE6A8"/>
    <a:srgbClr val="6BC638"/>
    <a:srgbClr val="335F1B"/>
    <a:srgbClr val="4D8F29"/>
    <a:srgbClr val="504468"/>
    <a:srgbClr val="C1C3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23" autoAdjust="0"/>
    <p:restoredTop sz="95694" autoAdjust="0"/>
  </p:normalViewPr>
  <p:slideViewPr>
    <p:cSldViewPr snapToObjects="1">
      <p:cViewPr varScale="1">
        <p:scale>
          <a:sx n="91" d="100"/>
          <a:sy n="91" d="100"/>
        </p:scale>
        <p:origin x="678" y="78"/>
      </p:cViewPr>
      <p:guideLst>
        <p:guide orient="horz" pos="2253"/>
        <p:guide orient="horz" pos="1737"/>
        <p:guide orient="horz" pos="1890"/>
        <p:guide pos="2359"/>
        <p:guide pos="4989"/>
      </p:guideLst>
    </p:cSldViewPr>
  </p:slideViewPr>
  <p:outlineViewPr>
    <p:cViewPr>
      <p:scale>
        <a:sx n="33" d="100"/>
        <a:sy n="33" d="100"/>
      </p:scale>
      <p:origin x="0" y="738"/>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9" d="100"/>
          <a:sy n="59" d="100"/>
        </p:scale>
        <p:origin x="-254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7D8ECD-6450-2242-AE69-CEBDE8E5788C}" type="datetimeFigureOut">
              <a:rPr lang="en-US" smtClean="0"/>
              <a:pPr/>
              <a:t>10/13/2015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5317F9-A578-E840-97DC-0F7D9AE53F88}" type="slidenum">
              <a:rPr lang="en-US" smtClean="0"/>
              <a:pPr/>
              <a:t>‹#›</a:t>
            </a:fld>
            <a:endParaRPr lang="en-US"/>
          </a:p>
        </p:txBody>
      </p:sp>
    </p:spTree>
    <p:extLst>
      <p:ext uri="{BB962C8B-B14F-4D97-AF65-F5344CB8AC3E}">
        <p14:creationId xmlns:p14="http://schemas.microsoft.com/office/powerpoint/2010/main" val="13576998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74AD77-EF89-9F43-88A2-8F4BAEE0FC08}" type="datetimeFigureOut">
              <a:rPr lang="en-US" smtClean="0"/>
              <a:pPr/>
              <a:t>10/13/2015</a:t>
            </a:fld>
            <a:endParaRPr lang="en-US"/>
          </a:p>
        </p:txBody>
      </p:sp>
      <p:sp>
        <p:nvSpPr>
          <p:cNvPr id="4" name="Slide Image Placeholder 3"/>
          <p:cNvSpPr>
            <a:spLocks noGrp="1" noRot="1" noChangeAspect="1"/>
          </p:cNvSpPr>
          <p:nvPr>
            <p:ph type="sldImg" idx="2"/>
          </p:nvPr>
        </p:nvSpPr>
        <p:spPr>
          <a:xfrm>
            <a:off x="750888" y="685800"/>
            <a:ext cx="53562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BA755C-5962-D84E-8A5B-BBD874E5B7EA}" type="slidenum">
              <a:rPr lang="en-US" smtClean="0"/>
              <a:pPr/>
              <a:t>‹#›</a:t>
            </a:fld>
            <a:endParaRPr lang="en-US"/>
          </a:p>
        </p:txBody>
      </p:sp>
    </p:spTree>
    <p:extLst>
      <p:ext uri="{BB962C8B-B14F-4D97-AF65-F5344CB8AC3E}">
        <p14:creationId xmlns:p14="http://schemas.microsoft.com/office/powerpoint/2010/main" val="418561859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4D094D2-5F1A-4990-89B8-0A0F608EFFEB}" type="slidenum">
              <a:rPr lang="he-IL" smtClean="0"/>
              <a:pPr eaLnBrk="1" hangingPunct="1"/>
              <a:t>1</a:t>
            </a:fld>
            <a:endParaRPr lang="en-US" dirty="0" smtClean="0"/>
          </a:p>
        </p:txBody>
      </p:sp>
      <p:sp>
        <p:nvSpPr>
          <p:cNvPr id="24579" name="Rectangle 2"/>
          <p:cNvSpPr>
            <a:spLocks noGrp="1" noRot="1" noChangeAspect="1" noChangeArrowheads="1" noTextEdit="1"/>
          </p:cNvSpPr>
          <p:nvPr>
            <p:ph type="sldImg"/>
          </p:nvPr>
        </p:nvSpPr>
        <p:spPr>
          <a:xfrm>
            <a:off x="750888" y="685800"/>
            <a:ext cx="5356225" cy="3429000"/>
          </a:xfrm>
          <a:ln/>
        </p:spPr>
      </p:sp>
      <p:sp>
        <p:nvSpPr>
          <p:cNvPr id="24580"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787062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0" rtl="0"/>
            <a:r>
              <a:rPr lang="en-US" sz="1200" kern="1200" dirty="0" smtClean="0">
                <a:solidFill>
                  <a:schemeClr val="tx1"/>
                </a:solidFill>
                <a:effectLst/>
                <a:latin typeface="+mn-lt"/>
                <a:ea typeface="+mn-ea"/>
                <a:cs typeface="+mn-cs"/>
              </a:rPr>
              <a:t>Cloud/</a:t>
            </a:r>
            <a:r>
              <a:rPr lang="en-US" sz="1200" kern="1200" dirty="0" err="1" smtClean="0">
                <a:solidFill>
                  <a:schemeClr val="tx1"/>
                </a:solidFill>
                <a:effectLst/>
                <a:latin typeface="+mn-lt"/>
                <a:ea typeface="+mn-ea"/>
                <a:cs typeface="+mn-cs"/>
              </a:rPr>
              <a:t>SaaS</a:t>
            </a:r>
            <a:r>
              <a:rPr lang="en-US" sz="1200" kern="1200" dirty="0" smtClean="0">
                <a:solidFill>
                  <a:schemeClr val="tx1"/>
                </a:solidFill>
                <a:effectLst/>
                <a:latin typeface="+mn-lt"/>
                <a:ea typeface="+mn-ea"/>
                <a:cs typeface="+mn-cs"/>
              </a:rPr>
              <a:t>/Web</a:t>
            </a:r>
          </a:p>
          <a:p>
            <a:pPr lvl="0"/>
            <a:r>
              <a:rPr lang="en-US" sz="1200" kern="1200" dirty="0" smtClean="0">
                <a:solidFill>
                  <a:schemeClr val="tx1"/>
                </a:solidFill>
                <a:effectLst/>
                <a:latin typeface="+mn-lt"/>
                <a:ea typeface="+mn-ea"/>
                <a:cs typeface="+mn-cs"/>
              </a:rPr>
              <a:t>Consolidation of systems</a:t>
            </a:r>
          </a:p>
          <a:p>
            <a:pPr lvl="0"/>
            <a:r>
              <a:rPr lang="en-US" sz="1200" kern="1200" dirty="0" smtClean="0">
                <a:solidFill>
                  <a:schemeClr val="tx1"/>
                </a:solidFill>
                <a:effectLst/>
                <a:latin typeface="+mn-lt"/>
                <a:ea typeface="+mn-ea"/>
                <a:cs typeface="+mn-cs"/>
              </a:rPr>
              <a:t>Built with integrations in mind</a:t>
            </a:r>
          </a:p>
          <a:p>
            <a:r>
              <a:rPr lang="en-US" sz="1200" kern="1200" dirty="0" smtClean="0">
                <a:solidFill>
                  <a:schemeClr val="tx1"/>
                </a:solidFill>
                <a:effectLst/>
                <a:latin typeface="+mn-lt"/>
                <a:ea typeface="+mn-ea"/>
                <a:cs typeface="+mn-cs"/>
              </a:rPr>
              <a:t>Extensible via APIs</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 need to do it alone – can share burden/operations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10</a:t>
            </a:fld>
            <a:endParaRPr lang="en-US"/>
          </a:p>
        </p:txBody>
      </p:sp>
    </p:spTree>
    <p:extLst>
      <p:ext uri="{BB962C8B-B14F-4D97-AF65-F5344CB8AC3E}">
        <p14:creationId xmlns:p14="http://schemas.microsoft.com/office/powerpoint/2010/main" val="3909674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Alma Collaborative Network provides benefits to many stakeholders.</a:t>
            </a:r>
            <a:r>
              <a:rPr lang="en-US" baseline="0" dirty="0" smtClean="0"/>
              <a:t> Some of the benefits are delivered only as part of the Collaborative Network offering and some as you will see, are part of any Alma installation whether in a consortia model or single institution. It is important to note that by implementing Alma, you are implementing a solution that addresses the main pain points of the consortia and of each individual stakeholder such as the Library Director, Patrons, Library Managers, the IT and more as we will review in the next slides.</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36863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0" rtl="0"/>
            <a:r>
              <a:rPr lang="en-US" sz="1200" kern="1200" dirty="0" smtClean="0">
                <a:solidFill>
                  <a:schemeClr val="tx1"/>
                </a:solidFill>
                <a:effectLst/>
                <a:latin typeface="+mn-lt"/>
                <a:ea typeface="+mn-ea"/>
                <a:cs typeface="+mn-cs"/>
              </a:rPr>
              <a:t>Consolidation of systems/Unified workflows – easier to work</a:t>
            </a:r>
            <a:r>
              <a:rPr lang="en-US" sz="1200" kern="1200" baseline="0" dirty="0" smtClean="0">
                <a:solidFill>
                  <a:schemeClr val="tx1"/>
                </a:solidFill>
                <a:effectLst/>
                <a:latin typeface="+mn-lt"/>
                <a:ea typeface="+mn-ea"/>
                <a:cs typeface="+mn-cs"/>
              </a:rPr>
              <a:t> with selectors/library for collection development</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Course Reserves +</a:t>
            </a:r>
            <a:r>
              <a:rPr lang="en-US" sz="1200" kern="1200" baseline="0" dirty="0" smtClean="0">
                <a:solidFill>
                  <a:schemeClr val="tx1"/>
                </a:solidFill>
                <a:effectLst/>
                <a:latin typeface="+mn-lt"/>
                <a:ea typeface="+mn-ea"/>
                <a:cs typeface="+mn-cs"/>
              </a:rPr>
              <a:t> Integrations</a:t>
            </a:r>
          </a:p>
          <a:p>
            <a:pPr lvl="0"/>
            <a:r>
              <a:rPr lang="en-US" sz="1200" kern="1200" baseline="0" dirty="0" smtClean="0">
                <a:solidFill>
                  <a:schemeClr val="tx1"/>
                </a:solidFill>
                <a:effectLst/>
                <a:latin typeface="+mn-lt"/>
                <a:ea typeface="+mn-ea"/>
                <a:cs typeface="+mn-cs"/>
              </a:rPr>
              <a:t>Usage + Cost per Use</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Future – Advanced</a:t>
            </a:r>
            <a:r>
              <a:rPr lang="en-US" sz="1200" kern="1200" baseline="0" dirty="0" smtClean="0">
                <a:solidFill>
                  <a:schemeClr val="tx1"/>
                </a:solidFill>
                <a:effectLst/>
                <a:latin typeface="+mn-lt"/>
                <a:ea typeface="+mn-ea"/>
                <a:cs typeface="+mn-cs"/>
              </a:rPr>
              <a:t> Models – APC handling</a:t>
            </a:r>
            <a:endParaRPr lang="en-US" sz="1200" kern="1200" dirty="0" smtClean="0">
              <a:solidFill>
                <a:schemeClr val="tx1"/>
              </a:solidFill>
              <a:effectLst/>
              <a:latin typeface="+mn-lt"/>
              <a:ea typeface="+mn-ea"/>
              <a:cs typeface="+mn-cs"/>
            </a:endParaRPr>
          </a:p>
          <a:p>
            <a:endParaRPr lang="en-US" dirty="0" smtClean="0"/>
          </a:p>
          <a:p>
            <a:endParaRPr lang="en-US" dirty="0" smtClean="0"/>
          </a:p>
          <a:p>
            <a:r>
              <a:rPr lang="en-US" dirty="0" smtClean="0"/>
              <a:t>Easier to get access to research material</a:t>
            </a:r>
          </a:p>
          <a:p>
            <a:r>
              <a:rPr lang="en-US" dirty="0" smtClean="0"/>
              <a:t>Wider pool of resources</a:t>
            </a:r>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12</a:t>
            </a:fld>
            <a:endParaRPr lang="en-US"/>
          </a:p>
        </p:txBody>
      </p:sp>
    </p:spTree>
    <p:extLst>
      <p:ext uri="{BB962C8B-B14F-4D97-AF65-F5344CB8AC3E}">
        <p14:creationId xmlns:p14="http://schemas.microsoft.com/office/powerpoint/2010/main" val="3909674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choosing to collaborate on Cataloging and Acquisitions, the</a:t>
            </a:r>
            <a:r>
              <a:rPr lang="en-US" baseline="0" dirty="0" smtClean="0"/>
              <a:t> Alma Collaborative Network includes an entity by the name of “Network Zone”. It is a type of institution that holds the shared data and form which staff members with the right privilege, can act on behalf of the collaborative network institutions. It is important to note that resource Sharing and Fulfillment collaborations do Not require the “Network Zone” and that institution can be part of many different types of collaborations simultaneously. </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14</a:t>
            </a:fld>
            <a:endParaRPr lang="en-US"/>
          </a:p>
        </p:txBody>
      </p:sp>
    </p:spTree>
    <p:extLst>
      <p:ext uri="{BB962C8B-B14F-4D97-AF65-F5344CB8AC3E}">
        <p14:creationId xmlns:p14="http://schemas.microsoft.com/office/powerpoint/2010/main" val="3960166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1">
              <a:buFont typeface="Wingdings" pitchFamily="2" charset="2"/>
              <a:buChar char="§"/>
            </a:pPr>
            <a:r>
              <a:rPr lang="en-US" sz="2000" dirty="0" smtClean="0"/>
              <a:t>2 Primary Models</a:t>
            </a:r>
          </a:p>
          <a:p>
            <a:pPr lvl="2">
              <a:buFont typeface="Wingdings" pitchFamily="2" charset="2"/>
              <a:buChar char="§"/>
            </a:pPr>
            <a:r>
              <a:rPr lang="en-US" sz="2000" dirty="0" smtClean="0"/>
              <a:t>External, Central Catalog – A dedicated system that provides catalog services for an institution, that exists outside of Alma</a:t>
            </a:r>
          </a:p>
          <a:p>
            <a:pPr lvl="2">
              <a:buFont typeface="Wingdings" pitchFamily="2" charset="2"/>
              <a:buChar char="§"/>
            </a:pPr>
            <a:r>
              <a:rPr lang="en-US" sz="2000" dirty="0" smtClean="0"/>
              <a:t>Shared Catalog – Members of this type of network are working together by managing a shared catalog in Alma to describe their institutional holdings</a:t>
            </a:r>
          </a:p>
          <a:p>
            <a:endParaRPr lang="en-US" dirty="0" smtClean="0"/>
          </a:p>
          <a:p>
            <a:pPr lvl="2">
              <a:buFont typeface="Wingdings" pitchFamily="2" charset="2"/>
              <a:buChar char="§"/>
            </a:pPr>
            <a:endParaRPr lang="en-US" sz="2000" dirty="0" smtClean="0"/>
          </a:p>
          <a:p>
            <a:pPr lvl="1">
              <a:buFont typeface="Wingdings" pitchFamily="2" charset="2"/>
              <a:buChar char="§"/>
            </a:pPr>
            <a:r>
              <a:rPr lang="en-US" sz="2000" dirty="0" smtClean="0"/>
              <a:t>Examples:</a:t>
            </a:r>
          </a:p>
          <a:p>
            <a:pPr lvl="2">
              <a:buFont typeface="Wingdings" pitchFamily="2" charset="2"/>
              <a:buChar char="§"/>
            </a:pPr>
            <a:r>
              <a:rPr lang="en-US" sz="2000" dirty="0" smtClean="0"/>
              <a:t>OCLC </a:t>
            </a:r>
            <a:r>
              <a:rPr lang="en-US" sz="2000" dirty="0" err="1" smtClean="0"/>
              <a:t>WorldCat</a:t>
            </a:r>
            <a:endParaRPr lang="en-US" sz="2000" dirty="0" smtClean="0"/>
          </a:p>
          <a:p>
            <a:pPr lvl="2">
              <a:buFont typeface="Wingdings" pitchFamily="2" charset="2"/>
              <a:buChar char="§"/>
            </a:pPr>
            <a:r>
              <a:rPr lang="en-US" sz="2000" dirty="0" smtClean="0"/>
              <a:t>Libraries Australia</a:t>
            </a:r>
          </a:p>
        </p:txBody>
      </p:sp>
      <p:sp>
        <p:nvSpPr>
          <p:cNvPr id="4" name="Slide Number Placeholder 3"/>
          <p:cNvSpPr>
            <a:spLocks noGrp="1"/>
          </p:cNvSpPr>
          <p:nvPr>
            <p:ph type="sldNum" sz="quarter" idx="10"/>
          </p:nvPr>
        </p:nvSpPr>
        <p:spPr/>
        <p:txBody>
          <a:bodyPr/>
          <a:lstStyle/>
          <a:p>
            <a:fld id="{BEBA755C-5962-D84E-8A5B-BBD874E5B7EA}" type="slidenum">
              <a:rPr lang="en-US" smtClean="0"/>
              <a:pPr/>
              <a:t>15</a:t>
            </a:fld>
            <a:endParaRPr lang="en-US"/>
          </a:p>
        </p:txBody>
      </p:sp>
    </p:spTree>
    <p:extLst>
      <p:ext uri="{BB962C8B-B14F-4D97-AF65-F5344CB8AC3E}">
        <p14:creationId xmlns:p14="http://schemas.microsoft.com/office/powerpoint/2010/main" val="3243246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1">
              <a:buFont typeface="Wingdings" pitchFamily="2" charset="2"/>
              <a:buChar char="§"/>
            </a:pPr>
            <a:r>
              <a:rPr lang="en-US" sz="2000" dirty="0" smtClean="0"/>
              <a:t>Members of this type of network are working together by purchasing and/or negotiating E Resources jointly</a:t>
            </a:r>
          </a:p>
          <a:p>
            <a:pPr lvl="2">
              <a:buFont typeface="Wingdings" pitchFamily="2" charset="2"/>
              <a:buChar char="§"/>
            </a:pPr>
            <a:r>
              <a:rPr lang="en-US" sz="2000" dirty="0" smtClean="0"/>
              <a:t>Packages</a:t>
            </a:r>
          </a:p>
          <a:p>
            <a:pPr lvl="2">
              <a:buFont typeface="Wingdings" pitchFamily="2" charset="2"/>
              <a:buChar char="§"/>
            </a:pPr>
            <a:r>
              <a:rPr lang="en-US" sz="2000" dirty="0" smtClean="0"/>
              <a:t>DBs</a:t>
            </a:r>
          </a:p>
          <a:p>
            <a:pPr lvl="2">
              <a:buFont typeface="Wingdings" pitchFamily="2" charset="2"/>
              <a:buChar char="§"/>
            </a:pPr>
            <a:r>
              <a:rPr lang="en-US" sz="2000" dirty="0" smtClean="0"/>
              <a:t>Titles</a:t>
            </a:r>
          </a:p>
          <a:p>
            <a:pPr marL="569913" lvl="2" indent="0">
              <a:buNone/>
            </a:pPr>
            <a:endParaRPr lang="en-US" sz="2000" dirty="0" smtClean="0"/>
          </a:p>
          <a:p>
            <a:pPr lvl="1">
              <a:buFont typeface="Wingdings" pitchFamily="2" charset="2"/>
              <a:buChar char="§"/>
            </a:pPr>
            <a:r>
              <a:rPr lang="en-US" sz="2000" dirty="0" smtClean="0"/>
              <a:t>These networks always have some organization (real or virtual) supporting the activities</a:t>
            </a:r>
          </a:p>
          <a:p>
            <a:pPr lvl="2">
              <a:buFont typeface="Wingdings" pitchFamily="2" charset="2"/>
              <a:buChar char="§"/>
            </a:pPr>
            <a:r>
              <a:rPr lang="en-US" sz="2000" dirty="0" smtClean="0"/>
              <a:t>Consortial “buying” office</a:t>
            </a:r>
          </a:p>
          <a:p>
            <a:pPr lvl="2">
              <a:buFont typeface="Wingdings" pitchFamily="2" charset="2"/>
              <a:buChar char="§"/>
            </a:pPr>
            <a:r>
              <a:rPr lang="en-US" sz="2000" dirty="0" smtClean="0"/>
              <a:t>State Chancellor’s office</a:t>
            </a:r>
          </a:p>
          <a:p>
            <a:pPr lvl="2">
              <a:buFont typeface="Wingdings" pitchFamily="2" charset="2"/>
              <a:buChar char="§"/>
            </a:pPr>
            <a:r>
              <a:rPr lang="en-US" sz="2000" dirty="0" smtClean="0"/>
              <a:t>Cataloging Network “office”</a:t>
            </a:r>
          </a:p>
          <a:p>
            <a:pPr lvl="2">
              <a:buFont typeface="Wingdings" pitchFamily="2" charset="2"/>
              <a:buChar char="§"/>
            </a:pPr>
            <a:r>
              <a:rPr lang="en-US" sz="2000" dirty="0" smtClean="0"/>
              <a:t>Etc….</a:t>
            </a:r>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16</a:t>
            </a:fld>
            <a:endParaRPr lang="en-US"/>
          </a:p>
        </p:txBody>
      </p:sp>
    </p:spTree>
    <p:extLst>
      <p:ext uri="{BB962C8B-B14F-4D97-AF65-F5344CB8AC3E}">
        <p14:creationId xmlns:p14="http://schemas.microsoft.com/office/powerpoint/2010/main" val="3243246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r>
              <a:rPr lang="en-US" b="1" dirty="0" smtClean="0"/>
              <a:t>Emphasize efficiencies and cost savings</a:t>
            </a:r>
          </a:p>
          <a:p>
            <a:r>
              <a:rPr lang="en-US" b="1" dirty="0" smtClean="0"/>
              <a:t>Might allow you to replace systems</a:t>
            </a:r>
            <a:r>
              <a:rPr lang="en-US" b="1" baseline="0" dirty="0" smtClean="0"/>
              <a:t> and consolidate</a:t>
            </a:r>
            <a:endParaRPr lang="en-US" b="1" dirty="0" smtClean="0"/>
          </a:p>
          <a:p>
            <a:endParaRPr lang="en-US" dirty="0" smtClean="0"/>
          </a:p>
          <a:p>
            <a:pPr lvl="1">
              <a:buFont typeface="Wingdings" pitchFamily="2" charset="2"/>
              <a:buChar char="§"/>
            </a:pPr>
            <a:r>
              <a:rPr lang="en-US" sz="2000" dirty="0" smtClean="0"/>
              <a:t>Members of this type of network are working together by requesting and/or providing their resources to other institutions</a:t>
            </a:r>
          </a:p>
          <a:p>
            <a:pPr lvl="1">
              <a:buFont typeface="Wingdings" pitchFamily="2" charset="2"/>
              <a:buChar char="§"/>
            </a:pPr>
            <a:r>
              <a:rPr lang="en-US" sz="2000" dirty="0" smtClean="0"/>
              <a:t>Library to Library interaction</a:t>
            </a:r>
          </a:p>
          <a:p>
            <a:pPr lvl="1">
              <a:buFont typeface="Wingdings" pitchFamily="2" charset="2"/>
              <a:buChar char="§"/>
            </a:pPr>
            <a:r>
              <a:rPr lang="en-US" sz="2000" dirty="0" smtClean="0"/>
              <a:t>Protocol</a:t>
            </a:r>
            <a:r>
              <a:rPr lang="en-US" sz="2000" baseline="0" dirty="0" smtClean="0"/>
              <a:t> based (ISO, NCIP)</a:t>
            </a:r>
            <a:endParaRPr lang="en-US" sz="2000" dirty="0" smtClean="0"/>
          </a:p>
          <a:p>
            <a:pPr lvl="1">
              <a:buFont typeface="Wingdings" pitchFamily="2" charset="2"/>
              <a:buChar char="§"/>
            </a:pPr>
            <a:endParaRPr lang="en-US" sz="2000" dirty="0" smtClean="0"/>
          </a:p>
          <a:p>
            <a:pPr lvl="1">
              <a:buFont typeface="Wingdings" pitchFamily="2" charset="2"/>
              <a:buChar char="§"/>
            </a:pPr>
            <a:r>
              <a:rPr lang="en-US" sz="2000" dirty="0" smtClean="0"/>
              <a:t>2 Primary Models</a:t>
            </a:r>
          </a:p>
          <a:p>
            <a:pPr lvl="2">
              <a:buFont typeface="Wingdings" pitchFamily="2" charset="2"/>
              <a:buChar char="§"/>
            </a:pPr>
            <a:r>
              <a:rPr lang="en-US" sz="2000" dirty="0" smtClean="0"/>
              <a:t>External Broker – A dedicated system that provides both discovery and requesting functionality, that exists outside of Alma</a:t>
            </a:r>
          </a:p>
          <a:p>
            <a:pPr lvl="2">
              <a:buFont typeface="Wingdings" pitchFamily="2" charset="2"/>
              <a:buChar char="§"/>
            </a:pPr>
            <a:r>
              <a:rPr lang="en-US" sz="2000" dirty="0" smtClean="0"/>
              <a:t>Peer to Peer – Alma interacts directly with the lending/borrowing institutions to provide/get the resource.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17</a:t>
            </a:fld>
            <a:endParaRPr lang="en-US"/>
          </a:p>
        </p:txBody>
      </p:sp>
    </p:spTree>
    <p:extLst>
      <p:ext uri="{BB962C8B-B14F-4D97-AF65-F5344CB8AC3E}">
        <p14:creationId xmlns:p14="http://schemas.microsoft.com/office/powerpoint/2010/main" val="3243246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1">
              <a:buFont typeface="Wingdings" pitchFamily="2" charset="2"/>
              <a:buChar char="§"/>
            </a:pPr>
            <a:r>
              <a:rPr lang="en-US" sz="2000" dirty="0" smtClean="0"/>
              <a:t>Members of this type of network are working together by allowing their patrons to interact directly with the other institutions</a:t>
            </a:r>
          </a:p>
          <a:p>
            <a:pPr lvl="1">
              <a:buFont typeface="Wingdings" pitchFamily="2" charset="2"/>
              <a:buChar char="§"/>
            </a:pPr>
            <a:r>
              <a:rPr lang="en-US" sz="2000" dirty="0" smtClean="0"/>
              <a:t>Additionally, these members may be willing to accept and process items from other institutions, and ship them back.</a:t>
            </a:r>
          </a:p>
          <a:p>
            <a:pPr lvl="1">
              <a:buFont typeface="Wingdings" pitchFamily="2" charset="2"/>
              <a:buChar char="§"/>
            </a:pPr>
            <a:r>
              <a:rPr lang="en-US" sz="2000" dirty="0" smtClean="0"/>
              <a:t>Patron to Library Interaction</a:t>
            </a:r>
          </a:p>
          <a:p>
            <a:pPr lvl="1">
              <a:buFont typeface="Wingdings" pitchFamily="2" charset="2"/>
              <a:buChar char="§"/>
            </a:pPr>
            <a:endParaRPr lang="en-US" sz="2000" dirty="0" smtClean="0"/>
          </a:p>
          <a:p>
            <a:pPr lvl="1">
              <a:buFont typeface="Wingdings" pitchFamily="2" charset="2"/>
              <a:buChar char="§"/>
            </a:pPr>
            <a:r>
              <a:rPr lang="en-US" sz="2000" dirty="0" smtClean="0"/>
              <a:t>3 Primary Use Cases</a:t>
            </a:r>
          </a:p>
          <a:p>
            <a:pPr lvl="2">
              <a:buFont typeface="Wingdings" pitchFamily="2" charset="2"/>
              <a:buChar char="§"/>
            </a:pPr>
            <a:r>
              <a:rPr lang="en-US" sz="2000" dirty="0" err="1" smtClean="0"/>
              <a:t>Walkin</a:t>
            </a:r>
            <a:r>
              <a:rPr lang="en-US" sz="2000" dirty="0" smtClean="0"/>
              <a:t> Registration</a:t>
            </a:r>
          </a:p>
          <a:p>
            <a:pPr lvl="2">
              <a:buFont typeface="Wingdings" pitchFamily="2" charset="2"/>
              <a:buChar char="§"/>
            </a:pPr>
            <a:r>
              <a:rPr lang="en-US" sz="2000" dirty="0" smtClean="0"/>
              <a:t>Return at a different institution</a:t>
            </a:r>
          </a:p>
          <a:p>
            <a:pPr lvl="2">
              <a:buFont typeface="Wingdings" pitchFamily="2" charset="2"/>
              <a:buChar char="§"/>
            </a:pPr>
            <a:r>
              <a:rPr lang="en-US" sz="2000" dirty="0" smtClean="0"/>
              <a:t>Direct requesting</a:t>
            </a:r>
          </a:p>
          <a:p>
            <a:pPr lvl="2">
              <a:buFont typeface="Wingdings" pitchFamily="2" charset="2"/>
              <a:buChar char="§"/>
            </a:pPr>
            <a:endParaRPr lang="en-US" sz="2000" dirty="0" smtClean="0"/>
          </a:p>
          <a:p>
            <a:pPr lvl="1">
              <a:buFont typeface="Wingdings" pitchFamily="2" charset="2"/>
              <a:buChar char="§"/>
            </a:pPr>
            <a:r>
              <a:rPr lang="en-US" sz="2000" dirty="0" smtClean="0"/>
              <a:t>A single institution may participate in multiple fulfillment networks</a:t>
            </a:r>
          </a:p>
          <a:p>
            <a:pPr marL="284163" lvl="1" indent="0">
              <a:buNone/>
            </a:pPr>
            <a:endParaRPr lang="en-US" sz="2000" dirty="0" smtClean="0"/>
          </a:p>
          <a:p>
            <a:pPr lvl="1">
              <a:buFont typeface="Wingdings" pitchFamily="2" charset="2"/>
              <a:buChar char="§"/>
            </a:pPr>
            <a:r>
              <a:rPr lang="en-US" sz="2000" dirty="0" smtClean="0"/>
              <a:t>Functional Highlights</a:t>
            </a:r>
          </a:p>
          <a:p>
            <a:pPr lvl="2">
              <a:buFont typeface="Wingdings" pitchFamily="2" charset="2"/>
              <a:buChar char="§"/>
            </a:pPr>
            <a:r>
              <a:rPr lang="en-US" sz="2000" dirty="0" smtClean="0"/>
              <a:t>Linked User Record management, including ongoing update retrievals</a:t>
            </a:r>
          </a:p>
          <a:p>
            <a:pPr lvl="2">
              <a:buFont typeface="Wingdings" pitchFamily="2" charset="2"/>
              <a:buChar char="§"/>
            </a:pPr>
            <a:r>
              <a:rPr lang="en-US" sz="2000" dirty="0" smtClean="0"/>
              <a:t>Integration in loan and return scenarios for </a:t>
            </a:r>
            <a:r>
              <a:rPr lang="en-US" sz="2000" dirty="0" err="1" smtClean="0"/>
              <a:t>walkin</a:t>
            </a:r>
            <a:r>
              <a:rPr lang="en-US" sz="2000" dirty="0" smtClean="0"/>
              <a:t> and item return use cases</a:t>
            </a:r>
          </a:p>
          <a:p>
            <a:pPr lvl="2">
              <a:buFont typeface="Wingdings" pitchFamily="2" charset="2"/>
              <a:buChar char="§"/>
            </a:pPr>
            <a:r>
              <a:rPr lang="en-US" sz="2000" dirty="0" smtClean="0"/>
              <a:t>Consortial patron card in Primo</a:t>
            </a:r>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18</a:t>
            </a:fld>
            <a:endParaRPr lang="en-US"/>
          </a:p>
        </p:txBody>
      </p:sp>
    </p:spTree>
    <p:extLst>
      <p:ext uri="{BB962C8B-B14F-4D97-AF65-F5344CB8AC3E}">
        <p14:creationId xmlns:p14="http://schemas.microsoft.com/office/powerpoint/2010/main" val="324324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Consortia today are facing an increase pressure to maximize cooperation and sharing in order to achieve cost reduction and services</a:t>
            </a:r>
            <a:r>
              <a:rPr lang="en-US" baseline="0" dirty="0" smtClean="0"/>
              <a:t> improvement. There is a need to achieve these while still supporting each institution’s internal workflows and standards and while maintaining a level of collaboration but also private data. So the real challenge is to achieve all of this while leveraging a standard and streamlined connection points between the collaborating institutions. These challenges and more is what we are addressing with Alma</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2</a:t>
            </a:fld>
            <a:endParaRPr lang="en-US"/>
          </a:p>
        </p:txBody>
      </p:sp>
    </p:spTree>
    <p:extLst>
      <p:ext uri="{BB962C8B-B14F-4D97-AF65-F5344CB8AC3E}">
        <p14:creationId xmlns:p14="http://schemas.microsoft.com/office/powerpoint/2010/main" val="1479037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Alma Collaborative Network provides benefits to many stakeholders.</a:t>
            </a:r>
            <a:r>
              <a:rPr lang="en-US" baseline="0" dirty="0" smtClean="0"/>
              <a:t> Some of the benefits are delivered only as part of the Collaborative Network offering and some as you will see, are part of any Alma installation whether in a consortia model or single institution. It is important to note that by implementing Alma, you are implementing a solution that addresses the main pain points of the consortia and of each individual stakeholder such as the Library Director, Patrons, Library Managers, the IT and more as we will review in the next slides.</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3</a:t>
            </a:fld>
            <a:endParaRPr lang="en-US"/>
          </a:p>
        </p:txBody>
      </p:sp>
    </p:spTree>
    <p:extLst>
      <p:ext uri="{BB962C8B-B14F-4D97-AF65-F5344CB8AC3E}">
        <p14:creationId xmlns:p14="http://schemas.microsoft.com/office/powerpoint/2010/main" val="104678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1"/>
            <a:r>
              <a:rPr lang="en-US" b="1" dirty="0" smtClean="0"/>
              <a:t>Gain efficiencies </a:t>
            </a:r>
          </a:p>
          <a:p>
            <a:pPr marL="277813" lvl="2" indent="0">
              <a:buNone/>
            </a:pPr>
            <a:r>
              <a:rPr lang="en-US" sz="1600" dirty="0" smtClean="0"/>
              <a:t>Through system consolidations – consolidate system</a:t>
            </a:r>
            <a:r>
              <a:rPr lang="en-US" sz="1600" baseline="0" dirty="0" smtClean="0"/>
              <a:t> and processes at institution and consortia level and thus gain many efficiencies.  Consolidation allows for efficient electronic management with minimal steps in the process as an example.</a:t>
            </a:r>
            <a:endParaRPr lang="en-US" sz="1600" dirty="0" smtClean="0"/>
          </a:p>
          <a:p>
            <a:pPr lvl="1"/>
            <a:r>
              <a:rPr lang="en-US" b="1" dirty="0" smtClean="0"/>
              <a:t>Get insights </a:t>
            </a:r>
          </a:p>
          <a:p>
            <a:pPr marL="277813" lvl="2" indent="0">
              <a:buNone/>
            </a:pPr>
            <a:r>
              <a:rPr lang="en-US" sz="1600" dirty="0" smtClean="0"/>
              <a:t>Using Alma advanced Analytics and KPIs, in the institution and across the consortia. Benchmark</a:t>
            </a:r>
            <a:r>
              <a:rPr lang="en-US" sz="1600" baseline="0" dirty="0" smtClean="0"/>
              <a:t> your library compared to the consortia. See where you need to improve and where you are strong.</a:t>
            </a:r>
          </a:p>
          <a:p>
            <a:pPr marL="277813" lvl="2" indent="0">
              <a:buNone/>
            </a:pPr>
            <a:endParaRPr lang="en-US" sz="1600" dirty="0" smtClean="0"/>
          </a:p>
          <a:p>
            <a:pPr lvl="1"/>
            <a:r>
              <a:rPr lang="en-US" b="1" dirty="0" smtClean="0"/>
              <a:t>Extend patron services </a:t>
            </a:r>
          </a:p>
          <a:p>
            <a:pPr marL="277813" lvl="2" indent="0">
              <a:buNone/>
            </a:pPr>
            <a:r>
              <a:rPr lang="en-US" sz="1600" dirty="0" smtClean="0"/>
              <a:t>By leveraging consortia members’ collections: Libraries are always looking for ways to improve patron services. Alma collaborative network</a:t>
            </a:r>
            <a:r>
              <a:rPr lang="en-US" sz="1600" baseline="0" dirty="0" smtClean="0"/>
              <a:t> facilitates an easy and streamlined way to leverage other members institutions collection for fulfillment and resource sharing, thus improving services</a:t>
            </a:r>
            <a:endParaRPr lang="en-US" sz="1600" dirty="0" smtClean="0"/>
          </a:p>
          <a:p>
            <a:pPr marL="277813" lvl="2" indent="0">
              <a:buNone/>
            </a:pPr>
            <a:endParaRPr lang="en-US" sz="1600" dirty="0" smtClean="0"/>
          </a:p>
          <a:p>
            <a:pPr lvl="1"/>
            <a:r>
              <a:rPr lang="en-US" b="1" dirty="0" smtClean="0"/>
              <a:t>Reduce operational costs </a:t>
            </a:r>
          </a:p>
          <a:p>
            <a:pPr marL="277813" lvl="2" indent="0">
              <a:buNone/>
            </a:pPr>
            <a:r>
              <a:rPr lang="en-US" sz="1600" dirty="0" smtClean="0"/>
              <a:t>Leveraging collaboration with consortia members and reducing duplication: collaborate in an</a:t>
            </a:r>
            <a:r>
              <a:rPr lang="en-US" sz="1600" baseline="0" dirty="0" smtClean="0"/>
              <a:t> easy way to reduce costs in areas such as collection optimization, resources sharing directly between member institutions thus reducing the ILL costs many pay today for other systems such as OCLC </a:t>
            </a:r>
            <a:r>
              <a:rPr lang="en-US" sz="1600" baseline="0" dirty="0" err="1" smtClean="0"/>
              <a:t>ILLiad</a:t>
            </a:r>
            <a:r>
              <a:rPr lang="en-US" sz="1600" baseline="0" dirty="0" smtClean="0"/>
              <a:t>/Navigator etc.</a:t>
            </a:r>
            <a:endParaRPr lang="en-US" sz="1600" dirty="0" smtClean="0"/>
          </a:p>
          <a:p>
            <a:pPr lvl="0" rtl="0"/>
            <a:endParaRPr lang="en-US" sz="1200" kern="1200" dirty="0" smtClean="0">
              <a:solidFill>
                <a:schemeClr val="tx1"/>
              </a:solidFill>
              <a:effectLst/>
              <a:latin typeface="+mn-lt"/>
              <a:ea typeface="+mn-ea"/>
              <a:cs typeface="+mn-cs"/>
            </a:endParaRPr>
          </a:p>
          <a:p>
            <a:pPr lvl="0" rtl="0"/>
            <a:endParaRPr lang="en-US" sz="1200" kern="1200" dirty="0" smtClean="0">
              <a:solidFill>
                <a:schemeClr val="tx1"/>
              </a:solidFill>
              <a:effectLst/>
              <a:latin typeface="+mn-lt"/>
              <a:ea typeface="+mn-ea"/>
              <a:cs typeface="+mn-cs"/>
            </a:endParaRPr>
          </a:p>
          <a:p>
            <a:pPr lvl="0" rtl="0"/>
            <a:r>
              <a:rPr lang="en-US" sz="1200" kern="1200" dirty="0" smtClean="0">
                <a:solidFill>
                  <a:schemeClr val="tx1"/>
                </a:solidFill>
                <a:effectLst/>
                <a:latin typeface="+mn-lt"/>
                <a:ea typeface="+mn-ea"/>
                <a:cs typeface="+mn-cs"/>
              </a:rPr>
              <a:t>Consolidation of systems -&gt; Efficiencies</a:t>
            </a:r>
          </a:p>
          <a:p>
            <a:pPr lvl="0"/>
            <a:r>
              <a:rPr lang="en-US" sz="1200" kern="1200" dirty="0" smtClean="0">
                <a:solidFill>
                  <a:schemeClr val="tx1"/>
                </a:solidFill>
                <a:effectLst/>
                <a:latin typeface="+mn-lt"/>
                <a:ea typeface="+mn-ea"/>
                <a:cs typeface="+mn-cs"/>
              </a:rPr>
              <a:t>Improved workflows -&gt; Staffing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Alma-Primo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Analytics + KPIS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Data sharing/collaboration</a:t>
            </a:r>
          </a:p>
          <a:p>
            <a:pPr lvl="0"/>
            <a:r>
              <a:rPr lang="en-US" sz="1200" kern="1200" dirty="0" smtClean="0">
                <a:solidFill>
                  <a:schemeClr val="tx1"/>
                </a:solidFill>
                <a:effectLst/>
                <a:latin typeface="+mn-lt"/>
                <a:ea typeface="+mn-ea"/>
                <a:cs typeface="+mn-cs"/>
              </a:rPr>
              <a:t>Enhanced services  for patrons</a:t>
            </a:r>
          </a:p>
          <a:p>
            <a:pPr lvl="0"/>
            <a:r>
              <a:rPr lang="en-US" sz="1200" kern="1200" dirty="0" smtClean="0">
                <a:solidFill>
                  <a:schemeClr val="tx1"/>
                </a:solidFill>
                <a:effectLst/>
                <a:latin typeface="+mn-lt"/>
                <a:ea typeface="+mn-ea"/>
                <a:cs typeface="+mn-cs"/>
              </a:rPr>
              <a:t>Coordinated/Shared coll. Development</a:t>
            </a:r>
          </a:p>
          <a:p>
            <a:pPr lvl="0"/>
            <a:r>
              <a:rPr lang="en-US" sz="1200" kern="1200" dirty="0" smtClean="0">
                <a:solidFill>
                  <a:schemeClr val="tx1"/>
                </a:solidFill>
                <a:effectLst/>
                <a:latin typeface="+mn-lt"/>
                <a:ea typeface="+mn-ea"/>
                <a:cs typeface="+mn-cs"/>
              </a:rPr>
              <a:t>Analytics (Benchmark)</a:t>
            </a:r>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4</a:t>
            </a:fld>
            <a:endParaRPr lang="en-US"/>
          </a:p>
        </p:txBody>
      </p:sp>
    </p:spTree>
    <p:extLst>
      <p:ext uri="{BB962C8B-B14F-4D97-AF65-F5344CB8AC3E}">
        <p14:creationId xmlns:p14="http://schemas.microsoft.com/office/powerpoint/2010/main" val="3909674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Alma Collaborative Network provides benefits to many stakeholders.</a:t>
            </a:r>
            <a:r>
              <a:rPr lang="en-US" baseline="0" dirty="0" smtClean="0"/>
              <a:t> Some of the benefits are delivered only as part of the Collaborative Network offering and some as you will see, are part of any Alma installation whether in a consortia model or single institution. It is important to note that by implementing Alma, you are implementing a solution that addresses the main pain points of the consortia and of each individual stakeholder such as the Library Director, Patrons, Library Managers, the IT and more as we will review in the next slides.</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933892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endParaRPr lang="en-US" dirty="0" smtClean="0"/>
          </a:p>
          <a:p>
            <a:pPr lvl="1"/>
            <a:r>
              <a:rPr lang="en-US" sz="2000" b="1" dirty="0" smtClean="0"/>
              <a:t>Improved discovery experience</a:t>
            </a:r>
          </a:p>
          <a:p>
            <a:pPr marL="277813" lvl="2" indent="0">
              <a:buNone/>
            </a:pPr>
            <a:r>
              <a:rPr lang="en-US" sz="1600" dirty="0" smtClean="0"/>
              <a:t>Enjoy a seamless and tightly integrated discovery and delivery experience – from patrons</a:t>
            </a:r>
            <a:r>
              <a:rPr lang="en-US" sz="1600" baseline="0" dirty="0" smtClean="0"/>
              <a:t> point of view, Alma maintains complete transparency to patrons with seamless services delivered via Primo across all network institutions.</a:t>
            </a:r>
            <a:endParaRPr lang="en-US" sz="1600" dirty="0" smtClean="0"/>
          </a:p>
          <a:p>
            <a:pPr lvl="1"/>
            <a:endParaRPr lang="en-US" sz="2000" dirty="0" smtClean="0"/>
          </a:p>
          <a:p>
            <a:pPr lvl="1"/>
            <a:r>
              <a:rPr lang="en-US" sz="2000" b="1" dirty="0" smtClean="0"/>
              <a:t>‘One stop’ discovery </a:t>
            </a:r>
          </a:p>
          <a:p>
            <a:pPr marL="277813" lvl="2" indent="0">
              <a:buNone/>
            </a:pPr>
            <a:r>
              <a:rPr lang="en-US" sz="1600" dirty="0" smtClean="0"/>
              <a:t>Get access to a wider range of resources, from across the entire consortium</a:t>
            </a:r>
          </a:p>
          <a:p>
            <a:pPr lvl="1"/>
            <a:endParaRPr lang="en-US" sz="2000" dirty="0" smtClean="0"/>
          </a:p>
          <a:p>
            <a:pPr lvl="1"/>
            <a:r>
              <a:rPr lang="en-US" sz="2000" b="1" dirty="0" smtClean="0"/>
              <a:t>Wide range of fulfillment services</a:t>
            </a:r>
          </a:p>
          <a:p>
            <a:pPr marL="277813" lvl="2" indent="0">
              <a:buNone/>
            </a:pPr>
            <a:r>
              <a:rPr lang="en-US" sz="1600" dirty="0" smtClean="0"/>
              <a:t>Get the resource you need, the way you need it. With</a:t>
            </a:r>
            <a:r>
              <a:rPr lang="en-US" sz="1600" baseline="0" dirty="0" smtClean="0"/>
              <a:t> Alma fulfillment network, patrons have great flexibility with respect to the services they can get in the entire network. </a:t>
            </a:r>
            <a:r>
              <a:rPr lang="en-US" sz="1600" baseline="0" dirty="0" err="1" smtClean="0"/>
              <a:t>Walkin</a:t>
            </a:r>
            <a:r>
              <a:rPr lang="en-US" sz="1600" baseline="0" dirty="0" smtClean="0"/>
              <a:t> scenarios, from primo login to other network discovery and more. </a:t>
            </a:r>
            <a:endParaRPr lang="en-US" sz="1600" dirty="0" smtClean="0"/>
          </a:p>
          <a:p>
            <a:pPr lvl="1"/>
            <a:endParaRPr lang="en-US" dirty="0" smtClean="0"/>
          </a:p>
          <a:p>
            <a:endParaRPr lang="en-US" dirty="0" smtClean="0"/>
          </a:p>
          <a:p>
            <a:r>
              <a:rPr lang="en-US" dirty="0" smtClean="0"/>
              <a:t>Enhanced services – Discovery</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Enhanced services – Delivery/Fulfillment</a:t>
            </a:r>
          </a:p>
          <a:p>
            <a:r>
              <a:rPr lang="en-US" dirty="0" smtClean="0"/>
              <a:t>can find and get resources from a wider network</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6</a:t>
            </a:fld>
            <a:endParaRPr lang="en-US"/>
          </a:p>
        </p:txBody>
      </p:sp>
    </p:spTree>
    <p:extLst>
      <p:ext uri="{BB962C8B-B14F-4D97-AF65-F5344CB8AC3E}">
        <p14:creationId xmlns:p14="http://schemas.microsoft.com/office/powerpoint/2010/main" val="3909674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Alma Collaborative Network provides benefits to many stakeholders.</a:t>
            </a:r>
            <a:r>
              <a:rPr lang="en-US" baseline="0" dirty="0" smtClean="0"/>
              <a:t> Some of the benefits are delivered only as part of the Collaborative Network offering and some as you will see, are part of any Alma installation whether in a consortia model or single institution. It is important to note that by implementing Alma, you are implementing a solution that addresses the main pain points of the consortia and of each individual stakeholder such as the Library Director, Patrons, Library Managers, the IT and more as we will review in the next slides.</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90810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685800"/>
            <a:ext cx="5356225" cy="3429000"/>
          </a:xfrm>
        </p:spPr>
      </p:sp>
      <p:sp>
        <p:nvSpPr>
          <p:cNvPr id="3" name="Notes Placeholder 2"/>
          <p:cNvSpPr>
            <a:spLocks noGrp="1"/>
          </p:cNvSpPr>
          <p:nvPr>
            <p:ph type="body" idx="1"/>
          </p:nvPr>
        </p:nvSpPr>
        <p:spPr/>
        <p:txBody>
          <a:bodyPr/>
          <a:lstStyle/>
          <a:p>
            <a:pPr lvl="0" rtl="0"/>
            <a:r>
              <a:rPr lang="en-US" sz="1200" kern="1200" dirty="0" smtClean="0">
                <a:solidFill>
                  <a:schemeClr val="tx1"/>
                </a:solidFill>
                <a:effectLst/>
                <a:latin typeface="+mn-lt"/>
                <a:ea typeface="+mn-ea"/>
                <a:cs typeface="+mn-cs"/>
              </a:rPr>
              <a:t>Consolidation of systems/Unified workflows</a:t>
            </a:r>
          </a:p>
          <a:p>
            <a:pPr lvl="0"/>
            <a:r>
              <a:rPr lang="en-US" sz="1200" kern="1200" dirty="0" smtClean="0">
                <a:solidFill>
                  <a:schemeClr val="tx1"/>
                </a:solidFill>
                <a:effectLst/>
                <a:latin typeface="+mn-lt"/>
                <a:ea typeface="+mn-ea"/>
                <a:cs typeface="+mn-cs"/>
              </a:rPr>
              <a:t>Automation</a:t>
            </a:r>
          </a:p>
          <a:p>
            <a:pPr lvl="0"/>
            <a:r>
              <a:rPr lang="en-US" sz="1200" kern="1200" dirty="0" smtClean="0">
                <a:solidFill>
                  <a:schemeClr val="tx1"/>
                </a:solidFill>
                <a:effectLst/>
                <a:latin typeface="+mn-lt"/>
                <a:ea typeface="+mn-ea"/>
                <a:cs typeface="+mn-cs"/>
              </a:rPr>
              <a:t>Analytics</a:t>
            </a:r>
          </a:p>
          <a:p>
            <a:endParaRPr lang="en-US" dirty="0" smtClean="0"/>
          </a:p>
          <a:p>
            <a:r>
              <a:rPr lang="en-US" dirty="0" smtClean="0"/>
              <a:t>Analytics – benchmarks within the consortia</a:t>
            </a:r>
          </a:p>
          <a:p>
            <a:r>
              <a:rPr lang="en-US" dirty="0" smtClean="0"/>
              <a:t>Sharing efforts – cataloging, acquisitions</a:t>
            </a:r>
          </a:p>
          <a:p>
            <a:r>
              <a:rPr lang="en-US" dirty="0" smtClean="0"/>
              <a:t>Better Services for patrons</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rPr>
              <a:t>Optimize processes and analyze your collection using advanced analytics</a:t>
            </a:r>
          </a:p>
          <a:p>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pPr/>
              <a:t>8</a:t>
            </a:fld>
            <a:endParaRPr lang="en-US"/>
          </a:p>
        </p:txBody>
      </p:sp>
    </p:spTree>
    <p:extLst>
      <p:ext uri="{BB962C8B-B14F-4D97-AF65-F5344CB8AC3E}">
        <p14:creationId xmlns:p14="http://schemas.microsoft.com/office/powerpoint/2010/main" val="3909674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Alma Collaborative Network provides benefits to many stakeholders.</a:t>
            </a:r>
            <a:r>
              <a:rPr lang="en-US" baseline="0" dirty="0" smtClean="0"/>
              <a:t> Some of the benefits are delivered only as part of the Collaborative Network offering and some as you will see, are part of any Alma installation whether in a consortia model or single institution. It is important to note that by implementing Alma, you are implementing a solution that addresses the main pain points of the consortia and of each individual stakeholder such as the Library Director, Patrons, Library Managers, the IT and more as we will review in the next slides.</a:t>
            </a:r>
            <a:endParaRPr lang="en-US" dirty="0"/>
          </a:p>
        </p:txBody>
      </p:sp>
      <p:sp>
        <p:nvSpPr>
          <p:cNvPr id="4" name="Slide Number Placeholder 3"/>
          <p:cNvSpPr>
            <a:spLocks noGrp="1"/>
          </p:cNvSpPr>
          <p:nvPr>
            <p:ph type="sldNum" sz="quarter" idx="10"/>
          </p:nvPr>
        </p:nvSpPr>
        <p:spPr/>
        <p:txBody>
          <a:bodyPr/>
          <a:lstStyle/>
          <a:p>
            <a:fld id="{BEBA755C-5962-D84E-8A5B-BBD874E5B7EA}"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4633644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מלבן 7"/>
          <p:cNvSpPr/>
          <p:nvPr userDrawn="1"/>
        </p:nvSpPr>
        <p:spPr bwMode="auto">
          <a:xfrm>
            <a:off x="0" y="521086"/>
            <a:ext cx="8929688" cy="3148991"/>
          </a:xfrm>
          <a:prstGeom prst="rect">
            <a:avLst/>
          </a:prstGeom>
          <a:solidFill>
            <a:schemeClr val="bg1"/>
          </a:solidFill>
          <a:ln w="76200" cap="flat" cmpd="sng" algn="ctr">
            <a:noFill/>
            <a:prstDash val="solid"/>
            <a:round/>
            <a:headEnd type="none" w="med" len="med"/>
            <a:tailEnd type="triangle" w="med" len="med"/>
          </a:ln>
          <a:effectLst/>
        </p:spPr>
        <p:txBody>
          <a:bodyPr/>
          <a:lstStyle/>
          <a:p>
            <a:pPr algn="ctr">
              <a:defRPr/>
            </a:pPr>
            <a:endParaRPr lang="en-US">
              <a:latin typeface="Arial" pitchFamily="34" charset="0"/>
              <a:cs typeface="Arial" pitchFamily="34" charset="0"/>
            </a:endParaRPr>
          </a:p>
        </p:txBody>
      </p:sp>
      <p:sp>
        <p:nvSpPr>
          <p:cNvPr id="5" name="Rectangle 5"/>
          <p:cNvSpPr>
            <a:spLocks noChangeArrowheads="1"/>
          </p:cNvSpPr>
          <p:nvPr userDrawn="1"/>
        </p:nvSpPr>
        <p:spPr bwMode="auto">
          <a:xfrm>
            <a:off x="0" y="3696528"/>
            <a:ext cx="8929688" cy="2048628"/>
          </a:xfrm>
          <a:prstGeom prst="rect">
            <a:avLst/>
          </a:prstGeom>
          <a:gradFill rotWithShape="1">
            <a:gsLst>
              <a:gs pos="0">
                <a:srgbClr val="EAEAEA"/>
              </a:gs>
              <a:gs pos="100000">
                <a:schemeClr val="bg1"/>
              </a:gs>
            </a:gsLst>
            <a:lin ang="5400000" scaled="1"/>
          </a:gradFill>
          <a:ln w="9525">
            <a:noFill/>
            <a:miter lim="800000"/>
            <a:headEnd/>
            <a:tailEnd/>
          </a:ln>
          <a:effectLst/>
        </p:spPr>
        <p:txBody>
          <a:bodyPr wrap="none" anchor="ctr"/>
          <a:lstStyle/>
          <a:p>
            <a:pPr algn="r" rtl="1">
              <a:defRPr/>
            </a:pPr>
            <a:endParaRPr lang="en-US">
              <a:solidFill>
                <a:srgbClr val="000000"/>
              </a:solidFill>
            </a:endParaRPr>
          </a:p>
        </p:txBody>
      </p:sp>
      <p:pic>
        <p:nvPicPr>
          <p:cNvPr id="6" name="Picture 4" descr="intro_rainbow_ribbon"/>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3634368"/>
            <a:ext cx="8929688" cy="111095"/>
          </a:xfrm>
          <a:prstGeom prst="rect">
            <a:avLst/>
          </a:prstGeom>
          <a:noFill/>
          <a:ln w="9525">
            <a:noFill/>
            <a:miter lim="800000"/>
            <a:headEnd/>
            <a:tailEnd/>
          </a:ln>
        </p:spPr>
      </p:pic>
      <p:pic>
        <p:nvPicPr>
          <p:cNvPr id="7" name="Picture 3" descr="ExLibris-logo"/>
          <p:cNvPicPr>
            <a:picLocks noChangeAspect="1" noChangeArrowheads="1"/>
          </p:cNvPicPr>
          <p:nvPr userDrawn="1"/>
        </p:nvPicPr>
        <p:blipFill>
          <a:blip r:embed="rId3" cstate="screen"/>
          <a:srcRect/>
          <a:stretch>
            <a:fillRect/>
          </a:stretch>
        </p:blipFill>
        <p:spPr bwMode="auto">
          <a:xfrm>
            <a:off x="6264735" y="552829"/>
            <a:ext cx="2158008" cy="859657"/>
          </a:xfrm>
          <a:prstGeom prst="rect">
            <a:avLst/>
          </a:prstGeom>
          <a:noFill/>
          <a:ln w="9525">
            <a:noFill/>
            <a:miter lim="800000"/>
            <a:headEnd/>
            <a:tailEnd/>
          </a:ln>
        </p:spPr>
      </p:pic>
      <p:sp>
        <p:nvSpPr>
          <p:cNvPr id="2" name="Title 1"/>
          <p:cNvSpPr>
            <a:spLocks noGrp="1"/>
          </p:cNvSpPr>
          <p:nvPr>
            <p:ph type="ctrTitle"/>
          </p:nvPr>
        </p:nvSpPr>
        <p:spPr>
          <a:xfrm>
            <a:off x="669729" y="3112672"/>
            <a:ext cx="7590235" cy="558453"/>
          </a:xfrm>
        </p:spPr>
        <p:txBody>
          <a:bodyPr/>
          <a:lstStyle>
            <a:lvl1pPr algn="l">
              <a:defRPr sz="2400"/>
            </a:lvl1pPr>
          </a:lstStyle>
          <a:p>
            <a:r>
              <a:rPr lang="en-US" dirty="0" smtClean="0"/>
              <a:t>Click to edit Master title style</a:t>
            </a:r>
            <a:endParaRPr lang="he-IL" dirty="0"/>
          </a:p>
        </p:txBody>
      </p:sp>
      <p:sp>
        <p:nvSpPr>
          <p:cNvPr id="3" name="Subtitle 2"/>
          <p:cNvSpPr>
            <a:spLocks noGrp="1"/>
          </p:cNvSpPr>
          <p:nvPr>
            <p:ph type="subTitle" idx="1"/>
          </p:nvPr>
        </p:nvSpPr>
        <p:spPr>
          <a:xfrm>
            <a:off x="669726" y="3848561"/>
            <a:ext cx="6250782" cy="1460094"/>
          </a:xfrm>
          <a:prstGeom prst="rect">
            <a:avLst/>
          </a:prstGeom>
        </p:spPr>
        <p:txBody>
          <a:bodyPr/>
          <a:lstStyle>
            <a:lvl1pPr marL="0" indent="0" algn="l">
              <a:buNone/>
              <a:defRPr sz="2400" b="0">
                <a:solidFill>
                  <a:schemeClr val="tx1">
                    <a:lumMod val="65000"/>
                    <a:lumOff val="35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he-I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hank You">
    <p:spTree>
      <p:nvGrpSpPr>
        <p:cNvPr id="1" name=""/>
        <p:cNvGrpSpPr/>
        <p:nvPr/>
      </p:nvGrpSpPr>
      <p:grpSpPr>
        <a:xfrm>
          <a:off x="0" y="0"/>
          <a:ext cx="0" cy="0"/>
          <a:chOff x="0" y="0"/>
          <a:chExt cx="0" cy="0"/>
        </a:xfrm>
      </p:grpSpPr>
      <p:sp>
        <p:nvSpPr>
          <p:cNvPr id="4" name="מלבן 12"/>
          <p:cNvSpPr>
            <a:spLocks noChangeArrowheads="1"/>
          </p:cNvSpPr>
          <p:nvPr userDrawn="1"/>
        </p:nvSpPr>
        <p:spPr bwMode="auto">
          <a:xfrm>
            <a:off x="0" y="5526937"/>
            <a:ext cx="8929688" cy="186479"/>
          </a:xfrm>
          <a:prstGeom prst="rect">
            <a:avLst/>
          </a:prstGeom>
          <a:gradFill rotWithShape="1">
            <a:gsLst>
              <a:gs pos="0">
                <a:srgbClr val="F2F2F2"/>
              </a:gs>
              <a:gs pos="100000">
                <a:schemeClr val="bg1"/>
              </a:gs>
            </a:gsLst>
            <a:lin ang="0" scaled="1"/>
          </a:gradFill>
          <a:ln>
            <a:noFill/>
          </a:ln>
          <a:extLst/>
        </p:spPr>
        <p:txBody>
          <a:bodyPr wrap="none" anchor="ctr"/>
          <a:lstStyle/>
          <a:p>
            <a:pPr algn="r" rtl="1">
              <a:defRPr/>
            </a:pPr>
            <a:endParaRPr lang="en-US">
              <a:solidFill>
                <a:srgbClr val="000000"/>
              </a:solidFill>
              <a:latin typeface="Arial" pitchFamily="34" charset="0"/>
              <a:cs typeface="Arial" pitchFamily="34" charset="0"/>
            </a:endParaRPr>
          </a:p>
        </p:txBody>
      </p:sp>
      <p:sp>
        <p:nvSpPr>
          <p:cNvPr id="5" name="מלבן מעוגל 7"/>
          <p:cNvSpPr>
            <a:spLocks noChangeArrowheads="1"/>
          </p:cNvSpPr>
          <p:nvPr/>
        </p:nvSpPr>
        <p:spPr bwMode="auto">
          <a:xfrm>
            <a:off x="513150" y="1031590"/>
            <a:ext cx="7903394" cy="4064194"/>
          </a:xfrm>
          <a:prstGeom prst="roundRect">
            <a:avLst>
              <a:gd name="adj" fmla="val 3926"/>
            </a:avLst>
          </a:prstGeom>
          <a:solidFill>
            <a:srgbClr val="E6E6E6"/>
          </a:solidFill>
          <a:ln>
            <a:noFill/>
          </a:ln>
          <a:extLst/>
        </p:spPr>
        <p:txBody>
          <a:bodyPr/>
          <a:lstStyle/>
          <a:p>
            <a:pPr algn="ctr">
              <a:defRPr/>
            </a:pPr>
            <a:endParaRPr lang="en-US">
              <a:solidFill>
                <a:srgbClr val="000000"/>
              </a:solidFill>
              <a:latin typeface="Arial" pitchFamily="34" charset="0"/>
              <a:cs typeface="Arial" pitchFamily="34" charset="0"/>
            </a:endParaRPr>
          </a:p>
        </p:txBody>
      </p:sp>
      <p:sp>
        <p:nvSpPr>
          <p:cNvPr id="6" name="מלבן מעוגל 8"/>
          <p:cNvSpPr/>
          <p:nvPr/>
        </p:nvSpPr>
        <p:spPr bwMode="auto">
          <a:xfrm>
            <a:off x="615470" y="1114913"/>
            <a:ext cx="7698755" cy="3896230"/>
          </a:xfrm>
          <a:prstGeom prst="roundRect">
            <a:avLst>
              <a:gd name="adj" fmla="val 2794"/>
            </a:avLst>
          </a:prstGeom>
          <a:solidFill>
            <a:schemeClr val="bg1"/>
          </a:solidFill>
          <a:ln w="6350" cap="flat" cmpd="sng" algn="ctr">
            <a:solidFill>
              <a:schemeClr val="bg1">
                <a:lumMod val="65000"/>
              </a:schemeClr>
            </a:solidFill>
            <a:prstDash val="solid"/>
            <a:round/>
            <a:headEnd type="none" w="med" len="med"/>
            <a:tailEnd type="triangle" w="med" len="med"/>
          </a:ln>
          <a:effectLst/>
        </p:spPr>
        <p:txBody>
          <a:bodyPr/>
          <a:lstStyle/>
          <a:p>
            <a:pPr algn="ctr">
              <a:defRPr/>
            </a:pPr>
            <a:endParaRPr lang="en-US">
              <a:solidFill>
                <a:srgbClr val="000000"/>
              </a:solidFill>
              <a:latin typeface="Arial" pitchFamily="34" charset="0"/>
              <a:cs typeface="Arial" pitchFamily="34" charset="0"/>
            </a:endParaRPr>
          </a:p>
        </p:txBody>
      </p:sp>
      <p:pic>
        <p:nvPicPr>
          <p:cNvPr id="7" name="Picture 5" descr="ExLibris-logo"/>
          <p:cNvPicPr>
            <a:picLocks noChangeAspect="1" noChangeArrowheads="1"/>
          </p:cNvPicPr>
          <p:nvPr/>
        </p:nvPicPr>
        <p:blipFill>
          <a:blip r:embed="rId2" cstate="screen"/>
          <a:srcRect/>
          <a:stretch>
            <a:fillRect/>
          </a:stretch>
        </p:blipFill>
        <p:spPr bwMode="auto">
          <a:xfrm>
            <a:off x="7906497" y="5196299"/>
            <a:ext cx="892969" cy="269801"/>
          </a:xfrm>
          <a:prstGeom prst="rect">
            <a:avLst/>
          </a:prstGeom>
          <a:noFill/>
          <a:ln w="9525">
            <a:noFill/>
            <a:miter lim="800000"/>
            <a:headEnd/>
            <a:tailEnd/>
          </a:ln>
        </p:spPr>
      </p:pic>
      <p:sp>
        <p:nvSpPr>
          <p:cNvPr id="8" name="Rectangle 7"/>
          <p:cNvSpPr>
            <a:spLocks noChangeArrowheads="1"/>
          </p:cNvSpPr>
          <p:nvPr/>
        </p:nvSpPr>
        <p:spPr bwMode="auto">
          <a:xfrm>
            <a:off x="4181147" y="5355003"/>
            <a:ext cx="567407" cy="380894"/>
          </a:xfrm>
          <a:prstGeom prst="rect">
            <a:avLst/>
          </a:prstGeom>
          <a:noFill/>
          <a:ln>
            <a:noFill/>
          </a:ln>
          <a:extLst/>
        </p:spPr>
        <p:txBody>
          <a:bodyPr anchor="b"/>
          <a:lstStyle/>
          <a:p>
            <a:pPr algn="ctr" eaLnBrk="0" hangingPunct="0">
              <a:defRPr/>
            </a:pPr>
            <a:fld id="{2AB0BE91-52C4-4535-814A-C0A94CA83E99}" type="slidenum">
              <a:rPr lang="ar-SA" sz="1000" b="1">
                <a:solidFill>
                  <a:srgbClr val="000000"/>
                </a:solidFill>
                <a:latin typeface="Verdana" pitchFamily="34" charset="0"/>
                <a:ea typeface="MS PGothic" pitchFamily="34" charset="-128"/>
                <a:cs typeface="Arial" pitchFamily="34" charset="0"/>
              </a:rPr>
              <a:pPr algn="ctr" eaLnBrk="0" hangingPunct="0">
                <a:defRPr/>
              </a:pPr>
              <a:t>‹#›</a:t>
            </a:fld>
            <a:endParaRPr lang="en-US" sz="1000" b="1">
              <a:solidFill>
                <a:srgbClr val="000000"/>
              </a:solidFill>
              <a:latin typeface="Verdana" pitchFamily="34" charset="0"/>
              <a:ea typeface="MS PGothic" pitchFamily="34" charset="-128"/>
              <a:cs typeface="Arial" pitchFamily="34" charset="0"/>
            </a:endParaRPr>
          </a:p>
        </p:txBody>
      </p:sp>
      <p:sp>
        <p:nvSpPr>
          <p:cNvPr id="9" name="Rectangle 5"/>
          <p:cNvSpPr>
            <a:spLocks noChangeArrowheads="1"/>
          </p:cNvSpPr>
          <p:nvPr/>
        </p:nvSpPr>
        <p:spPr bwMode="auto">
          <a:xfrm>
            <a:off x="0" y="646730"/>
            <a:ext cx="8929688" cy="4449057"/>
          </a:xfrm>
          <a:prstGeom prst="rect">
            <a:avLst/>
          </a:prstGeom>
          <a:gradFill rotWithShape="1">
            <a:gsLst>
              <a:gs pos="0">
                <a:srgbClr val="F2F2F2"/>
              </a:gs>
              <a:gs pos="100000">
                <a:schemeClr val="bg1"/>
              </a:gs>
            </a:gsLst>
            <a:lin ang="5400000" scaled="1"/>
          </a:gradFill>
          <a:ln>
            <a:noFill/>
          </a:ln>
          <a:extLst/>
        </p:spPr>
        <p:txBody>
          <a:bodyPr wrap="none" anchor="ctr"/>
          <a:lstStyle/>
          <a:p>
            <a:pPr algn="r" rtl="1">
              <a:defRPr/>
            </a:pPr>
            <a:endParaRPr lang="en-US">
              <a:solidFill>
                <a:srgbClr val="000000"/>
              </a:solidFill>
              <a:latin typeface="Arial" pitchFamily="34" charset="0"/>
              <a:cs typeface="Arial" pitchFamily="34" charset="0"/>
            </a:endParaRPr>
          </a:p>
        </p:txBody>
      </p:sp>
      <p:pic>
        <p:nvPicPr>
          <p:cNvPr id="10" name="Picture 6" descr="ruler"/>
          <p:cNvPicPr preferRelativeResize="0">
            <a:picLocks noChangeAspect="1" noChangeArrowheads="1"/>
          </p:cNvPicPr>
          <p:nvPr/>
        </p:nvPicPr>
        <p:blipFill>
          <a:blip r:embed="rId3" cstate="screen"/>
          <a:srcRect/>
          <a:stretch>
            <a:fillRect/>
          </a:stretch>
        </p:blipFill>
        <p:spPr bwMode="auto">
          <a:xfrm>
            <a:off x="-190686" y="617633"/>
            <a:ext cx="9307960" cy="71418"/>
          </a:xfrm>
          <a:prstGeom prst="rect">
            <a:avLst/>
          </a:prstGeom>
          <a:noFill/>
          <a:ln w="9525">
            <a:noFill/>
            <a:miter lim="800000"/>
            <a:headEnd/>
            <a:tailEnd/>
          </a:ln>
        </p:spPr>
      </p:pic>
      <p:sp>
        <p:nvSpPr>
          <p:cNvPr id="11" name="מלבן 13"/>
          <p:cNvSpPr/>
          <p:nvPr/>
        </p:nvSpPr>
        <p:spPr bwMode="auto">
          <a:xfrm>
            <a:off x="0" y="5519001"/>
            <a:ext cx="8929688" cy="6612"/>
          </a:xfrm>
          <a:prstGeom prst="rect">
            <a:avLst/>
          </a:prstGeom>
          <a:gradFill flip="none" rotWithShape="1">
            <a:gsLst>
              <a:gs pos="0">
                <a:schemeClr val="bg1">
                  <a:lumMod val="75000"/>
                </a:schemeClr>
              </a:gs>
              <a:gs pos="50000">
                <a:srgbClr val="E4E4E4"/>
              </a:gs>
              <a:gs pos="100000">
                <a:schemeClr val="bg1"/>
              </a:gs>
            </a:gsLst>
            <a:lin ang="10800000" scaled="1"/>
            <a:tileRect/>
          </a:gradFill>
          <a:ln w="9525">
            <a:noFill/>
            <a:miter lim="800000"/>
            <a:headEnd/>
            <a:tailEnd/>
          </a:ln>
          <a:effectLst/>
        </p:spPr>
        <p:txBody>
          <a:bodyPr wrap="none" anchor="ctr"/>
          <a:lstStyle/>
          <a:p>
            <a:pPr algn="r" rtl="1">
              <a:defRPr/>
            </a:pPr>
            <a:endParaRPr lang="en-US">
              <a:solidFill>
                <a:srgbClr val="000000"/>
              </a:solidFill>
            </a:endParaRPr>
          </a:p>
        </p:txBody>
      </p:sp>
      <p:sp>
        <p:nvSpPr>
          <p:cNvPr id="12" name="מלבן 7"/>
          <p:cNvSpPr>
            <a:spLocks noChangeArrowheads="1"/>
          </p:cNvSpPr>
          <p:nvPr userDrawn="1"/>
        </p:nvSpPr>
        <p:spPr bwMode="auto">
          <a:xfrm>
            <a:off x="0" y="521086"/>
            <a:ext cx="8929688" cy="3148991"/>
          </a:xfrm>
          <a:prstGeom prst="rect">
            <a:avLst/>
          </a:prstGeom>
          <a:solidFill>
            <a:schemeClr val="bg1"/>
          </a:solidFill>
          <a:ln>
            <a:noFill/>
          </a:ln>
          <a:extLst/>
        </p:spPr>
        <p:txBody>
          <a:bodyPr/>
          <a:lstStyle/>
          <a:p>
            <a:pPr algn="ctr">
              <a:defRPr/>
            </a:pPr>
            <a:endParaRPr lang="en-US">
              <a:solidFill>
                <a:srgbClr val="000000"/>
              </a:solidFill>
              <a:latin typeface="Arial" pitchFamily="34" charset="0"/>
              <a:cs typeface="Arial" pitchFamily="34" charset="0"/>
            </a:endParaRPr>
          </a:p>
        </p:txBody>
      </p:sp>
      <p:sp>
        <p:nvSpPr>
          <p:cNvPr id="13" name="Rectangle 5"/>
          <p:cNvSpPr>
            <a:spLocks noChangeArrowheads="1"/>
          </p:cNvSpPr>
          <p:nvPr userDrawn="1"/>
        </p:nvSpPr>
        <p:spPr bwMode="auto">
          <a:xfrm>
            <a:off x="0" y="1"/>
            <a:ext cx="8929688" cy="2048630"/>
          </a:xfrm>
          <a:prstGeom prst="rect">
            <a:avLst/>
          </a:prstGeom>
          <a:gradFill rotWithShape="1">
            <a:gsLst>
              <a:gs pos="0">
                <a:srgbClr val="EAEAEA"/>
              </a:gs>
              <a:gs pos="100000">
                <a:schemeClr val="bg1"/>
              </a:gs>
            </a:gsLst>
            <a:lin ang="5400000" scaled="1"/>
          </a:gradFill>
          <a:ln>
            <a:noFill/>
          </a:ln>
          <a:extLst/>
        </p:spPr>
        <p:txBody>
          <a:bodyPr wrap="none" anchor="ctr"/>
          <a:lstStyle/>
          <a:p>
            <a:pPr algn="r" rtl="1">
              <a:defRPr/>
            </a:pPr>
            <a:endParaRPr lang="en-US">
              <a:solidFill>
                <a:srgbClr val="000000"/>
              </a:solidFill>
              <a:latin typeface="Arial" pitchFamily="34" charset="0"/>
              <a:cs typeface="Arial" pitchFamily="34" charset="0"/>
            </a:endParaRPr>
          </a:p>
        </p:txBody>
      </p:sp>
      <p:pic>
        <p:nvPicPr>
          <p:cNvPr id="14" name="Picture 4" descr="intro_rainbow_ribbon"/>
          <p:cNvPicPr>
            <a:picLocks noChangeAspect="1" noChangeArrowheads="1"/>
          </p:cNvPicPr>
          <p:nvPr userDrawn="1"/>
        </p:nvPicPr>
        <p:blipFill>
          <a:blip r:embed="rId4" cstate="screen">
            <a:clrChange>
              <a:clrFrom>
                <a:srgbClr val="FFFFFF"/>
              </a:clrFrom>
              <a:clrTo>
                <a:srgbClr val="FFFFFF">
                  <a:alpha val="0"/>
                </a:srgbClr>
              </a:clrTo>
            </a:clrChange>
          </a:blip>
          <a:srcRect/>
          <a:stretch>
            <a:fillRect/>
          </a:stretch>
        </p:blipFill>
        <p:spPr bwMode="auto">
          <a:xfrm>
            <a:off x="0" y="2006310"/>
            <a:ext cx="8929688" cy="111095"/>
          </a:xfrm>
          <a:prstGeom prst="rect">
            <a:avLst/>
          </a:prstGeom>
          <a:noFill/>
          <a:ln w="9525">
            <a:noFill/>
            <a:miter lim="800000"/>
            <a:headEnd/>
            <a:tailEnd/>
          </a:ln>
        </p:spPr>
      </p:pic>
      <p:pic>
        <p:nvPicPr>
          <p:cNvPr id="15" name="Picture 3" descr="ExLibris-logo"/>
          <p:cNvPicPr>
            <a:picLocks noChangeAspect="1" noChangeArrowheads="1"/>
          </p:cNvPicPr>
          <p:nvPr userDrawn="1"/>
        </p:nvPicPr>
        <p:blipFill>
          <a:blip r:embed="rId5" cstate="screen"/>
          <a:srcRect/>
          <a:stretch>
            <a:fillRect/>
          </a:stretch>
        </p:blipFill>
        <p:spPr bwMode="auto">
          <a:xfrm>
            <a:off x="3385840" y="4279773"/>
            <a:ext cx="2158008" cy="859657"/>
          </a:xfrm>
          <a:prstGeom prst="rect">
            <a:avLst/>
          </a:prstGeom>
          <a:noFill/>
          <a:ln w="9525">
            <a:noFill/>
            <a:miter lim="800000"/>
            <a:headEnd/>
            <a:tailEnd/>
          </a:ln>
        </p:spPr>
      </p:pic>
      <p:sp>
        <p:nvSpPr>
          <p:cNvPr id="16" name="מלבן 11"/>
          <p:cNvSpPr>
            <a:spLocks noChangeArrowheads="1"/>
          </p:cNvSpPr>
          <p:nvPr userDrawn="1"/>
        </p:nvSpPr>
        <p:spPr bwMode="auto">
          <a:xfrm>
            <a:off x="7543728" y="5095785"/>
            <a:ext cx="1385962" cy="617631"/>
          </a:xfrm>
          <a:prstGeom prst="rect">
            <a:avLst/>
          </a:prstGeom>
          <a:solidFill>
            <a:schemeClr val="bg1"/>
          </a:solidFill>
          <a:ln>
            <a:noFill/>
          </a:ln>
          <a:extLst/>
        </p:spPr>
        <p:txBody>
          <a:bodyPr/>
          <a:lstStyle/>
          <a:p>
            <a:pPr algn="ctr">
              <a:defRPr/>
            </a:pPr>
            <a:endParaRPr lang="en-US">
              <a:solidFill>
                <a:srgbClr val="000000"/>
              </a:solidFill>
              <a:latin typeface="Arial" pitchFamily="34" charset="0"/>
              <a:cs typeface="Arial" pitchFamily="34" charset="0"/>
            </a:endParaRPr>
          </a:p>
        </p:txBody>
      </p:sp>
      <p:sp>
        <p:nvSpPr>
          <p:cNvPr id="17" name="מלבן 13"/>
          <p:cNvSpPr>
            <a:spLocks noChangeArrowheads="1"/>
          </p:cNvSpPr>
          <p:nvPr userDrawn="1"/>
        </p:nvSpPr>
        <p:spPr bwMode="auto">
          <a:xfrm>
            <a:off x="0" y="5526937"/>
            <a:ext cx="8929688" cy="186479"/>
          </a:xfrm>
          <a:prstGeom prst="rect">
            <a:avLst/>
          </a:prstGeom>
          <a:gradFill rotWithShape="1">
            <a:gsLst>
              <a:gs pos="0">
                <a:srgbClr val="F2F2F2"/>
              </a:gs>
              <a:gs pos="100000">
                <a:schemeClr val="bg1"/>
              </a:gs>
            </a:gsLst>
            <a:lin ang="0" scaled="1"/>
          </a:gradFill>
          <a:ln>
            <a:noFill/>
          </a:ln>
          <a:extLst/>
        </p:spPr>
        <p:txBody>
          <a:bodyPr wrap="none" anchor="ctr"/>
          <a:lstStyle/>
          <a:p>
            <a:pPr algn="r" rtl="1">
              <a:defRPr/>
            </a:pPr>
            <a:endParaRPr lang="en-US">
              <a:solidFill>
                <a:srgbClr val="000000"/>
              </a:solidFill>
              <a:latin typeface="Arial" pitchFamily="34" charset="0"/>
              <a:cs typeface="Arial" pitchFamily="34" charset="0"/>
            </a:endParaRPr>
          </a:p>
        </p:txBody>
      </p:sp>
      <p:sp>
        <p:nvSpPr>
          <p:cNvPr id="18" name="מלבן 14"/>
          <p:cNvSpPr/>
          <p:nvPr userDrawn="1"/>
        </p:nvSpPr>
        <p:spPr bwMode="auto">
          <a:xfrm>
            <a:off x="0" y="5519001"/>
            <a:ext cx="8929688" cy="6612"/>
          </a:xfrm>
          <a:prstGeom prst="rect">
            <a:avLst/>
          </a:prstGeom>
          <a:gradFill flip="none" rotWithShape="1">
            <a:gsLst>
              <a:gs pos="0">
                <a:schemeClr val="bg1">
                  <a:lumMod val="75000"/>
                </a:schemeClr>
              </a:gs>
              <a:gs pos="50000">
                <a:srgbClr val="E4E4E4"/>
              </a:gs>
              <a:gs pos="100000">
                <a:schemeClr val="bg1"/>
              </a:gs>
            </a:gsLst>
            <a:lin ang="10800000" scaled="1"/>
            <a:tileRect/>
          </a:gradFill>
          <a:ln w="9525">
            <a:noFill/>
            <a:miter lim="800000"/>
            <a:headEnd/>
            <a:tailEnd/>
          </a:ln>
          <a:effectLst/>
        </p:spPr>
        <p:txBody>
          <a:bodyPr wrap="none" anchor="ctr"/>
          <a:lstStyle/>
          <a:p>
            <a:pPr algn="r" rtl="1">
              <a:defRPr/>
            </a:pPr>
            <a:endParaRPr lang="en-US">
              <a:solidFill>
                <a:srgbClr val="000000"/>
              </a:solidFill>
            </a:endParaRPr>
          </a:p>
        </p:txBody>
      </p:sp>
      <p:sp>
        <p:nvSpPr>
          <p:cNvPr id="19" name="Rectangle 7"/>
          <p:cNvSpPr>
            <a:spLocks noChangeArrowheads="1"/>
          </p:cNvSpPr>
          <p:nvPr userDrawn="1"/>
        </p:nvSpPr>
        <p:spPr bwMode="auto">
          <a:xfrm>
            <a:off x="4181147" y="5355003"/>
            <a:ext cx="567407" cy="380894"/>
          </a:xfrm>
          <a:prstGeom prst="rect">
            <a:avLst/>
          </a:prstGeom>
          <a:noFill/>
          <a:ln>
            <a:noFill/>
          </a:ln>
          <a:extLst/>
        </p:spPr>
        <p:txBody>
          <a:bodyPr anchor="b"/>
          <a:lstStyle/>
          <a:p>
            <a:pPr algn="ctr" eaLnBrk="0" hangingPunct="0">
              <a:defRPr/>
            </a:pPr>
            <a:fld id="{440AB2EB-26A7-4CF1-9819-33F4D91FDC1C}" type="slidenum">
              <a:rPr lang="ar-SA" sz="1000" b="1">
                <a:solidFill>
                  <a:srgbClr val="000000"/>
                </a:solidFill>
                <a:latin typeface="Verdana" pitchFamily="34" charset="0"/>
                <a:ea typeface="MS PGothic" pitchFamily="34" charset="-128"/>
                <a:cs typeface="Arial" pitchFamily="34" charset="0"/>
              </a:rPr>
              <a:pPr algn="ctr" eaLnBrk="0" hangingPunct="0">
                <a:defRPr/>
              </a:pPr>
              <a:t>‹#›</a:t>
            </a:fld>
            <a:endParaRPr lang="en-US" sz="1000" b="1">
              <a:solidFill>
                <a:srgbClr val="000000"/>
              </a:solidFill>
              <a:latin typeface="Verdana" pitchFamily="34" charset="0"/>
              <a:ea typeface="MS PGothic" pitchFamily="34" charset="-128"/>
              <a:cs typeface="Arial" pitchFamily="34" charset="0"/>
            </a:endParaRPr>
          </a:p>
        </p:txBody>
      </p:sp>
      <p:sp>
        <p:nvSpPr>
          <p:cNvPr id="2" name="Title 1"/>
          <p:cNvSpPr>
            <a:spLocks noGrp="1"/>
          </p:cNvSpPr>
          <p:nvPr>
            <p:ph type="ctrTitle"/>
          </p:nvPr>
        </p:nvSpPr>
        <p:spPr>
          <a:xfrm>
            <a:off x="669729" y="1405214"/>
            <a:ext cx="7590235" cy="558453"/>
          </a:xfrm>
        </p:spPr>
        <p:txBody>
          <a:bodyPr/>
          <a:lstStyle>
            <a:lvl1pPr algn="ctr">
              <a:defRPr sz="2800" baseline="0"/>
            </a:lvl1pPr>
          </a:lstStyle>
          <a:p>
            <a:r>
              <a:rPr lang="en-US" smtClean="0"/>
              <a:t>Click to edit Master title style</a:t>
            </a:r>
            <a:endParaRPr lang="he-IL" dirty="0"/>
          </a:p>
        </p:txBody>
      </p:sp>
      <p:sp>
        <p:nvSpPr>
          <p:cNvPr id="3" name="Subtitle 2"/>
          <p:cNvSpPr>
            <a:spLocks noGrp="1"/>
          </p:cNvSpPr>
          <p:nvPr>
            <p:ph type="subTitle" idx="1"/>
          </p:nvPr>
        </p:nvSpPr>
        <p:spPr>
          <a:xfrm>
            <a:off x="1339453" y="2141105"/>
            <a:ext cx="6250782" cy="1460094"/>
          </a:xfrm>
          <a:prstGeom prst="rect">
            <a:avLst/>
          </a:prstGeom>
        </p:spPr>
        <p:txBody>
          <a:bodyPr/>
          <a:lstStyle>
            <a:lvl1pPr marL="342900" marR="0" indent="-342900" algn="ctr" defTabSz="914400" rtl="0" eaLnBrk="0" fontAlgn="base" latinLnBrk="0" hangingPunct="0">
              <a:lnSpc>
                <a:spcPct val="100000"/>
              </a:lnSpc>
              <a:spcBef>
                <a:spcPct val="20000"/>
              </a:spcBef>
              <a:spcAft>
                <a:spcPct val="0"/>
              </a:spcAft>
              <a:buClrTx/>
              <a:buSzTx/>
              <a:buFontTx/>
              <a:buNone/>
              <a:tabLst/>
              <a:defRPr sz="2200" b="0">
                <a:solidFill>
                  <a:schemeClr val="tx1">
                    <a:lumMod val="65000"/>
                    <a:lumOff val="35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1758634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מלבן 7"/>
          <p:cNvSpPr/>
          <p:nvPr userDrawn="1"/>
        </p:nvSpPr>
        <p:spPr bwMode="auto">
          <a:xfrm>
            <a:off x="0" y="521086"/>
            <a:ext cx="8929688" cy="3148991"/>
          </a:xfrm>
          <a:prstGeom prst="rect">
            <a:avLst/>
          </a:prstGeom>
          <a:solidFill>
            <a:schemeClr val="bg1"/>
          </a:solidFill>
          <a:ln w="76200" cap="flat" cmpd="sng" algn="ctr">
            <a:noFill/>
            <a:prstDash val="solid"/>
            <a:round/>
            <a:headEnd type="none" w="med" len="med"/>
            <a:tailEnd type="triangle" w="med" len="med"/>
          </a:ln>
          <a:effectLst/>
        </p:spPr>
        <p:txBody>
          <a:bodyPr/>
          <a:lstStyle/>
          <a:p>
            <a:pPr algn="ctr">
              <a:defRPr/>
            </a:pPr>
            <a:endParaRPr lang="en-US">
              <a:solidFill>
                <a:srgbClr val="000000"/>
              </a:solidFill>
              <a:latin typeface="Arial" pitchFamily="34" charset="0"/>
            </a:endParaRPr>
          </a:p>
        </p:txBody>
      </p:sp>
      <p:sp>
        <p:nvSpPr>
          <p:cNvPr id="5" name="Rectangle 5"/>
          <p:cNvSpPr>
            <a:spLocks noChangeArrowheads="1"/>
          </p:cNvSpPr>
          <p:nvPr userDrawn="1"/>
        </p:nvSpPr>
        <p:spPr bwMode="auto">
          <a:xfrm>
            <a:off x="0" y="3696528"/>
            <a:ext cx="8929688" cy="2048628"/>
          </a:xfrm>
          <a:prstGeom prst="rect">
            <a:avLst/>
          </a:prstGeom>
          <a:gradFill rotWithShape="1">
            <a:gsLst>
              <a:gs pos="0">
                <a:srgbClr val="EAEAEA"/>
              </a:gs>
              <a:gs pos="100000">
                <a:schemeClr val="bg1"/>
              </a:gs>
            </a:gsLst>
            <a:lin ang="5400000" scaled="1"/>
          </a:gradFill>
          <a:ln w="9525">
            <a:noFill/>
            <a:miter lim="800000"/>
            <a:headEnd/>
            <a:tailEnd/>
          </a:ln>
          <a:effectLst/>
        </p:spPr>
        <p:txBody>
          <a:bodyPr wrap="none" anchor="ctr"/>
          <a:lstStyle/>
          <a:p>
            <a:pPr algn="r" rtl="1">
              <a:defRPr/>
            </a:pPr>
            <a:endParaRPr lang="en-US">
              <a:solidFill>
                <a:srgbClr val="000000"/>
              </a:solidFill>
            </a:endParaRPr>
          </a:p>
        </p:txBody>
      </p:sp>
      <p:pic>
        <p:nvPicPr>
          <p:cNvPr id="6" name="Picture 4" descr="intro_rainbow_ribbon"/>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3634368"/>
            <a:ext cx="8929688" cy="111095"/>
          </a:xfrm>
          <a:prstGeom prst="rect">
            <a:avLst/>
          </a:prstGeom>
          <a:noFill/>
          <a:ln w="9525">
            <a:noFill/>
            <a:miter lim="800000"/>
            <a:headEnd/>
            <a:tailEnd/>
          </a:ln>
        </p:spPr>
      </p:pic>
      <p:pic>
        <p:nvPicPr>
          <p:cNvPr id="7" name="Picture 3" descr="ExLibris-logo"/>
          <p:cNvPicPr>
            <a:picLocks noChangeAspect="1" noChangeArrowheads="1"/>
          </p:cNvPicPr>
          <p:nvPr userDrawn="1"/>
        </p:nvPicPr>
        <p:blipFill>
          <a:blip r:embed="rId3" cstate="screen"/>
          <a:srcRect/>
          <a:stretch>
            <a:fillRect/>
          </a:stretch>
        </p:blipFill>
        <p:spPr bwMode="auto">
          <a:xfrm>
            <a:off x="6264735" y="552829"/>
            <a:ext cx="2158008" cy="859657"/>
          </a:xfrm>
          <a:prstGeom prst="rect">
            <a:avLst/>
          </a:prstGeom>
          <a:noFill/>
          <a:ln w="9525">
            <a:noFill/>
            <a:miter lim="800000"/>
            <a:headEnd/>
            <a:tailEnd/>
          </a:ln>
        </p:spPr>
      </p:pic>
      <p:sp>
        <p:nvSpPr>
          <p:cNvPr id="2" name="Title 1"/>
          <p:cNvSpPr>
            <a:spLocks noGrp="1"/>
          </p:cNvSpPr>
          <p:nvPr>
            <p:ph type="ctrTitle"/>
          </p:nvPr>
        </p:nvSpPr>
        <p:spPr>
          <a:xfrm>
            <a:off x="669729" y="3112672"/>
            <a:ext cx="7590235" cy="558453"/>
          </a:xfrm>
        </p:spPr>
        <p:txBody>
          <a:bodyPr/>
          <a:lstStyle>
            <a:lvl1pPr algn="l">
              <a:defRPr sz="2400"/>
            </a:lvl1pPr>
          </a:lstStyle>
          <a:p>
            <a:r>
              <a:rPr lang="en-US" dirty="0" smtClean="0"/>
              <a:t>Click to edit Master title style</a:t>
            </a:r>
            <a:endParaRPr lang="he-IL" dirty="0"/>
          </a:p>
        </p:txBody>
      </p:sp>
      <p:sp>
        <p:nvSpPr>
          <p:cNvPr id="3" name="Subtitle 2"/>
          <p:cNvSpPr>
            <a:spLocks noGrp="1"/>
          </p:cNvSpPr>
          <p:nvPr>
            <p:ph type="subTitle" idx="1"/>
          </p:nvPr>
        </p:nvSpPr>
        <p:spPr>
          <a:xfrm>
            <a:off x="669726" y="3848561"/>
            <a:ext cx="6250782" cy="1460094"/>
          </a:xfrm>
          <a:prstGeom prst="rect">
            <a:avLst/>
          </a:prstGeom>
        </p:spPr>
        <p:txBody>
          <a:bodyPr/>
          <a:lstStyle>
            <a:lvl1pPr marL="0" indent="0" algn="l">
              <a:buNone/>
              <a:defRPr sz="2400" b="0">
                <a:solidFill>
                  <a:schemeClr val="tx1">
                    <a:lumMod val="65000"/>
                    <a:lumOff val="35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he-IL"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pic>
        <p:nvPicPr>
          <p:cNvPr id="2051" name="Picture 3" descr="D:\SHARPdesign\Exlibris\dvir\alma-december2013\pics\BG002 copy.jpg"/>
          <p:cNvPicPr>
            <a:picLocks noChangeAspect="1" noChangeArrowheads="1"/>
          </p:cNvPicPr>
          <p:nvPr userDrawn="1"/>
        </p:nvPicPr>
        <p:blipFill>
          <a:blip r:embed="rId3" cstate="screen"/>
          <a:srcRect/>
          <a:stretch>
            <a:fillRect/>
          </a:stretch>
        </p:blipFill>
        <p:spPr bwMode="auto">
          <a:xfrm>
            <a:off x="2132" y="0"/>
            <a:ext cx="8927208" cy="5713413"/>
          </a:xfrm>
          <a:prstGeom prst="rect">
            <a:avLst/>
          </a:prstGeom>
          <a:noFill/>
        </p:spPr>
      </p:pic>
      <p:sp>
        <p:nvSpPr>
          <p:cNvPr id="13" name="Title 1"/>
          <p:cNvSpPr>
            <a:spLocks noGrp="1"/>
          </p:cNvSpPr>
          <p:nvPr>
            <p:ph type="ctrTitle"/>
          </p:nvPr>
        </p:nvSpPr>
        <p:spPr>
          <a:xfrm>
            <a:off x="434280" y="716978"/>
            <a:ext cx="3554366" cy="3651896"/>
          </a:xfrm>
        </p:spPr>
        <p:txBody>
          <a:bodyPr anchor="b"/>
          <a:lstStyle>
            <a:lvl1pPr algn="l">
              <a:defRPr sz="3600" b="1">
                <a:solidFill>
                  <a:schemeClr val="bg1"/>
                </a:solidFill>
                <a:latin typeface="Arial" pitchFamily="34" charset="0"/>
                <a:cs typeface="Arial" pitchFamily="34" charset="0"/>
              </a:defRPr>
            </a:lvl1pPr>
          </a:lstStyle>
          <a:p>
            <a:r>
              <a:rPr lang="en-US" dirty="0" smtClean="0"/>
              <a:t>Click to edit Master title style</a:t>
            </a:r>
            <a:endParaRPr lang="he-IL" dirty="0"/>
          </a:p>
        </p:txBody>
      </p:sp>
      <p:sp>
        <p:nvSpPr>
          <p:cNvPr id="14" name="Subtitle 2"/>
          <p:cNvSpPr>
            <a:spLocks noGrp="1"/>
          </p:cNvSpPr>
          <p:nvPr>
            <p:ph type="subTitle" idx="1"/>
          </p:nvPr>
        </p:nvSpPr>
        <p:spPr>
          <a:xfrm>
            <a:off x="434278" y="4512889"/>
            <a:ext cx="4822654" cy="795765"/>
          </a:xfrm>
          <a:prstGeom prst="rect">
            <a:avLst/>
          </a:prstGeom>
        </p:spPr>
        <p:txBody>
          <a:bodyPr/>
          <a:lstStyle>
            <a:lvl1pPr marL="0" indent="0" algn="l">
              <a:buNone/>
              <a:defRPr sz="1800" b="0">
                <a:solidFill>
                  <a:schemeClr val="bg1"/>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he-IL"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ullets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a:xfrm>
            <a:off x="454908" y="826596"/>
            <a:ext cx="7805053" cy="4109161"/>
          </a:xfrm>
          <a:prstGeom prst="rect">
            <a:avLst/>
          </a:prstGeom>
        </p:spPr>
        <p:txBody>
          <a:bodyPr/>
          <a:lstStyle>
            <a:lvl1pPr marL="233363" indent="-233363">
              <a:buClrTx/>
              <a:buSzPct val="100000"/>
              <a:buFont typeface="Arial" pitchFamily="34" charset="0"/>
              <a:buChar char="•"/>
              <a:defRPr sz="2400"/>
            </a:lvl1pPr>
            <a:lvl2pPr marL="569913" indent="-285750">
              <a:buClrTx/>
              <a:buSzPct val="100000"/>
              <a:buFont typeface="Arial" pitchFamily="34" charset="0"/>
              <a:buChar char="•"/>
              <a:defRPr sz="2400"/>
            </a:lvl2pPr>
            <a:lvl3pPr marL="801688" indent="-231775">
              <a:buClrTx/>
              <a:buSzPct val="100000"/>
              <a:buFont typeface="Arial" pitchFamily="34" charset="0"/>
              <a:buChar char="•"/>
              <a:defRPr sz="2400"/>
            </a:lvl3pPr>
            <a:lvl4pPr marL="1090613" indent="-228600">
              <a:buClrTx/>
              <a:buSzPct val="100000"/>
              <a:buFont typeface="Arial" pitchFamily="34" charset="0"/>
              <a:buChar char="•"/>
              <a:defRPr sz="2400"/>
            </a:lvl4pPr>
            <a:lvl5pPr marL="1374775" indent="-228600">
              <a:buClrTx/>
              <a:buSzPct val="100000"/>
              <a:buFont typeface="Arial" pitchFamily="34" charset="0"/>
              <a:buChar cha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ullets 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a:xfrm>
            <a:off x="454908" y="826596"/>
            <a:ext cx="7805053" cy="4109161"/>
          </a:xfrm>
          <a:prstGeom prst="rect">
            <a:avLst/>
          </a:prstGeom>
        </p:spPr>
        <p:txBody>
          <a:bodyPr/>
          <a:lstStyle>
            <a:lvl1pPr marL="0" indent="0">
              <a:buClrTx/>
              <a:buSzPct val="100000"/>
              <a:buFont typeface="Arial" pitchFamily="34" charset="0"/>
              <a:buNone/>
              <a:defRPr sz="2200" b="0">
                <a:solidFill>
                  <a:schemeClr val="tx1">
                    <a:lumMod val="85000"/>
                    <a:lumOff val="15000"/>
                  </a:schemeClr>
                </a:solidFill>
              </a:defRPr>
            </a:lvl1pPr>
            <a:lvl2pPr marL="285750" indent="-285750">
              <a:buClrTx/>
              <a:buSzPct val="100000"/>
              <a:buFont typeface="Wingdings 3" pitchFamily="18" charset="2"/>
              <a:buChar char=""/>
              <a:defRPr sz="2200">
                <a:solidFill>
                  <a:schemeClr val="tx1">
                    <a:lumMod val="85000"/>
                    <a:lumOff val="15000"/>
                  </a:schemeClr>
                </a:solidFill>
              </a:defRPr>
            </a:lvl2pPr>
            <a:lvl3pPr marL="509588" indent="-231775">
              <a:buClrTx/>
              <a:buSzPct val="100000"/>
              <a:buFont typeface="Wingdings 3" pitchFamily="18" charset="2"/>
              <a:buChar char=""/>
              <a:defRPr sz="2000">
                <a:solidFill>
                  <a:schemeClr val="tx1">
                    <a:lumMod val="85000"/>
                    <a:lumOff val="15000"/>
                  </a:schemeClr>
                </a:solidFill>
              </a:defRPr>
            </a:lvl3pPr>
            <a:lvl4pPr marL="741363" indent="-228600">
              <a:buClrTx/>
              <a:buSzPct val="100000"/>
              <a:buFont typeface="Wingdings 3" pitchFamily="18" charset="2"/>
              <a:buChar char=""/>
              <a:defRPr sz="1800">
                <a:solidFill>
                  <a:schemeClr val="tx1">
                    <a:lumMod val="85000"/>
                    <a:lumOff val="15000"/>
                  </a:schemeClr>
                </a:solidFill>
              </a:defRPr>
            </a:lvl4pPr>
            <a:lvl5pPr marL="974725" indent="-228600">
              <a:buClrTx/>
              <a:buSzPct val="100000"/>
              <a:buFont typeface="Wingdings 3" pitchFamily="18" charset="2"/>
              <a:buChar char=""/>
              <a:defRPr sz="180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white BG">
    <p:spTree>
      <p:nvGrpSpPr>
        <p:cNvPr id="1" name=""/>
        <p:cNvGrpSpPr/>
        <p:nvPr/>
      </p:nvGrpSpPr>
      <p:grpSpPr>
        <a:xfrm>
          <a:off x="0" y="0"/>
          <a:ext cx="0" cy="0"/>
          <a:chOff x="0" y="0"/>
          <a:chExt cx="0" cy="0"/>
        </a:xfrm>
      </p:grpSpPr>
      <p:sp>
        <p:nvSpPr>
          <p:cNvPr id="7" name="Rectangle 5"/>
          <p:cNvSpPr>
            <a:spLocks noChangeArrowheads="1"/>
          </p:cNvSpPr>
          <p:nvPr userDrawn="1"/>
        </p:nvSpPr>
        <p:spPr bwMode="auto">
          <a:xfrm rot="10800000">
            <a:off x="0" y="0"/>
            <a:ext cx="8929688" cy="641957"/>
          </a:xfrm>
          <a:prstGeom prst="rect">
            <a:avLst/>
          </a:prstGeom>
          <a:gradFill rotWithShape="1">
            <a:gsLst>
              <a:gs pos="0">
                <a:srgbClr val="EAEAEA"/>
              </a:gs>
              <a:gs pos="100000">
                <a:schemeClr val="bg1"/>
              </a:gs>
            </a:gsLst>
            <a:lin ang="5400000" scaled="1"/>
          </a:gradFill>
          <a:ln w="9525">
            <a:noFill/>
            <a:miter lim="800000"/>
            <a:headEnd/>
            <a:tailEnd/>
          </a:ln>
          <a:effectLst/>
        </p:spPr>
        <p:txBody>
          <a:bodyPr wrap="none" anchor="ctr"/>
          <a:lstStyle/>
          <a:p>
            <a:pPr algn="r" rtl="1">
              <a:defRPr/>
            </a:pPr>
            <a:endParaRPr lang="en-US">
              <a:solidFill>
                <a:srgbClr val="000000"/>
              </a:solidFill>
            </a:endParaRPr>
          </a:p>
        </p:txBody>
      </p:sp>
      <p:sp>
        <p:nvSpPr>
          <p:cNvPr id="5" name="Rectangle 5"/>
          <p:cNvSpPr>
            <a:spLocks noChangeArrowheads="1"/>
          </p:cNvSpPr>
          <p:nvPr userDrawn="1"/>
        </p:nvSpPr>
        <p:spPr bwMode="auto">
          <a:xfrm>
            <a:off x="0" y="646804"/>
            <a:ext cx="8929688" cy="4448981"/>
          </a:xfrm>
          <a:prstGeom prst="rect">
            <a:avLst/>
          </a:prstGeom>
          <a:solidFill>
            <a:schemeClr val="bg1"/>
          </a:solidFill>
          <a:ln w="9525">
            <a:noFill/>
            <a:miter lim="800000"/>
            <a:headEnd/>
            <a:tailEnd/>
          </a:ln>
          <a:effectLst/>
        </p:spPr>
        <p:txBody>
          <a:bodyPr wrap="none" anchor="ctr"/>
          <a:lstStyle/>
          <a:p>
            <a:pPr algn="r" rtl="1">
              <a:defRPr/>
            </a:pPr>
            <a:endParaRPr lang="en-US">
              <a:solidFill>
                <a:srgbClr val="000000"/>
              </a:solidFill>
            </a:endParaRPr>
          </a:p>
        </p:txBody>
      </p:sp>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a:xfrm>
            <a:off x="454908" y="826596"/>
            <a:ext cx="7805053" cy="4109161"/>
          </a:xfrm>
          <a:prstGeom prst="rect">
            <a:avLst/>
          </a:prstGeom>
        </p:spPr>
        <p:txBody>
          <a:bodyPr/>
          <a:lstStyle>
            <a:lvl1pPr marL="0" indent="0">
              <a:buClrTx/>
              <a:buSzPct val="100000"/>
              <a:buFont typeface="Arial" pitchFamily="34" charset="0"/>
              <a:buNone/>
              <a:defRPr sz="2200" b="1">
                <a:solidFill>
                  <a:schemeClr val="tx1">
                    <a:lumMod val="85000"/>
                    <a:lumOff val="15000"/>
                  </a:schemeClr>
                </a:solidFill>
              </a:defRPr>
            </a:lvl1pPr>
            <a:lvl2pPr marL="0" indent="0">
              <a:buClrTx/>
              <a:buSzPct val="100000"/>
              <a:buFont typeface="Arial" pitchFamily="34" charset="0"/>
              <a:buNone/>
              <a:defRPr sz="2200">
                <a:solidFill>
                  <a:schemeClr val="tx1">
                    <a:lumMod val="85000"/>
                    <a:lumOff val="15000"/>
                  </a:schemeClr>
                </a:solidFill>
              </a:defRPr>
            </a:lvl2pPr>
            <a:lvl3pPr marL="287338" indent="-287338">
              <a:buClrTx/>
              <a:buSzPct val="100000"/>
              <a:buFont typeface="Arial" pitchFamily="34" charset="0"/>
              <a:buChar char="•"/>
              <a:defRPr sz="2200">
                <a:solidFill>
                  <a:schemeClr val="tx1">
                    <a:lumMod val="85000"/>
                    <a:lumOff val="15000"/>
                  </a:schemeClr>
                </a:solidFill>
              </a:defRPr>
            </a:lvl3pPr>
            <a:lvl4pPr marL="574675" indent="-287338">
              <a:buClrTx/>
              <a:buSzPct val="100000"/>
              <a:buFont typeface="Arial" pitchFamily="34" charset="0"/>
              <a:buChar char="•"/>
              <a:defRPr sz="2000">
                <a:solidFill>
                  <a:schemeClr val="tx1">
                    <a:lumMod val="85000"/>
                    <a:lumOff val="15000"/>
                  </a:schemeClr>
                </a:solidFill>
              </a:defRPr>
            </a:lvl4pPr>
            <a:lvl5pPr marL="852488" indent="-280988">
              <a:buClrTx/>
              <a:buSzPct val="100000"/>
              <a:buFont typeface="Arial" pitchFamily="34" charset="0"/>
              <a:buChar char="•"/>
              <a:defRPr sz="200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pic>
        <p:nvPicPr>
          <p:cNvPr id="6" name="Picture 6" descr="ruler"/>
          <p:cNvPicPr preferRelativeResize="0">
            <a:picLocks noChangeAspect="1" noChangeArrowheads="1"/>
          </p:cNvPicPr>
          <p:nvPr userDrawn="1"/>
        </p:nvPicPr>
        <p:blipFill>
          <a:blip r:embed="rId2" cstate="screen"/>
          <a:srcRect/>
          <a:stretch>
            <a:fillRect/>
          </a:stretch>
        </p:blipFill>
        <p:spPr bwMode="auto">
          <a:xfrm>
            <a:off x="-190686" y="617841"/>
            <a:ext cx="9307960" cy="71418"/>
          </a:xfrm>
          <a:prstGeom prst="rect">
            <a:avLst/>
          </a:prstGeom>
          <a:noFill/>
          <a:ln w="9525">
            <a:noFill/>
            <a:miter lim="800000"/>
            <a:headEnd/>
            <a:tailEnd/>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rot="10800000">
            <a:off x="0" y="0"/>
            <a:ext cx="8929688" cy="641957"/>
          </a:xfrm>
          <a:prstGeom prst="rect">
            <a:avLst/>
          </a:prstGeom>
          <a:gradFill rotWithShape="1">
            <a:gsLst>
              <a:gs pos="0">
                <a:srgbClr val="EAEAEA"/>
              </a:gs>
              <a:gs pos="100000">
                <a:schemeClr val="bg1"/>
              </a:gs>
            </a:gsLst>
            <a:lin ang="5400000" scaled="1"/>
          </a:gradFill>
          <a:ln w="9525">
            <a:noFill/>
            <a:miter lim="800000"/>
            <a:headEnd/>
            <a:tailEnd/>
          </a:ln>
          <a:effectLst/>
        </p:spPr>
        <p:txBody>
          <a:bodyPr wrap="none" anchor="ctr"/>
          <a:lstStyle/>
          <a:p>
            <a:pPr algn="r" rtl="1">
              <a:defRPr/>
            </a:pPr>
            <a:endParaRPr lang="en-US">
              <a:solidFill>
                <a:srgbClr val="000000"/>
              </a:solidFill>
            </a:endParaRPr>
          </a:p>
        </p:txBody>
      </p:sp>
      <p:sp>
        <p:nvSpPr>
          <p:cNvPr id="5" name="Rectangle 5"/>
          <p:cNvSpPr>
            <a:spLocks noChangeArrowheads="1"/>
          </p:cNvSpPr>
          <p:nvPr userDrawn="1"/>
        </p:nvSpPr>
        <p:spPr bwMode="auto">
          <a:xfrm>
            <a:off x="0" y="646804"/>
            <a:ext cx="8929688" cy="4448981"/>
          </a:xfrm>
          <a:prstGeom prst="rect">
            <a:avLst/>
          </a:prstGeom>
          <a:solidFill>
            <a:schemeClr val="bg1"/>
          </a:solidFill>
          <a:ln w="9525">
            <a:noFill/>
            <a:miter lim="800000"/>
            <a:headEnd/>
            <a:tailEnd/>
          </a:ln>
          <a:effectLst/>
        </p:spPr>
        <p:txBody>
          <a:bodyPr wrap="none" anchor="ctr"/>
          <a:lstStyle/>
          <a:p>
            <a:pPr algn="r" rtl="1">
              <a:defRPr/>
            </a:pPr>
            <a:endParaRPr lang="en-US">
              <a:solidFill>
                <a:srgbClr val="000000"/>
              </a:solidFill>
            </a:endParaRPr>
          </a:p>
        </p:txBody>
      </p:sp>
      <p:sp>
        <p:nvSpPr>
          <p:cNvPr id="2" name="Title 1"/>
          <p:cNvSpPr>
            <a:spLocks noGrp="1"/>
          </p:cNvSpPr>
          <p:nvPr>
            <p:ph type="title"/>
          </p:nvPr>
        </p:nvSpPr>
        <p:spPr/>
        <p:txBody>
          <a:bodyPr/>
          <a:lstStyle>
            <a:lvl1pPr>
              <a:defRPr sz="2400"/>
            </a:lvl1pPr>
          </a:lstStyle>
          <a:p>
            <a:r>
              <a:rPr lang="en-US" dirty="0" smtClean="0"/>
              <a:t>Click to edit Master title style</a:t>
            </a:r>
            <a:endParaRPr lang="he-IL" dirty="0"/>
          </a:p>
        </p:txBody>
      </p:sp>
      <p:pic>
        <p:nvPicPr>
          <p:cNvPr id="6" name="Picture 6" descr="ruler"/>
          <p:cNvPicPr preferRelativeResize="0">
            <a:picLocks noChangeAspect="1" noChangeArrowheads="1"/>
          </p:cNvPicPr>
          <p:nvPr userDrawn="1"/>
        </p:nvPicPr>
        <p:blipFill>
          <a:blip r:embed="rId2" cstate="screen"/>
          <a:srcRect/>
          <a:stretch>
            <a:fillRect/>
          </a:stretch>
        </p:blipFill>
        <p:spPr bwMode="auto">
          <a:xfrm>
            <a:off x="-190686" y="617841"/>
            <a:ext cx="9307960" cy="71418"/>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he-IL"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5388" y="3671398"/>
            <a:ext cx="7590235" cy="1134748"/>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05388" y="2421591"/>
            <a:ext cx="7590235" cy="1249809"/>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pic>
        <p:nvPicPr>
          <p:cNvPr id="2051" name="Picture 3" descr="D:\SHARPdesign\Exlibris\dvir\alma-december2013\pics\BG002 copy.jpg"/>
          <p:cNvPicPr>
            <a:picLocks noChangeAspect="1" noChangeArrowheads="1"/>
          </p:cNvPicPr>
          <p:nvPr userDrawn="1"/>
        </p:nvPicPr>
        <p:blipFill>
          <a:blip r:embed="rId3" cstate="screen"/>
          <a:srcRect/>
          <a:stretch>
            <a:fillRect/>
          </a:stretch>
        </p:blipFill>
        <p:spPr bwMode="auto">
          <a:xfrm>
            <a:off x="2132" y="0"/>
            <a:ext cx="8927208" cy="5713413"/>
          </a:xfrm>
          <a:prstGeom prst="rect">
            <a:avLst/>
          </a:prstGeom>
          <a:noFill/>
        </p:spPr>
      </p:pic>
      <p:sp>
        <p:nvSpPr>
          <p:cNvPr id="13" name="Title 1"/>
          <p:cNvSpPr>
            <a:spLocks noGrp="1"/>
          </p:cNvSpPr>
          <p:nvPr>
            <p:ph type="ctrTitle"/>
          </p:nvPr>
        </p:nvSpPr>
        <p:spPr>
          <a:xfrm>
            <a:off x="434280" y="716978"/>
            <a:ext cx="3554366" cy="3651896"/>
          </a:xfrm>
        </p:spPr>
        <p:txBody>
          <a:bodyPr anchor="b"/>
          <a:lstStyle>
            <a:lvl1pPr algn="l">
              <a:defRPr sz="3600" b="1">
                <a:solidFill>
                  <a:schemeClr val="bg1"/>
                </a:solidFill>
                <a:latin typeface="Arial" pitchFamily="34" charset="0"/>
                <a:cs typeface="Arial" pitchFamily="34" charset="0"/>
              </a:defRPr>
            </a:lvl1pPr>
          </a:lstStyle>
          <a:p>
            <a:r>
              <a:rPr lang="en-US" dirty="0" smtClean="0"/>
              <a:t>Click to edit Master title style</a:t>
            </a:r>
            <a:endParaRPr lang="he-IL" dirty="0"/>
          </a:p>
        </p:txBody>
      </p:sp>
      <p:sp>
        <p:nvSpPr>
          <p:cNvPr id="14" name="Subtitle 2"/>
          <p:cNvSpPr>
            <a:spLocks noGrp="1"/>
          </p:cNvSpPr>
          <p:nvPr>
            <p:ph type="subTitle" idx="1"/>
          </p:nvPr>
        </p:nvSpPr>
        <p:spPr>
          <a:xfrm>
            <a:off x="434278" y="4512889"/>
            <a:ext cx="4822654" cy="795765"/>
          </a:xfrm>
          <a:prstGeom prst="rect">
            <a:avLst/>
          </a:prstGeom>
        </p:spPr>
        <p:txBody>
          <a:bodyPr/>
          <a:lstStyle>
            <a:lvl1pPr marL="0" indent="0" algn="l">
              <a:buNone/>
              <a:defRPr sz="1800" b="0">
                <a:solidFill>
                  <a:schemeClr val="bg1"/>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he-IL"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46488" y="826596"/>
            <a:ext cx="3971537" cy="4095073"/>
          </a:xfrm>
          <a:prstGeom prst="rect">
            <a:avLst/>
          </a:prstGeom>
        </p:spPr>
        <p:txBody>
          <a:bodyPr/>
          <a:lstStyle>
            <a:lvl1pPr marL="339725" indent="-339725">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4" name="Content Placeholder 3"/>
          <p:cNvSpPr>
            <a:spLocks noGrp="1"/>
          </p:cNvSpPr>
          <p:nvPr>
            <p:ph sz="half" idx="2"/>
          </p:nvPr>
        </p:nvSpPr>
        <p:spPr>
          <a:xfrm>
            <a:off x="4506651" y="826596"/>
            <a:ext cx="3971537" cy="4095073"/>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hank You">
    <p:spTree>
      <p:nvGrpSpPr>
        <p:cNvPr id="1" name=""/>
        <p:cNvGrpSpPr/>
        <p:nvPr/>
      </p:nvGrpSpPr>
      <p:grpSpPr>
        <a:xfrm>
          <a:off x="0" y="0"/>
          <a:ext cx="0" cy="0"/>
          <a:chOff x="0" y="0"/>
          <a:chExt cx="0" cy="0"/>
        </a:xfrm>
      </p:grpSpPr>
      <p:sp>
        <p:nvSpPr>
          <p:cNvPr id="4" name="מלבן 12"/>
          <p:cNvSpPr>
            <a:spLocks noChangeArrowheads="1"/>
          </p:cNvSpPr>
          <p:nvPr userDrawn="1"/>
        </p:nvSpPr>
        <p:spPr bwMode="auto">
          <a:xfrm>
            <a:off x="0" y="5526937"/>
            <a:ext cx="8929688" cy="186479"/>
          </a:xfrm>
          <a:prstGeom prst="rect">
            <a:avLst/>
          </a:prstGeom>
          <a:gradFill rotWithShape="1">
            <a:gsLst>
              <a:gs pos="0">
                <a:srgbClr val="F2F2F2"/>
              </a:gs>
              <a:gs pos="100000">
                <a:schemeClr val="bg1"/>
              </a:gs>
            </a:gsLst>
            <a:lin ang="0" scaled="1"/>
          </a:gradFill>
          <a:ln>
            <a:noFill/>
          </a:ln>
          <a:extLst/>
        </p:spPr>
        <p:txBody>
          <a:bodyPr wrap="none" anchor="ctr"/>
          <a:lstStyle/>
          <a:p>
            <a:pPr algn="r" rtl="1">
              <a:defRPr/>
            </a:pPr>
            <a:endParaRPr lang="en-US">
              <a:solidFill>
                <a:srgbClr val="000000"/>
              </a:solidFill>
              <a:latin typeface="Arial" pitchFamily="34" charset="0"/>
            </a:endParaRPr>
          </a:p>
        </p:txBody>
      </p:sp>
      <p:sp>
        <p:nvSpPr>
          <p:cNvPr id="5" name="מלבן מעוגל 7"/>
          <p:cNvSpPr>
            <a:spLocks noChangeArrowheads="1"/>
          </p:cNvSpPr>
          <p:nvPr/>
        </p:nvSpPr>
        <p:spPr bwMode="auto">
          <a:xfrm>
            <a:off x="513150" y="1031590"/>
            <a:ext cx="7903394" cy="4064194"/>
          </a:xfrm>
          <a:prstGeom prst="roundRect">
            <a:avLst>
              <a:gd name="adj" fmla="val 3926"/>
            </a:avLst>
          </a:prstGeom>
          <a:solidFill>
            <a:srgbClr val="E6E6E6"/>
          </a:solidFill>
          <a:ln>
            <a:noFill/>
          </a:ln>
          <a:extLst/>
        </p:spPr>
        <p:txBody>
          <a:bodyPr/>
          <a:lstStyle/>
          <a:p>
            <a:pPr algn="ctr">
              <a:defRPr/>
            </a:pPr>
            <a:endParaRPr lang="en-US">
              <a:solidFill>
                <a:srgbClr val="000000"/>
              </a:solidFill>
              <a:latin typeface="Arial" pitchFamily="34" charset="0"/>
            </a:endParaRPr>
          </a:p>
        </p:txBody>
      </p:sp>
      <p:sp>
        <p:nvSpPr>
          <p:cNvPr id="6" name="מלבן מעוגל 8"/>
          <p:cNvSpPr/>
          <p:nvPr/>
        </p:nvSpPr>
        <p:spPr bwMode="auto">
          <a:xfrm>
            <a:off x="615470" y="1114913"/>
            <a:ext cx="7698755" cy="3896230"/>
          </a:xfrm>
          <a:prstGeom prst="roundRect">
            <a:avLst>
              <a:gd name="adj" fmla="val 2794"/>
            </a:avLst>
          </a:prstGeom>
          <a:solidFill>
            <a:schemeClr val="bg1"/>
          </a:solidFill>
          <a:ln w="6350" cap="flat" cmpd="sng" algn="ctr">
            <a:solidFill>
              <a:schemeClr val="bg1">
                <a:lumMod val="65000"/>
              </a:schemeClr>
            </a:solidFill>
            <a:prstDash val="solid"/>
            <a:round/>
            <a:headEnd type="none" w="med" len="med"/>
            <a:tailEnd type="triangle" w="med" len="med"/>
          </a:ln>
          <a:effectLst/>
        </p:spPr>
        <p:txBody>
          <a:bodyPr/>
          <a:lstStyle/>
          <a:p>
            <a:pPr algn="ctr">
              <a:defRPr/>
            </a:pPr>
            <a:endParaRPr lang="en-US">
              <a:solidFill>
                <a:srgbClr val="000000"/>
              </a:solidFill>
              <a:latin typeface="Arial" pitchFamily="34" charset="0"/>
            </a:endParaRPr>
          </a:p>
        </p:txBody>
      </p:sp>
      <p:pic>
        <p:nvPicPr>
          <p:cNvPr id="7" name="Picture 5" descr="ExLibris-logo"/>
          <p:cNvPicPr>
            <a:picLocks noChangeAspect="1" noChangeArrowheads="1"/>
          </p:cNvPicPr>
          <p:nvPr/>
        </p:nvPicPr>
        <p:blipFill>
          <a:blip r:embed="rId2" cstate="screen"/>
          <a:srcRect/>
          <a:stretch>
            <a:fillRect/>
          </a:stretch>
        </p:blipFill>
        <p:spPr bwMode="auto">
          <a:xfrm>
            <a:off x="7906497" y="5196299"/>
            <a:ext cx="892969" cy="269801"/>
          </a:xfrm>
          <a:prstGeom prst="rect">
            <a:avLst/>
          </a:prstGeom>
          <a:noFill/>
          <a:ln w="9525">
            <a:noFill/>
            <a:miter lim="800000"/>
            <a:headEnd/>
            <a:tailEnd/>
          </a:ln>
        </p:spPr>
      </p:pic>
      <p:sp>
        <p:nvSpPr>
          <p:cNvPr id="8" name="Rectangle 7"/>
          <p:cNvSpPr>
            <a:spLocks noChangeArrowheads="1"/>
          </p:cNvSpPr>
          <p:nvPr/>
        </p:nvSpPr>
        <p:spPr bwMode="auto">
          <a:xfrm>
            <a:off x="4181147" y="5355003"/>
            <a:ext cx="567407" cy="380894"/>
          </a:xfrm>
          <a:prstGeom prst="rect">
            <a:avLst/>
          </a:prstGeom>
          <a:noFill/>
          <a:ln>
            <a:noFill/>
          </a:ln>
          <a:extLst/>
        </p:spPr>
        <p:txBody>
          <a:bodyPr anchor="b"/>
          <a:lstStyle/>
          <a:p>
            <a:pPr algn="ctr" eaLnBrk="0" hangingPunct="0">
              <a:defRPr/>
            </a:pPr>
            <a:fld id="{2AB0BE91-52C4-4535-814A-C0A94CA83E99}" type="slidenum">
              <a:rPr lang="ar-SA" sz="1000" b="1">
                <a:solidFill>
                  <a:srgbClr val="000000"/>
                </a:solidFill>
                <a:ea typeface="MS PGothic" pitchFamily="34" charset="-128"/>
              </a:rPr>
              <a:pPr algn="ctr" eaLnBrk="0" hangingPunct="0">
                <a:defRPr/>
              </a:pPr>
              <a:t>‹#›</a:t>
            </a:fld>
            <a:endParaRPr lang="en-US" sz="1000" b="1">
              <a:solidFill>
                <a:srgbClr val="000000"/>
              </a:solidFill>
              <a:ea typeface="MS PGothic" pitchFamily="34" charset="-128"/>
            </a:endParaRPr>
          </a:p>
        </p:txBody>
      </p:sp>
      <p:sp>
        <p:nvSpPr>
          <p:cNvPr id="9" name="Rectangle 5"/>
          <p:cNvSpPr>
            <a:spLocks noChangeArrowheads="1"/>
          </p:cNvSpPr>
          <p:nvPr/>
        </p:nvSpPr>
        <p:spPr bwMode="auto">
          <a:xfrm>
            <a:off x="0" y="646730"/>
            <a:ext cx="8929688" cy="4449057"/>
          </a:xfrm>
          <a:prstGeom prst="rect">
            <a:avLst/>
          </a:prstGeom>
          <a:gradFill rotWithShape="1">
            <a:gsLst>
              <a:gs pos="0">
                <a:srgbClr val="F2F2F2"/>
              </a:gs>
              <a:gs pos="100000">
                <a:schemeClr val="bg1"/>
              </a:gs>
            </a:gsLst>
            <a:lin ang="5400000" scaled="1"/>
          </a:gradFill>
          <a:ln>
            <a:noFill/>
          </a:ln>
          <a:extLst/>
        </p:spPr>
        <p:txBody>
          <a:bodyPr wrap="none" anchor="ctr"/>
          <a:lstStyle/>
          <a:p>
            <a:pPr algn="r" rtl="1">
              <a:defRPr/>
            </a:pPr>
            <a:endParaRPr lang="en-US">
              <a:solidFill>
                <a:srgbClr val="000000"/>
              </a:solidFill>
              <a:latin typeface="Arial" pitchFamily="34" charset="0"/>
            </a:endParaRPr>
          </a:p>
        </p:txBody>
      </p:sp>
      <p:pic>
        <p:nvPicPr>
          <p:cNvPr id="10" name="Picture 6" descr="ruler"/>
          <p:cNvPicPr preferRelativeResize="0">
            <a:picLocks noChangeAspect="1" noChangeArrowheads="1"/>
          </p:cNvPicPr>
          <p:nvPr/>
        </p:nvPicPr>
        <p:blipFill>
          <a:blip r:embed="rId3" cstate="screen"/>
          <a:srcRect/>
          <a:stretch>
            <a:fillRect/>
          </a:stretch>
        </p:blipFill>
        <p:spPr bwMode="auto">
          <a:xfrm>
            <a:off x="-190686" y="617633"/>
            <a:ext cx="9307960" cy="71418"/>
          </a:xfrm>
          <a:prstGeom prst="rect">
            <a:avLst/>
          </a:prstGeom>
          <a:noFill/>
          <a:ln w="9525">
            <a:noFill/>
            <a:miter lim="800000"/>
            <a:headEnd/>
            <a:tailEnd/>
          </a:ln>
        </p:spPr>
      </p:pic>
      <p:sp>
        <p:nvSpPr>
          <p:cNvPr id="11" name="מלבן 13"/>
          <p:cNvSpPr/>
          <p:nvPr/>
        </p:nvSpPr>
        <p:spPr bwMode="auto">
          <a:xfrm>
            <a:off x="0" y="5519001"/>
            <a:ext cx="8929688" cy="6612"/>
          </a:xfrm>
          <a:prstGeom prst="rect">
            <a:avLst/>
          </a:prstGeom>
          <a:gradFill flip="none" rotWithShape="1">
            <a:gsLst>
              <a:gs pos="0">
                <a:schemeClr val="bg1">
                  <a:lumMod val="75000"/>
                </a:schemeClr>
              </a:gs>
              <a:gs pos="50000">
                <a:srgbClr val="E4E4E4"/>
              </a:gs>
              <a:gs pos="100000">
                <a:schemeClr val="bg1"/>
              </a:gs>
            </a:gsLst>
            <a:lin ang="10800000" scaled="1"/>
            <a:tileRect/>
          </a:gradFill>
          <a:ln w="9525">
            <a:noFill/>
            <a:miter lim="800000"/>
            <a:headEnd/>
            <a:tailEnd/>
          </a:ln>
          <a:effectLst/>
        </p:spPr>
        <p:txBody>
          <a:bodyPr wrap="none" anchor="ctr"/>
          <a:lstStyle/>
          <a:p>
            <a:pPr algn="r" rtl="1">
              <a:defRPr/>
            </a:pPr>
            <a:endParaRPr lang="en-US">
              <a:solidFill>
                <a:srgbClr val="000000"/>
              </a:solidFill>
            </a:endParaRPr>
          </a:p>
        </p:txBody>
      </p:sp>
      <p:sp>
        <p:nvSpPr>
          <p:cNvPr id="12" name="מלבן 7"/>
          <p:cNvSpPr>
            <a:spLocks noChangeArrowheads="1"/>
          </p:cNvSpPr>
          <p:nvPr userDrawn="1"/>
        </p:nvSpPr>
        <p:spPr bwMode="auto">
          <a:xfrm>
            <a:off x="0" y="521086"/>
            <a:ext cx="8929688" cy="3148991"/>
          </a:xfrm>
          <a:prstGeom prst="rect">
            <a:avLst/>
          </a:prstGeom>
          <a:solidFill>
            <a:schemeClr val="bg1"/>
          </a:solidFill>
          <a:ln>
            <a:noFill/>
          </a:ln>
          <a:extLst/>
        </p:spPr>
        <p:txBody>
          <a:bodyPr/>
          <a:lstStyle/>
          <a:p>
            <a:pPr algn="ctr">
              <a:defRPr/>
            </a:pPr>
            <a:endParaRPr lang="en-US">
              <a:solidFill>
                <a:srgbClr val="000000"/>
              </a:solidFill>
              <a:latin typeface="Arial" pitchFamily="34" charset="0"/>
            </a:endParaRPr>
          </a:p>
        </p:txBody>
      </p:sp>
      <p:sp>
        <p:nvSpPr>
          <p:cNvPr id="13" name="Rectangle 5"/>
          <p:cNvSpPr>
            <a:spLocks noChangeArrowheads="1"/>
          </p:cNvSpPr>
          <p:nvPr userDrawn="1"/>
        </p:nvSpPr>
        <p:spPr bwMode="auto">
          <a:xfrm>
            <a:off x="0" y="1"/>
            <a:ext cx="8929688" cy="2048630"/>
          </a:xfrm>
          <a:prstGeom prst="rect">
            <a:avLst/>
          </a:prstGeom>
          <a:gradFill rotWithShape="1">
            <a:gsLst>
              <a:gs pos="0">
                <a:srgbClr val="EAEAEA"/>
              </a:gs>
              <a:gs pos="100000">
                <a:schemeClr val="bg1"/>
              </a:gs>
            </a:gsLst>
            <a:lin ang="5400000" scaled="1"/>
          </a:gradFill>
          <a:ln>
            <a:noFill/>
          </a:ln>
          <a:extLst/>
        </p:spPr>
        <p:txBody>
          <a:bodyPr wrap="none" anchor="ctr"/>
          <a:lstStyle/>
          <a:p>
            <a:pPr algn="r" rtl="1">
              <a:defRPr/>
            </a:pPr>
            <a:endParaRPr lang="en-US">
              <a:solidFill>
                <a:srgbClr val="000000"/>
              </a:solidFill>
              <a:latin typeface="Arial" pitchFamily="34" charset="0"/>
            </a:endParaRPr>
          </a:p>
        </p:txBody>
      </p:sp>
      <p:pic>
        <p:nvPicPr>
          <p:cNvPr id="14" name="Picture 4" descr="intro_rainbow_ribbon"/>
          <p:cNvPicPr>
            <a:picLocks noChangeAspect="1" noChangeArrowheads="1"/>
          </p:cNvPicPr>
          <p:nvPr userDrawn="1"/>
        </p:nvPicPr>
        <p:blipFill>
          <a:blip r:embed="rId4" cstate="screen">
            <a:clrChange>
              <a:clrFrom>
                <a:srgbClr val="FFFFFF"/>
              </a:clrFrom>
              <a:clrTo>
                <a:srgbClr val="FFFFFF">
                  <a:alpha val="0"/>
                </a:srgbClr>
              </a:clrTo>
            </a:clrChange>
          </a:blip>
          <a:srcRect/>
          <a:stretch>
            <a:fillRect/>
          </a:stretch>
        </p:blipFill>
        <p:spPr bwMode="auto">
          <a:xfrm>
            <a:off x="0" y="2006310"/>
            <a:ext cx="8929688" cy="111095"/>
          </a:xfrm>
          <a:prstGeom prst="rect">
            <a:avLst/>
          </a:prstGeom>
          <a:noFill/>
          <a:ln w="9525">
            <a:noFill/>
            <a:miter lim="800000"/>
            <a:headEnd/>
            <a:tailEnd/>
          </a:ln>
        </p:spPr>
      </p:pic>
      <p:pic>
        <p:nvPicPr>
          <p:cNvPr id="15" name="Picture 3" descr="ExLibris-logo"/>
          <p:cNvPicPr>
            <a:picLocks noChangeAspect="1" noChangeArrowheads="1"/>
          </p:cNvPicPr>
          <p:nvPr userDrawn="1"/>
        </p:nvPicPr>
        <p:blipFill>
          <a:blip r:embed="rId5" cstate="screen"/>
          <a:srcRect/>
          <a:stretch>
            <a:fillRect/>
          </a:stretch>
        </p:blipFill>
        <p:spPr bwMode="auto">
          <a:xfrm>
            <a:off x="3385840" y="4279773"/>
            <a:ext cx="2158008" cy="859657"/>
          </a:xfrm>
          <a:prstGeom prst="rect">
            <a:avLst/>
          </a:prstGeom>
          <a:noFill/>
          <a:ln w="9525">
            <a:noFill/>
            <a:miter lim="800000"/>
            <a:headEnd/>
            <a:tailEnd/>
          </a:ln>
        </p:spPr>
      </p:pic>
      <p:sp>
        <p:nvSpPr>
          <p:cNvPr id="16" name="מלבן 11"/>
          <p:cNvSpPr>
            <a:spLocks noChangeArrowheads="1"/>
          </p:cNvSpPr>
          <p:nvPr userDrawn="1"/>
        </p:nvSpPr>
        <p:spPr bwMode="auto">
          <a:xfrm>
            <a:off x="7543728" y="5095785"/>
            <a:ext cx="1385962" cy="617631"/>
          </a:xfrm>
          <a:prstGeom prst="rect">
            <a:avLst/>
          </a:prstGeom>
          <a:solidFill>
            <a:schemeClr val="bg1"/>
          </a:solidFill>
          <a:ln>
            <a:noFill/>
          </a:ln>
          <a:extLst/>
        </p:spPr>
        <p:txBody>
          <a:bodyPr/>
          <a:lstStyle/>
          <a:p>
            <a:pPr algn="ctr">
              <a:defRPr/>
            </a:pPr>
            <a:endParaRPr lang="en-US">
              <a:solidFill>
                <a:srgbClr val="000000"/>
              </a:solidFill>
              <a:latin typeface="Arial" pitchFamily="34" charset="0"/>
            </a:endParaRPr>
          </a:p>
        </p:txBody>
      </p:sp>
      <p:sp>
        <p:nvSpPr>
          <p:cNvPr id="17" name="מלבן 13"/>
          <p:cNvSpPr>
            <a:spLocks noChangeArrowheads="1"/>
          </p:cNvSpPr>
          <p:nvPr userDrawn="1"/>
        </p:nvSpPr>
        <p:spPr bwMode="auto">
          <a:xfrm>
            <a:off x="0" y="5526937"/>
            <a:ext cx="8929688" cy="186479"/>
          </a:xfrm>
          <a:prstGeom prst="rect">
            <a:avLst/>
          </a:prstGeom>
          <a:gradFill rotWithShape="1">
            <a:gsLst>
              <a:gs pos="0">
                <a:srgbClr val="F2F2F2"/>
              </a:gs>
              <a:gs pos="100000">
                <a:schemeClr val="bg1"/>
              </a:gs>
            </a:gsLst>
            <a:lin ang="0" scaled="1"/>
          </a:gradFill>
          <a:ln>
            <a:noFill/>
          </a:ln>
          <a:extLst/>
        </p:spPr>
        <p:txBody>
          <a:bodyPr wrap="none" anchor="ctr"/>
          <a:lstStyle/>
          <a:p>
            <a:pPr algn="r" rtl="1">
              <a:defRPr/>
            </a:pPr>
            <a:endParaRPr lang="en-US">
              <a:solidFill>
                <a:srgbClr val="000000"/>
              </a:solidFill>
              <a:latin typeface="Arial" pitchFamily="34" charset="0"/>
            </a:endParaRPr>
          </a:p>
        </p:txBody>
      </p:sp>
      <p:sp>
        <p:nvSpPr>
          <p:cNvPr id="18" name="מלבן 14"/>
          <p:cNvSpPr/>
          <p:nvPr userDrawn="1"/>
        </p:nvSpPr>
        <p:spPr bwMode="auto">
          <a:xfrm>
            <a:off x="0" y="5519001"/>
            <a:ext cx="8929688" cy="6612"/>
          </a:xfrm>
          <a:prstGeom prst="rect">
            <a:avLst/>
          </a:prstGeom>
          <a:gradFill flip="none" rotWithShape="1">
            <a:gsLst>
              <a:gs pos="0">
                <a:schemeClr val="bg1">
                  <a:lumMod val="75000"/>
                </a:schemeClr>
              </a:gs>
              <a:gs pos="50000">
                <a:srgbClr val="E4E4E4"/>
              </a:gs>
              <a:gs pos="100000">
                <a:schemeClr val="bg1"/>
              </a:gs>
            </a:gsLst>
            <a:lin ang="10800000" scaled="1"/>
            <a:tileRect/>
          </a:gradFill>
          <a:ln w="9525">
            <a:noFill/>
            <a:miter lim="800000"/>
            <a:headEnd/>
            <a:tailEnd/>
          </a:ln>
          <a:effectLst/>
        </p:spPr>
        <p:txBody>
          <a:bodyPr wrap="none" anchor="ctr"/>
          <a:lstStyle/>
          <a:p>
            <a:pPr algn="r" rtl="1">
              <a:defRPr/>
            </a:pPr>
            <a:endParaRPr lang="en-US">
              <a:solidFill>
                <a:srgbClr val="000000"/>
              </a:solidFill>
            </a:endParaRPr>
          </a:p>
        </p:txBody>
      </p:sp>
      <p:sp>
        <p:nvSpPr>
          <p:cNvPr id="19" name="Rectangle 7"/>
          <p:cNvSpPr>
            <a:spLocks noChangeArrowheads="1"/>
          </p:cNvSpPr>
          <p:nvPr userDrawn="1"/>
        </p:nvSpPr>
        <p:spPr bwMode="auto">
          <a:xfrm>
            <a:off x="4181147" y="5355003"/>
            <a:ext cx="567407" cy="380894"/>
          </a:xfrm>
          <a:prstGeom prst="rect">
            <a:avLst/>
          </a:prstGeom>
          <a:noFill/>
          <a:ln>
            <a:noFill/>
          </a:ln>
          <a:extLst/>
        </p:spPr>
        <p:txBody>
          <a:bodyPr anchor="b"/>
          <a:lstStyle/>
          <a:p>
            <a:pPr algn="ctr" eaLnBrk="0" hangingPunct="0">
              <a:defRPr/>
            </a:pPr>
            <a:fld id="{440AB2EB-26A7-4CF1-9819-33F4D91FDC1C}" type="slidenum">
              <a:rPr lang="ar-SA" sz="1000" b="1">
                <a:solidFill>
                  <a:srgbClr val="000000"/>
                </a:solidFill>
                <a:ea typeface="MS PGothic" pitchFamily="34" charset="-128"/>
              </a:rPr>
              <a:pPr algn="ctr" eaLnBrk="0" hangingPunct="0">
                <a:defRPr/>
              </a:pPr>
              <a:t>‹#›</a:t>
            </a:fld>
            <a:endParaRPr lang="en-US" sz="1000" b="1">
              <a:solidFill>
                <a:srgbClr val="000000"/>
              </a:solidFill>
              <a:ea typeface="MS PGothic" pitchFamily="34" charset="-128"/>
            </a:endParaRPr>
          </a:p>
        </p:txBody>
      </p:sp>
      <p:sp>
        <p:nvSpPr>
          <p:cNvPr id="2" name="Title 1"/>
          <p:cNvSpPr>
            <a:spLocks noGrp="1"/>
          </p:cNvSpPr>
          <p:nvPr>
            <p:ph type="ctrTitle"/>
          </p:nvPr>
        </p:nvSpPr>
        <p:spPr>
          <a:xfrm>
            <a:off x="669729" y="1405214"/>
            <a:ext cx="7590235" cy="558453"/>
          </a:xfrm>
        </p:spPr>
        <p:txBody>
          <a:bodyPr/>
          <a:lstStyle>
            <a:lvl1pPr algn="ctr">
              <a:defRPr sz="2800" baseline="0"/>
            </a:lvl1pPr>
          </a:lstStyle>
          <a:p>
            <a:r>
              <a:rPr lang="en-US" smtClean="0"/>
              <a:t>Click to edit Master title style</a:t>
            </a:r>
            <a:endParaRPr lang="he-IL" dirty="0"/>
          </a:p>
        </p:txBody>
      </p:sp>
      <p:sp>
        <p:nvSpPr>
          <p:cNvPr id="3" name="Subtitle 2"/>
          <p:cNvSpPr>
            <a:spLocks noGrp="1"/>
          </p:cNvSpPr>
          <p:nvPr>
            <p:ph type="subTitle" idx="1"/>
          </p:nvPr>
        </p:nvSpPr>
        <p:spPr>
          <a:xfrm>
            <a:off x="1339453" y="2141105"/>
            <a:ext cx="6250782" cy="1460094"/>
          </a:xfrm>
          <a:prstGeom prst="rect">
            <a:avLst/>
          </a:prstGeom>
        </p:spPr>
        <p:txBody>
          <a:bodyPr/>
          <a:lstStyle>
            <a:lvl1pPr marL="342900" marR="0" indent="-342900" algn="ctr" defTabSz="914400" rtl="0" eaLnBrk="0" fontAlgn="base" latinLnBrk="0" hangingPunct="0">
              <a:lnSpc>
                <a:spcPct val="100000"/>
              </a:lnSpc>
              <a:spcBef>
                <a:spcPct val="20000"/>
              </a:spcBef>
              <a:spcAft>
                <a:spcPct val="0"/>
              </a:spcAft>
              <a:buClrTx/>
              <a:buSzTx/>
              <a:buFontTx/>
              <a:buNone/>
              <a:tabLst/>
              <a:defRPr sz="2200" b="0">
                <a:solidFill>
                  <a:schemeClr val="tx1">
                    <a:lumMod val="65000"/>
                    <a:lumOff val="35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1758634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ullets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a:xfrm>
            <a:off x="454908" y="826596"/>
            <a:ext cx="7805053" cy="4109161"/>
          </a:xfrm>
          <a:prstGeom prst="rect">
            <a:avLst/>
          </a:prstGeom>
        </p:spPr>
        <p:txBody>
          <a:bodyPr/>
          <a:lstStyle>
            <a:lvl1pPr marL="233363" indent="-233363">
              <a:buClrTx/>
              <a:buSzPct val="100000"/>
              <a:buFont typeface="Arial" pitchFamily="34" charset="0"/>
              <a:buChar char="•"/>
              <a:defRPr sz="2400"/>
            </a:lvl1pPr>
            <a:lvl2pPr marL="569913" indent="-285750">
              <a:buClrTx/>
              <a:buSzPct val="100000"/>
              <a:buFont typeface="Arial" pitchFamily="34" charset="0"/>
              <a:buChar char="•"/>
              <a:defRPr sz="2400"/>
            </a:lvl2pPr>
            <a:lvl3pPr marL="801688" indent="-231775">
              <a:buClrTx/>
              <a:buSzPct val="100000"/>
              <a:buFont typeface="Arial" pitchFamily="34" charset="0"/>
              <a:buChar char="•"/>
              <a:defRPr sz="2400"/>
            </a:lvl3pPr>
            <a:lvl4pPr marL="1090613" indent="-228600">
              <a:buClrTx/>
              <a:buSzPct val="100000"/>
              <a:buFont typeface="Arial" pitchFamily="34" charset="0"/>
              <a:buChar char="•"/>
              <a:defRPr sz="2400"/>
            </a:lvl4pPr>
            <a:lvl5pPr marL="1374775" indent="-228600">
              <a:buClrTx/>
              <a:buSzPct val="100000"/>
              <a:buFont typeface="Arial" pitchFamily="34" charset="0"/>
              <a:buChar cha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ullets arrow">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8565" y="192410"/>
            <a:ext cx="8036719" cy="444377"/>
          </a:xfrm>
        </p:spPr>
        <p:txBody>
          <a:bodyPr/>
          <a:lstStyle>
            <a:lvl1pPr>
              <a:defRPr>
                <a:ln w="6350">
                  <a:solidFill>
                    <a:srgbClr val="00214E">
                      <a:alpha val="44000"/>
                    </a:srgbClr>
                  </a:solidFill>
                </a:ln>
                <a:solidFill>
                  <a:schemeClr val="bg1"/>
                </a:solidFill>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he-IL" dirty="0"/>
          </a:p>
        </p:txBody>
      </p:sp>
      <p:sp>
        <p:nvSpPr>
          <p:cNvPr id="3" name="Content Placeholder 2"/>
          <p:cNvSpPr>
            <a:spLocks noGrp="1"/>
          </p:cNvSpPr>
          <p:nvPr>
            <p:ph idx="1"/>
          </p:nvPr>
        </p:nvSpPr>
        <p:spPr>
          <a:xfrm>
            <a:off x="396987" y="1056506"/>
            <a:ext cx="6948177" cy="4392488"/>
          </a:xfrm>
          <a:prstGeom prst="rect">
            <a:avLst/>
          </a:prstGeom>
        </p:spPr>
        <p:txBody>
          <a:bodyPr/>
          <a:lstStyle>
            <a:lvl1pPr marL="0" indent="0">
              <a:buClrTx/>
              <a:buSzPct val="100000"/>
              <a:buFont typeface="Arial" pitchFamily="34" charset="0"/>
              <a:buNone/>
              <a:defRPr sz="2200" b="0">
                <a:solidFill>
                  <a:schemeClr val="tx2">
                    <a:lumMod val="85000"/>
                    <a:lumOff val="15000"/>
                  </a:schemeClr>
                </a:solidFill>
              </a:defRPr>
            </a:lvl1pPr>
            <a:lvl2pPr marL="285750" indent="-285750">
              <a:buClrTx/>
              <a:buSzPct val="85000"/>
              <a:buFont typeface="Wingdings 2" pitchFamily="18" charset="2"/>
              <a:buChar char=""/>
              <a:defRPr sz="2200">
                <a:solidFill>
                  <a:schemeClr val="tx2">
                    <a:lumMod val="85000"/>
                    <a:lumOff val="15000"/>
                  </a:schemeClr>
                </a:solidFill>
              </a:defRPr>
            </a:lvl2pPr>
            <a:lvl3pPr marL="509588" indent="-231775">
              <a:buClrTx/>
              <a:buSzPct val="85000"/>
              <a:buFont typeface="Wingdings 2" pitchFamily="18" charset="2"/>
              <a:buChar char=""/>
              <a:defRPr sz="2000">
                <a:solidFill>
                  <a:schemeClr val="tx2">
                    <a:lumMod val="85000"/>
                    <a:lumOff val="15000"/>
                  </a:schemeClr>
                </a:solidFill>
              </a:defRPr>
            </a:lvl3pPr>
            <a:lvl4pPr marL="741363" indent="-228600">
              <a:buClrTx/>
              <a:buSzPct val="85000"/>
              <a:buFont typeface="Wingdings 2" pitchFamily="18" charset="2"/>
              <a:buChar char=""/>
              <a:defRPr sz="1800">
                <a:solidFill>
                  <a:schemeClr val="tx2">
                    <a:lumMod val="85000"/>
                    <a:lumOff val="15000"/>
                  </a:schemeClr>
                </a:solidFill>
              </a:defRPr>
            </a:lvl4pPr>
            <a:lvl5pPr marL="974725" indent="-228600">
              <a:buClrTx/>
              <a:buSzPct val="85000"/>
              <a:buFont typeface="Wingdings 2" pitchFamily="18" charset="2"/>
              <a:buChar char=""/>
              <a:defRPr sz="1800">
                <a:solidFill>
                  <a:schemeClr val="tx2">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BG">
    <p:spTree>
      <p:nvGrpSpPr>
        <p:cNvPr id="1" name=""/>
        <p:cNvGrpSpPr/>
        <p:nvPr/>
      </p:nvGrpSpPr>
      <p:grpSpPr>
        <a:xfrm>
          <a:off x="0" y="0"/>
          <a:ext cx="0" cy="0"/>
          <a:chOff x="0" y="0"/>
          <a:chExt cx="0" cy="0"/>
        </a:xfrm>
      </p:grpSpPr>
      <p:sp>
        <p:nvSpPr>
          <p:cNvPr id="7" name="Rectangle 5"/>
          <p:cNvSpPr>
            <a:spLocks noChangeArrowheads="1"/>
          </p:cNvSpPr>
          <p:nvPr userDrawn="1"/>
        </p:nvSpPr>
        <p:spPr bwMode="auto">
          <a:xfrm rot="10800000">
            <a:off x="0" y="0"/>
            <a:ext cx="8929688" cy="641957"/>
          </a:xfrm>
          <a:prstGeom prst="rect">
            <a:avLst/>
          </a:prstGeom>
          <a:gradFill rotWithShape="1">
            <a:gsLst>
              <a:gs pos="0">
                <a:srgbClr val="EAEAEA"/>
              </a:gs>
              <a:gs pos="100000">
                <a:schemeClr val="bg1"/>
              </a:gs>
            </a:gsLst>
            <a:lin ang="5400000" scaled="1"/>
          </a:gradFill>
          <a:ln w="9525">
            <a:noFill/>
            <a:miter lim="800000"/>
            <a:headEnd/>
            <a:tailEnd/>
          </a:ln>
          <a:effectLst/>
        </p:spPr>
        <p:txBody>
          <a:bodyPr wrap="none" anchor="ctr"/>
          <a:lstStyle/>
          <a:p>
            <a:pPr algn="r" rtl="1">
              <a:defRPr/>
            </a:pPr>
            <a:endParaRPr lang="en-US">
              <a:solidFill>
                <a:srgbClr val="000000"/>
              </a:solidFill>
            </a:endParaRPr>
          </a:p>
        </p:txBody>
      </p:sp>
      <p:sp>
        <p:nvSpPr>
          <p:cNvPr id="5" name="Rectangle 5"/>
          <p:cNvSpPr>
            <a:spLocks noChangeArrowheads="1"/>
          </p:cNvSpPr>
          <p:nvPr userDrawn="1"/>
        </p:nvSpPr>
        <p:spPr bwMode="auto">
          <a:xfrm>
            <a:off x="0" y="646804"/>
            <a:ext cx="8929688" cy="4448981"/>
          </a:xfrm>
          <a:prstGeom prst="rect">
            <a:avLst/>
          </a:prstGeom>
          <a:solidFill>
            <a:schemeClr val="bg1"/>
          </a:solidFill>
          <a:ln w="9525">
            <a:noFill/>
            <a:miter lim="800000"/>
            <a:headEnd/>
            <a:tailEnd/>
          </a:ln>
          <a:effectLst/>
        </p:spPr>
        <p:txBody>
          <a:bodyPr wrap="none" anchor="ctr"/>
          <a:lstStyle/>
          <a:p>
            <a:pPr algn="r" rtl="1">
              <a:defRPr/>
            </a:pPr>
            <a:endParaRPr lang="en-US">
              <a:solidFill>
                <a:srgbClr val="000000"/>
              </a:solidFill>
            </a:endParaRPr>
          </a:p>
        </p:txBody>
      </p:sp>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a:xfrm>
            <a:off x="454908" y="826596"/>
            <a:ext cx="7805053" cy="4109161"/>
          </a:xfrm>
          <a:prstGeom prst="rect">
            <a:avLst/>
          </a:prstGeom>
        </p:spPr>
        <p:txBody>
          <a:bodyPr/>
          <a:lstStyle>
            <a:lvl1pPr marL="0" indent="0">
              <a:buClrTx/>
              <a:buSzPct val="100000"/>
              <a:buFont typeface="Arial" pitchFamily="34" charset="0"/>
              <a:buNone/>
              <a:defRPr sz="2200" b="1">
                <a:solidFill>
                  <a:schemeClr val="tx1">
                    <a:lumMod val="85000"/>
                    <a:lumOff val="15000"/>
                  </a:schemeClr>
                </a:solidFill>
              </a:defRPr>
            </a:lvl1pPr>
            <a:lvl2pPr marL="0" indent="0">
              <a:buClrTx/>
              <a:buSzPct val="100000"/>
              <a:buFont typeface="Arial" pitchFamily="34" charset="0"/>
              <a:buNone/>
              <a:defRPr sz="2200">
                <a:solidFill>
                  <a:schemeClr val="tx1">
                    <a:lumMod val="85000"/>
                    <a:lumOff val="15000"/>
                  </a:schemeClr>
                </a:solidFill>
              </a:defRPr>
            </a:lvl2pPr>
            <a:lvl3pPr marL="287338" indent="-287338">
              <a:buClrTx/>
              <a:buSzPct val="100000"/>
              <a:buFont typeface="Arial" pitchFamily="34" charset="0"/>
              <a:buChar char="•"/>
              <a:defRPr sz="2200">
                <a:solidFill>
                  <a:schemeClr val="tx1">
                    <a:lumMod val="85000"/>
                    <a:lumOff val="15000"/>
                  </a:schemeClr>
                </a:solidFill>
              </a:defRPr>
            </a:lvl3pPr>
            <a:lvl4pPr marL="574675" indent="-287338">
              <a:buClrTx/>
              <a:buSzPct val="100000"/>
              <a:buFont typeface="Arial" pitchFamily="34" charset="0"/>
              <a:buChar char="•"/>
              <a:defRPr sz="2000">
                <a:solidFill>
                  <a:schemeClr val="tx1">
                    <a:lumMod val="85000"/>
                    <a:lumOff val="15000"/>
                  </a:schemeClr>
                </a:solidFill>
              </a:defRPr>
            </a:lvl4pPr>
            <a:lvl5pPr marL="852488" indent="-280988">
              <a:buClrTx/>
              <a:buSzPct val="100000"/>
              <a:buFont typeface="Arial" pitchFamily="34" charset="0"/>
              <a:buChar char="•"/>
              <a:defRPr sz="200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pic>
        <p:nvPicPr>
          <p:cNvPr id="6" name="Picture 6" descr="ruler"/>
          <p:cNvPicPr preferRelativeResize="0">
            <a:picLocks noChangeAspect="1" noChangeArrowheads="1"/>
          </p:cNvPicPr>
          <p:nvPr userDrawn="1"/>
        </p:nvPicPr>
        <p:blipFill>
          <a:blip r:embed="rId2" cstate="screen"/>
          <a:srcRect/>
          <a:stretch>
            <a:fillRect/>
          </a:stretch>
        </p:blipFill>
        <p:spPr bwMode="auto">
          <a:xfrm>
            <a:off x="-190686" y="617841"/>
            <a:ext cx="9307960" cy="71418"/>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Only">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388565" y="192410"/>
            <a:ext cx="8036719" cy="444377"/>
          </a:xfrm>
        </p:spPr>
        <p:txBody>
          <a:bodyPr/>
          <a:lstStyle>
            <a:lvl1pPr>
              <a:defRPr>
                <a:ln w="6350">
                  <a:solidFill>
                    <a:srgbClr val="00214E">
                      <a:alpha val="44000"/>
                    </a:srgbClr>
                  </a:solidFill>
                </a:ln>
                <a:solidFill>
                  <a:schemeClr val="bg1"/>
                </a:solidFill>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he-IL"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he-IL"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5388" y="3671398"/>
            <a:ext cx="7590235" cy="1134748"/>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05388" y="2421591"/>
            <a:ext cx="7590235" cy="1249809"/>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46488" y="826596"/>
            <a:ext cx="3971537" cy="4095073"/>
          </a:xfrm>
          <a:prstGeom prst="rect">
            <a:avLst/>
          </a:prstGeom>
        </p:spPr>
        <p:txBody>
          <a:bodyPr/>
          <a:lstStyle>
            <a:lvl1pPr marL="339725" indent="-339725">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4" name="Content Placeholder 3"/>
          <p:cNvSpPr>
            <a:spLocks noGrp="1"/>
          </p:cNvSpPr>
          <p:nvPr>
            <p:ph sz="half" idx="2"/>
          </p:nvPr>
        </p:nvSpPr>
        <p:spPr>
          <a:xfrm>
            <a:off x="4506651" y="826596"/>
            <a:ext cx="3971537" cy="4095073"/>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screen">
            <a:lum/>
          </a:blip>
          <a:srcRect/>
          <a:stretch>
            <a:fillRect/>
          </a:stretch>
        </a:blipFill>
        <a:effectLst/>
      </p:bgPr>
    </p:bg>
    <p:spTree>
      <p:nvGrpSpPr>
        <p:cNvPr id="1" name=""/>
        <p:cNvGrpSpPr/>
        <p:nvPr/>
      </p:nvGrpSpPr>
      <p:grpSpPr>
        <a:xfrm>
          <a:off x="0" y="0"/>
          <a:ext cx="0" cy="0"/>
          <a:chOff x="0" y="0"/>
          <a:chExt cx="0" cy="0"/>
        </a:xfrm>
      </p:grpSpPr>
      <p:pic>
        <p:nvPicPr>
          <p:cNvPr id="1031" name="Picture 5" descr="ExLibris-logo"/>
          <p:cNvPicPr>
            <a:picLocks noChangeAspect="1" noChangeArrowheads="1"/>
          </p:cNvPicPr>
          <p:nvPr userDrawn="1"/>
        </p:nvPicPr>
        <p:blipFill>
          <a:blip r:embed="rId14" cstate="screen"/>
          <a:srcRect/>
          <a:stretch>
            <a:fillRect/>
          </a:stretch>
        </p:blipFill>
        <p:spPr bwMode="auto">
          <a:xfrm>
            <a:off x="7906497" y="5196299"/>
            <a:ext cx="892969" cy="269801"/>
          </a:xfrm>
          <a:prstGeom prst="rect">
            <a:avLst/>
          </a:prstGeom>
          <a:noFill/>
          <a:ln w="9525">
            <a:noFill/>
            <a:miter lim="800000"/>
            <a:headEnd/>
            <a:tailEnd/>
          </a:ln>
        </p:spPr>
      </p:pic>
      <p:sp>
        <p:nvSpPr>
          <p:cNvPr id="3079" name="Rectangle 7"/>
          <p:cNvSpPr>
            <a:spLocks noChangeArrowheads="1"/>
          </p:cNvSpPr>
          <p:nvPr userDrawn="1"/>
        </p:nvSpPr>
        <p:spPr bwMode="auto">
          <a:xfrm>
            <a:off x="4181147" y="5355003"/>
            <a:ext cx="567407" cy="380894"/>
          </a:xfrm>
          <a:prstGeom prst="rect">
            <a:avLst/>
          </a:prstGeom>
          <a:noFill/>
          <a:ln w="9525">
            <a:noFill/>
            <a:miter lim="800000"/>
            <a:headEnd/>
            <a:tailEnd/>
          </a:ln>
        </p:spPr>
        <p:txBody>
          <a:bodyPr anchor="b"/>
          <a:lstStyle/>
          <a:p>
            <a:pPr algn="ctr" eaLnBrk="0" hangingPunct="0">
              <a:defRPr/>
            </a:pPr>
            <a:fld id="{80D98CE8-36E3-4BF7-9D08-1777EFAEEFDB}" type="slidenum">
              <a:rPr lang="x-none" sz="1000" b="1">
                <a:solidFill>
                  <a:srgbClr val="000000"/>
                </a:solidFill>
                <a:latin typeface="Verdana" pitchFamily="34" charset="0"/>
                <a:ea typeface="MS PGothic" pitchFamily="34" charset="-128"/>
              </a:rPr>
              <a:pPr algn="ctr" eaLnBrk="0" hangingPunct="0">
                <a:defRPr/>
              </a:pPr>
              <a:t>‹#›</a:t>
            </a:fld>
            <a:endParaRPr lang="en-US" sz="1000" b="1" dirty="0">
              <a:solidFill>
                <a:srgbClr val="000000"/>
              </a:solidFill>
              <a:latin typeface="Verdana" pitchFamily="34" charset="0"/>
              <a:ea typeface="MS PGothic" pitchFamily="34" charset="-128"/>
            </a:endParaRPr>
          </a:p>
        </p:txBody>
      </p:sp>
      <p:sp>
        <p:nvSpPr>
          <p:cNvPr id="1035" name="Rectangle 2"/>
          <p:cNvSpPr>
            <a:spLocks noGrp="1" noChangeArrowheads="1"/>
          </p:cNvSpPr>
          <p:nvPr>
            <p:ph type="title"/>
          </p:nvPr>
        </p:nvSpPr>
        <p:spPr bwMode="auto">
          <a:xfrm>
            <a:off x="446486" y="100626"/>
            <a:ext cx="8036719" cy="44437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Verdana" pitchFamily="34" charset="0"/>
          <a:cs typeface="Arial" pitchFamily="34" charset="0"/>
        </a:defRPr>
      </a:lvl2pPr>
      <a:lvl3pPr algn="l" rtl="0" eaLnBrk="0" fontAlgn="base" hangingPunct="0">
        <a:spcBef>
          <a:spcPct val="0"/>
        </a:spcBef>
        <a:spcAft>
          <a:spcPct val="0"/>
        </a:spcAft>
        <a:defRPr sz="2000" b="1">
          <a:solidFill>
            <a:schemeClr val="tx2"/>
          </a:solidFill>
          <a:latin typeface="Verdana" pitchFamily="34" charset="0"/>
          <a:cs typeface="Arial" pitchFamily="34" charset="0"/>
        </a:defRPr>
      </a:lvl3pPr>
      <a:lvl4pPr algn="l" rtl="0" eaLnBrk="0" fontAlgn="base" hangingPunct="0">
        <a:spcBef>
          <a:spcPct val="0"/>
        </a:spcBef>
        <a:spcAft>
          <a:spcPct val="0"/>
        </a:spcAft>
        <a:defRPr sz="2000" b="1">
          <a:solidFill>
            <a:schemeClr val="tx2"/>
          </a:solidFill>
          <a:latin typeface="Verdana" pitchFamily="34" charset="0"/>
          <a:cs typeface="Arial" pitchFamily="34" charset="0"/>
        </a:defRPr>
      </a:lvl4pPr>
      <a:lvl5pPr algn="l" rtl="0" eaLnBrk="0" fontAlgn="base" hangingPunct="0">
        <a:spcBef>
          <a:spcPct val="0"/>
        </a:spcBef>
        <a:spcAft>
          <a:spcPct val="0"/>
        </a:spcAft>
        <a:defRPr sz="2000" b="1">
          <a:solidFill>
            <a:schemeClr val="tx2"/>
          </a:solidFill>
          <a:latin typeface="Verdana" pitchFamily="34" charset="0"/>
          <a:cs typeface="Arial" pitchFamily="34" charset="0"/>
        </a:defRPr>
      </a:lvl5pPr>
      <a:lvl6pPr marL="457200" algn="l" rtl="0" fontAlgn="base">
        <a:spcBef>
          <a:spcPct val="0"/>
        </a:spcBef>
        <a:spcAft>
          <a:spcPct val="0"/>
        </a:spcAft>
        <a:defRPr sz="2400" b="1">
          <a:solidFill>
            <a:schemeClr val="tx2"/>
          </a:solidFill>
          <a:latin typeface="Verdana" pitchFamily="34" charset="0"/>
          <a:cs typeface="Arial" pitchFamily="34" charset="0"/>
        </a:defRPr>
      </a:lvl6pPr>
      <a:lvl7pPr marL="914400" algn="l" rtl="0" fontAlgn="base">
        <a:spcBef>
          <a:spcPct val="0"/>
        </a:spcBef>
        <a:spcAft>
          <a:spcPct val="0"/>
        </a:spcAft>
        <a:defRPr sz="2400" b="1">
          <a:solidFill>
            <a:schemeClr val="tx2"/>
          </a:solidFill>
          <a:latin typeface="Verdana" pitchFamily="34" charset="0"/>
          <a:cs typeface="Arial" pitchFamily="34" charset="0"/>
        </a:defRPr>
      </a:lvl7pPr>
      <a:lvl8pPr marL="1371600" algn="l" rtl="0" fontAlgn="base">
        <a:spcBef>
          <a:spcPct val="0"/>
        </a:spcBef>
        <a:spcAft>
          <a:spcPct val="0"/>
        </a:spcAft>
        <a:defRPr sz="2400" b="1">
          <a:solidFill>
            <a:schemeClr val="tx2"/>
          </a:solidFill>
          <a:latin typeface="Verdana" pitchFamily="34" charset="0"/>
          <a:cs typeface="Arial" pitchFamily="34" charset="0"/>
        </a:defRPr>
      </a:lvl8pPr>
      <a:lvl9pPr marL="1828800" algn="l" rtl="0" fontAlgn="base">
        <a:spcBef>
          <a:spcPct val="0"/>
        </a:spcBef>
        <a:spcAft>
          <a:spcPct val="0"/>
        </a:spcAft>
        <a:defRPr sz="2400" b="1">
          <a:solidFill>
            <a:schemeClr val="tx2"/>
          </a:solidFill>
          <a:latin typeface="Verdana" pitchFamily="34" charset="0"/>
          <a:cs typeface="Arial" pitchFamily="34" charset="0"/>
        </a:defRPr>
      </a:lvl9pPr>
    </p:titleStyle>
    <p:bodyStyle>
      <a:lvl1pPr marL="342900" indent="-342900" algn="l" rtl="0" eaLnBrk="0" fontAlgn="base" hangingPunct="0">
        <a:spcBef>
          <a:spcPct val="35000"/>
        </a:spcBef>
        <a:spcAft>
          <a:spcPct val="0"/>
        </a:spcAft>
        <a:buSzPct val="85000"/>
        <a:buChar char="•"/>
        <a:defRPr sz="2200">
          <a:solidFill>
            <a:schemeClr val="tx1"/>
          </a:solidFill>
          <a:latin typeface="+mn-lt"/>
          <a:ea typeface="+mn-ea"/>
          <a:cs typeface="+mn-cs"/>
        </a:defRPr>
      </a:lvl1pPr>
      <a:lvl2pPr marL="742950" indent="-285750" algn="l" rtl="0" eaLnBrk="0" fontAlgn="base" hangingPunct="0">
        <a:spcBef>
          <a:spcPct val="35000"/>
        </a:spcBef>
        <a:spcAft>
          <a:spcPct val="0"/>
        </a:spcAft>
        <a:buSzPct val="85000"/>
        <a:buChar char="•"/>
        <a:defRPr sz="2200">
          <a:solidFill>
            <a:schemeClr val="tx1"/>
          </a:solidFill>
          <a:latin typeface="+mn-lt"/>
          <a:cs typeface="+mn-cs"/>
        </a:defRPr>
      </a:lvl2pPr>
      <a:lvl3pPr marL="1143000" indent="-228600" algn="l" rtl="0" eaLnBrk="0" fontAlgn="base" hangingPunct="0">
        <a:spcBef>
          <a:spcPct val="35000"/>
        </a:spcBef>
        <a:spcAft>
          <a:spcPct val="0"/>
        </a:spcAft>
        <a:buSzPct val="85000"/>
        <a:buChar char="•"/>
        <a:defRPr sz="2200">
          <a:solidFill>
            <a:schemeClr val="tx1"/>
          </a:solidFill>
          <a:latin typeface="+mn-lt"/>
          <a:cs typeface="+mn-cs"/>
        </a:defRPr>
      </a:lvl3pPr>
      <a:lvl4pPr marL="1600200" indent="-228600" algn="l" rtl="0" eaLnBrk="0" fontAlgn="base" hangingPunct="0">
        <a:spcBef>
          <a:spcPct val="35000"/>
        </a:spcBef>
        <a:spcAft>
          <a:spcPct val="0"/>
        </a:spcAft>
        <a:buSzPct val="85000"/>
        <a:buChar char="•"/>
        <a:defRPr sz="2200">
          <a:solidFill>
            <a:schemeClr val="tx1"/>
          </a:solidFill>
          <a:latin typeface="+mn-lt"/>
          <a:cs typeface="+mn-cs"/>
        </a:defRPr>
      </a:lvl4pPr>
      <a:lvl5pPr marL="2057400" indent="-228600" algn="l" rtl="0" eaLnBrk="0" fontAlgn="base" hangingPunct="0">
        <a:spcBef>
          <a:spcPct val="35000"/>
        </a:spcBef>
        <a:spcAft>
          <a:spcPct val="0"/>
        </a:spcAft>
        <a:buSzPct val="85000"/>
        <a:buChar char="•"/>
        <a:defRPr sz="2200">
          <a:solidFill>
            <a:schemeClr val="tx1"/>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screen">
            <a:lum/>
          </a:blip>
          <a:srcRect/>
          <a:stretch>
            <a:fillRect/>
          </a:stretch>
        </a:blipFill>
        <a:effectLst/>
      </p:bgPr>
    </p:bg>
    <p:spTree>
      <p:nvGrpSpPr>
        <p:cNvPr id="1" name=""/>
        <p:cNvGrpSpPr/>
        <p:nvPr/>
      </p:nvGrpSpPr>
      <p:grpSpPr>
        <a:xfrm>
          <a:off x="0" y="0"/>
          <a:ext cx="0" cy="0"/>
          <a:chOff x="0" y="0"/>
          <a:chExt cx="0" cy="0"/>
        </a:xfrm>
      </p:grpSpPr>
      <p:pic>
        <p:nvPicPr>
          <p:cNvPr id="1031" name="Picture 5" descr="ExLibris-logo"/>
          <p:cNvPicPr>
            <a:picLocks noChangeAspect="1" noChangeArrowheads="1"/>
          </p:cNvPicPr>
          <p:nvPr userDrawn="1"/>
        </p:nvPicPr>
        <p:blipFill>
          <a:blip r:embed="rId14" cstate="screen"/>
          <a:srcRect/>
          <a:stretch>
            <a:fillRect/>
          </a:stretch>
        </p:blipFill>
        <p:spPr bwMode="auto">
          <a:xfrm>
            <a:off x="7906497" y="5196299"/>
            <a:ext cx="892969" cy="269801"/>
          </a:xfrm>
          <a:prstGeom prst="rect">
            <a:avLst/>
          </a:prstGeom>
          <a:noFill/>
          <a:ln w="9525">
            <a:noFill/>
            <a:miter lim="800000"/>
            <a:headEnd/>
            <a:tailEnd/>
          </a:ln>
        </p:spPr>
      </p:pic>
      <p:sp>
        <p:nvSpPr>
          <p:cNvPr id="3079" name="Rectangle 7"/>
          <p:cNvSpPr>
            <a:spLocks noChangeArrowheads="1"/>
          </p:cNvSpPr>
          <p:nvPr userDrawn="1"/>
        </p:nvSpPr>
        <p:spPr bwMode="auto">
          <a:xfrm>
            <a:off x="4181147" y="5355003"/>
            <a:ext cx="567407" cy="380894"/>
          </a:xfrm>
          <a:prstGeom prst="rect">
            <a:avLst/>
          </a:prstGeom>
          <a:noFill/>
          <a:ln w="9525">
            <a:noFill/>
            <a:miter lim="800000"/>
            <a:headEnd/>
            <a:tailEnd/>
          </a:ln>
        </p:spPr>
        <p:txBody>
          <a:bodyPr anchor="b"/>
          <a:lstStyle/>
          <a:p>
            <a:pPr algn="ctr" eaLnBrk="0" hangingPunct="0">
              <a:defRPr/>
            </a:pPr>
            <a:fld id="{80D98CE8-36E3-4BF7-9D08-1777EFAEEFDB}" type="slidenum">
              <a:rPr lang="x-none" sz="1000" b="1">
                <a:solidFill>
                  <a:srgbClr val="000000"/>
                </a:solidFill>
                <a:ea typeface="MS PGothic" pitchFamily="34" charset="-128"/>
              </a:rPr>
              <a:pPr algn="ctr" eaLnBrk="0" hangingPunct="0">
                <a:defRPr/>
              </a:pPr>
              <a:t>‹#›</a:t>
            </a:fld>
            <a:endParaRPr lang="en-US" sz="1000" b="1" dirty="0">
              <a:solidFill>
                <a:srgbClr val="000000"/>
              </a:solidFill>
              <a:ea typeface="MS PGothic" pitchFamily="34" charset="-128"/>
            </a:endParaRPr>
          </a:p>
        </p:txBody>
      </p:sp>
      <p:sp>
        <p:nvSpPr>
          <p:cNvPr id="1035" name="Rectangle 2"/>
          <p:cNvSpPr>
            <a:spLocks noGrp="1" noChangeArrowheads="1"/>
          </p:cNvSpPr>
          <p:nvPr>
            <p:ph type="title"/>
          </p:nvPr>
        </p:nvSpPr>
        <p:spPr bwMode="auto">
          <a:xfrm>
            <a:off x="446486" y="100626"/>
            <a:ext cx="8036719" cy="44437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Verdana" pitchFamily="34" charset="0"/>
          <a:cs typeface="Arial" pitchFamily="34" charset="0"/>
        </a:defRPr>
      </a:lvl2pPr>
      <a:lvl3pPr algn="l" rtl="0" eaLnBrk="0" fontAlgn="base" hangingPunct="0">
        <a:spcBef>
          <a:spcPct val="0"/>
        </a:spcBef>
        <a:spcAft>
          <a:spcPct val="0"/>
        </a:spcAft>
        <a:defRPr sz="2000" b="1">
          <a:solidFill>
            <a:schemeClr val="tx2"/>
          </a:solidFill>
          <a:latin typeface="Verdana" pitchFamily="34" charset="0"/>
          <a:cs typeface="Arial" pitchFamily="34" charset="0"/>
        </a:defRPr>
      </a:lvl3pPr>
      <a:lvl4pPr algn="l" rtl="0" eaLnBrk="0" fontAlgn="base" hangingPunct="0">
        <a:spcBef>
          <a:spcPct val="0"/>
        </a:spcBef>
        <a:spcAft>
          <a:spcPct val="0"/>
        </a:spcAft>
        <a:defRPr sz="2000" b="1">
          <a:solidFill>
            <a:schemeClr val="tx2"/>
          </a:solidFill>
          <a:latin typeface="Verdana" pitchFamily="34" charset="0"/>
          <a:cs typeface="Arial" pitchFamily="34" charset="0"/>
        </a:defRPr>
      </a:lvl4pPr>
      <a:lvl5pPr algn="l" rtl="0" eaLnBrk="0" fontAlgn="base" hangingPunct="0">
        <a:spcBef>
          <a:spcPct val="0"/>
        </a:spcBef>
        <a:spcAft>
          <a:spcPct val="0"/>
        </a:spcAft>
        <a:defRPr sz="2000" b="1">
          <a:solidFill>
            <a:schemeClr val="tx2"/>
          </a:solidFill>
          <a:latin typeface="Verdana" pitchFamily="34" charset="0"/>
          <a:cs typeface="Arial" pitchFamily="34" charset="0"/>
        </a:defRPr>
      </a:lvl5pPr>
      <a:lvl6pPr marL="457200" algn="l" rtl="0" fontAlgn="base">
        <a:spcBef>
          <a:spcPct val="0"/>
        </a:spcBef>
        <a:spcAft>
          <a:spcPct val="0"/>
        </a:spcAft>
        <a:defRPr sz="2400" b="1">
          <a:solidFill>
            <a:schemeClr val="tx2"/>
          </a:solidFill>
          <a:latin typeface="Verdana" pitchFamily="34" charset="0"/>
          <a:cs typeface="Arial" pitchFamily="34" charset="0"/>
        </a:defRPr>
      </a:lvl6pPr>
      <a:lvl7pPr marL="914400" algn="l" rtl="0" fontAlgn="base">
        <a:spcBef>
          <a:spcPct val="0"/>
        </a:spcBef>
        <a:spcAft>
          <a:spcPct val="0"/>
        </a:spcAft>
        <a:defRPr sz="2400" b="1">
          <a:solidFill>
            <a:schemeClr val="tx2"/>
          </a:solidFill>
          <a:latin typeface="Verdana" pitchFamily="34" charset="0"/>
          <a:cs typeface="Arial" pitchFamily="34" charset="0"/>
        </a:defRPr>
      </a:lvl7pPr>
      <a:lvl8pPr marL="1371600" algn="l" rtl="0" fontAlgn="base">
        <a:spcBef>
          <a:spcPct val="0"/>
        </a:spcBef>
        <a:spcAft>
          <a:spcPct val="0"/>
        </a:spcAft>
        <a:defRPr sz="2400" b="1">
          <a:solidFill>
            <a:schemeClr val="tx2"/>
          </a:solidFill>
          <a:latin typeface="Verdana" pitchFamily="34" charset="0"/>
          <a:cs typeface="Arial" pitchFamily="34" charset="0"/>
        </a:defRPr>
      </a:lvl8pPr>
      <a:lvl9pPr marL="1828800" algn="l" rtl="0" fontAlgn="base">
        <a:spcBef>
          <a:spcPct val="0"/>
        </a:spcBef>
        <a:spcAft>
          <a:spcPct val="0"/>
        </a:spcAft>
        <a:defRPr sz="2400" b="1">
          <a:solidFill>
            <a:schemeClr val="tx2"/>
          </a:solidFill>
          <a:latin typeface="Verdana" pitchFamily="34" charset="0"/>
          <a:cs typeface="Arial" pitchFamily="34" charset="0"/>
        </a:defRPr>
      </a:lvl9pPr>
    </p:titleStyle>
    <p:bodyStyle>
      <a:lvl1pPr marL="342900" indent="-342900" algn="l" rtl="0" eaLnBrk="0" fontAlgn="base" hangingPunct="0">
        <a:spcBef>
          <a:spcPct val="35000"/>
        </a:spcBef>
        <a:spcAft>
          <a:spcPct val="0"/>
        </a:spcAft>
        <a:buSzPct val="85000"/>
        <a:buChar char="•"/>
        <a:defRPr sz="2200">
          <a:solidFill>
            <a:schemeClr val="tx1"/>
          </a:solidFill>
          <a:latin typeface="+mn-lt"/>
          <a:ea typeface="+mn-ea"/>
          <a:cs typeface="+mn-cs"/>
        </a:defRPr>
      </a:lvl1pPr>
      <a:lvl2pPr marL="742950" indent="-285750" algn="l" rtl="0" eaLnBrk="0" fontAlgn="base" hangingPunct="0">
        <a:spcBef>
          <a:spcPct val="35000"/>
        </a:spcBef>
        <a:spcAft>
          <a:spcPct val="0"/>
        </a:spcAft>
        <a:buSzPct val="85000"/>
        <a:buChar char="•"/>
        <a:defRPr sz="2200">
          <a:solidFill>
            <a:schemeClr val="tx1"/>
          </a:solidFill>
          <a:latin typeface="+mn-lt"/>
          <a:cs typeface="+mn-cs"/>
        </a:defRPr>
      </a:lvl2pPr>
      <a:lvl3pPr marL="1143000" indent="-228600" algn="l" rtl="0" eaLnBrk="0" fontAlgn="base" hangingPunct="0">
        <a:spcBef>
          <a:spcPct val="35000"/>
        </a:spcBef>
        <a:spcAft>
          <a:spcPct val="0"/>
        </a:spcAft>
        <a:buSzPct val="85000"/>
        <a:buChar char="•"/>
        <a:defRPr sz="2200">
          <a:solidFill>
            <a:schemeClr val="tx1"/>
          </a:solidFill>
          <a:latin typeface="+mn-lt"/>
          <a:cs typeface="+mn-cs"/>
        </a:defRPr>
      </a:lvl3pPr>
      <a:lvl4pPr marL="1600200" indent="-228600" algn="l" rtl="0" eaLnBrk="0" fontAlgn="base" hangingPunct="0">
        <a:spcBef>
          <a:spcPct val="35000"/>
        </a:spcBef>
        <a:spcAft>
          <a:spcPct val="0"/>
        </a:spcAft>
        <a:buSzPct val="85000"/>
        <a:buChar char="•"/>
        <a:defRPr sz="2200">
          <a:solidFill>
            <a:schemeClr val="tx1"/>
          </a:solidFill>
          <a:latin typeface="+mn-lt"/>
          <a:cs typeface="+mn-cs"/>
        </a:defRPr>
      </a:lvl4pPr>
      <a:lvl5pPr marL="2057400" indent="-228600" algn="l" rtl="0" eaLnBrk="0" fontAlgn="base" hangingPunct="0">
        <a:spcBef>
          <a:spcPct val="35000"/>
        </a:spcBef>
        <a:spcAft>
          <a:spcPct val="0"/>
        </a:spcAft>
        <a:buSzPct val="85000"/>
        <a:buChar char="•"/>
        <a:defRPr sz="2200">
          <a:solidFill>
            <a:schemeClr val="tx1"/>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4.jpeg"/></Relationships>
</file>

<file path=ppt/slides/_rels/slide1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25.jpeg"/></Relationships>
</file>

<file path=ppt/slides/_rels/slide1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png"/><Relationship Id="rId1" Type="http://schemas.openxmlformats.org/officeDocument/2006/relationships/slideLayout" Target="../slideLayouts/slideLayout6.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 Id="rId9" Type="http://schemas.openxmlformats.org/officeDocument/2006/relationships/image" Target="../media/image32.png"/></Relationships>
</file>

<file path=ppt/slides/_rels/slide14.xml.rels><?xml version="1.0" encoding="UTF-8" standalone="yes"?>
<Relationships xmlns="http://schemas.openxmlformats.org/package/2006/relationships"><Relationship Id="rId3" Type="http://schemas.openxmlformats.org/officeDocument/2006/relationships/image" Target="../media/image33.png"/><Relationship Id="rId7" Type="http://schemas.openxmlformats.org/officeDocument/2006/relationships/image" Target="../media/image35.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4.png"/><Relationship Id="rId5" Type="http://schemas.microsoft.com/office/2007/relationships/hdphoto" Target="../media/hdphoto1.wdp"/><Relationship Id="rId4" Type="http://schemas.openxmlformats.org/officeDocument/2006/relationships/image" Target="../media/image31.png"/></Relationships>
</file>

<file path=ppt/slides/_rels/slide15.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5" Type="http://schemas.openxmlformats.org/officeDocument/2006/relationships/image" Target="../media/image47.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 Id="rId14" Type="http://schemas.openxmlformats.org/officeDocument/2006/relationships/image" Target="../media/image35.png"/></Relationships>
</file>

<file path=ppt/slides/_rels/slide16.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5" Type="http://schemas.openxmlformats.org/officeDocument/2006/relationships/image" Target="../media/image33.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 Id="rId14" Type="http://schemas.openxmlformats.org/officeDocument/2006/relationships/image" Target="../media/image48.png"/></Relationships>
</file>

<file path=ppt/slides/_rels/slide17.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image" Target="../media/image49.png"/><Relationship Id="rId3" Type="http://schemas.openxmlformats.org/officeDocument/2006/relationships/image" Target="../media/image36.png"/><Relationship Id="rId7" Type="http://schemas.openxmlformats.org/officeDocument/2006/relationships/image" Target="../media/image41.png"/><Relationship Id="rId12" Type="http://schemas.openxmlformats.org/officeDocument/2006/relationships/image" Target="../media/image46.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40.png"/><Relationship Id="rId11" Type="http://schemas.openxmlformats.org/officeDocument/2006/relationships/image" Target="../media/image45.png"/><Relationship Id="rId5" Type="http://schemas.openxmlformats.org/officeDocument/2006/relationships/image" Target="../media/image39.png"/><Relationship Id="rId15" Type="http://schemas.microsoft.com/office/2007/relationships/hdphoto" Target="../media/hdphoto1.wdp"/><Relationship Id="rId10" Type="http://schemas.openxmlformats.org/officeDocument/2006/relationships/image" Target="../media/image44.png"/><Relationship Id="rId4" Type="http://schemas.openxmlformats.org/officeDocument/2006/relationships/image" Target="../media/image38.png"/><Relationship Id="rId9" Type="http://schemas.openxmlformats.org/officeDocument/2006/relationships/image" Target="../media/image43.png"/><Relationship Id="rId14" Type="http://schemas.openxmlformats.org/officeDocument/2006/relationships/image" Target="../media/image31.png"/></Relationships>
</file>

<file path=ppt/slides/_rels/slide18.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image" Target="../media/image50.png"/><Relationship Id="rId3" Type="http://schemas.openxmlformats.org/officeDocument/2006/relationships/image" Target="../media/image36.png"/><Relationship Id="rId7" Type="http://schemas.openxmlformats.org/officeDocument/2006/relationships/image" Target="../media/image41.png"/><Relationship Id="rId12" Type="http://schemas.openxmlformats.org/officeDocument/2006/relationships/image" Target="../media/image46.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40.png"/><Relationship Id="rId11" Type="http://schemas.openxmlformats.org/officeDocument/2006/relationships/image" Target="../media/image45.png"/><Relationship Id="rId5" Type="http://schemas.openxmlformats.org/officeDocument/2006/relationships/image" Target="../media/image39.png"/><Relationship Id="rId10" Type="http://schemas.openxmlformats.org/officeDocument/2006/relationships/image" Target="../media/image44.png"/><Relationship Id="rId4" Type="http://schemas.openxmlformats.org/officeDocument/2006/relationships/image" Target="../media/image38.png"/><Relationship Id="rId9" Type="http://schemas.openxmlformats.org/officeDocument/2006/relationships/image" Target="../media/image43.png"/><Relationship Id="rId14" Type="http://schemas.openxmlformats.org/officeDocument/2006/relationships/image" Target="../media/image51.png"/></Relationships>
</file>

<file path=ppt/slides/_rels/slide19.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jpe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1.jpeg"/></Relationships>
</file>

<file path=ppt/slides/_rels/slide5.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jpe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2.jpeg"/></Relationships>
</file>

<file path=ppt/slides/_rels/slide7.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23.jpeg"/></Relationships>
</file>

<file path=ppt/slides/_rels/slide9.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ctrTitle"/>
          </p:nvPr>
        </p:nvSpPr>
        <p:spPr/>
        <p:txBody>
          <a:bodyPr/>
          <a:lstStyle/>
          <a:p>
            <a:r>
              <a:rPr lang="cs-CZ" dirty="0" smtClean="0"/>
              <a:t>Odemkněte Vaší knihovnu pomocí ALMA</a:t>
            </a:r>
            <a:r>
              <a:rPr lang="en-US" dirty="0" smtClean="0"/>
              <a:t> </a:t>
            </a:r>
            <a:br>
              <a:rPr lang="en-US" dirty="0" smtClean="0"/>
            </a:br>
            <a:endParaRPr lang="he-IL" dirty="0"/>
          </a:p>
        </p:txBody>
      </p:sp>
      <p:sp>
        <p:nvSpPr>
          <p:cNvPr id="9" name="כותרת משנה 8"/>
          <p:cNvSpPr>
            <a:spLocks noGrp="1"/>
          </p:cNvSpPr>
          <p:nvPr>
            <p:ph type="subTitle" idx="1"/>
          </p:nvPr>
        </p:nvSpPr>
        <p:spPr/>
        <p:txBody>
          <a:bodyPr/>
          <a:lstStyle/>
          <a:p>
            <a:r>
              <a:rPr lang="cs-CZ" dirty="0" smtClean="0"/>
              <a:t>Spolupráce – jednoduše</a:t>
            </a:r>
            <a:endParaRPr lang="en-US" dirty="0" smtClean="0"/>
          </a:p>
          <a:p>
            <a:endParaRPr lang="en-US" dirty="0" smtClean="0"/>
          </a:p>
          <a:p>
            <a:endParaRPr lang="he-IL" dirty="0"/>
          </a:p>
        </p:txBody>
      </p:sp>
    </p:spTree>
    <p:extLst>
      <p:ext uri="{BB962C8B-B14F-4D97-AF65-F5344CB8AC3E}">
        <p14:creationId xmlns:p14="http://schemas.microsoft.com/office/powerpoint/2010/main" val="7866051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אליפסה 6"/>
          <p:cNvSpPr/>
          <p:nvPr/>
        </p:nvSpPr>
        <p:spPr bwMode="auto">
          <a:xfrm>
            <a:off x="6121028" y="275750"/>
            <a:ext cx="3312000" cy="3312000"/>
          </a:xfrm>
          <a:prstGeom prst="ellipse">
            <a:avLst/>
          </a:prstGeom>
          <a:solidFill>
            <a:srgbClr val="FFFFFF">
              <a:alpha val="25098"/>
            </a:srgbClr>
          </a:solidFill>
          <a:ln w="19050" cap="flat" cmpd="sng" algn="ctr">
            <a:solidFill>
              <a:schemeClr val="bg1"/>
            </a:solidFill>
            <a:prstDash val="solid"/>
            <a:round/>
            <a:headEnd type="none" w="med" len="med"/>
            <a:tailEnd type="triangl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itle 1"/>
          <p:cNvSpPr>
            <a:spLocks noGrp="1"/>
          </p:cNvSpPr>
          <p:nvPr>
            <p:ph type="title"/>
          </p:nvPr>
        </p:nvSpPr>
        <p:spPr/>
        <p:txBody>
          <a:bodyPr/>
          <a:lstStyle/>
          <a:p>
            <a:r>
              <a:rPr lang="cs-CZ" dirty="0" smtClean="0"/>
              <a:t>Vedoucí IT</a:t>
            </a:r>
            <a:endParaRPr lang="en-US" dirty="0"/>
          </a:p>
        </p:txBody>
      </p:sp>
      <p:pic>
        <p:nvPicPr>
          <p:cNvPr id="5" name="Picture 2" descr="D:\SHARPdesign\Exlibris\dvir\alma-december2013\pics\circle copy.png"/>
          <p:cNvPicPr>
            <a:picLocks noChangeAspect="1" noChangeArrowheads="1"/>
          </p:cNvPicPr>
          <p:nvPr/>
        </p:nvPicPr>
        <p:blipFill>
          <a:blip r:embed="rId3" cstate="screen"/>
          <a:srcRect/>
          <a:stretch>
            <a:fillRect/>
          </a:stretch>
        </p:blipFill>
        <p:spPr bwMode="auto">
          <a:xfrm>
            <a:off x="7224658" y="3157326"/>
            <a:ext cx="1165171" cy="1067531"/>
          </a:xfrm>
          <a:prstGeom prst="rect">
            <a:avLst/>
          </a:prstGeom>
          <a:noFill/>
        </p:spPr>
      </p:pic>
      <p:pic>
        <p:nvPicPr>
          <p:cNvPr id="9" name="Picture 5" descr="D:\SHARPdesign\Exlibris\dvir\alma-december2013\pics\0517-mgmnt-cio-630x420.jpg"/>
          <p:cNvPicPr>
            <a:picLocks noChangeAspect="1" noChangeArrowheads="1"/>
          </p:cNvPicPr>
          <p:nvPr/>
        </p:nvPicPr>
        <p:blipFill>
          <a:blip r:embed="rId4" cstate="screen"/>
          <a:srcRect/>
          <a:stretch>
            <a:fillRect/>
          </a:stretch>
        </p:blipFill>
        <p:spPr bwMode="auto">
          <a:xfrm>
            <a:off x="6262634" y="415749"/>
            <a:ext cx="3028869" cy="3024000"/>
          </a:xfrm>
          <a:prstGeom prst="ellipse">
            <a:avLst/>
          </a:prstGeom>
          <a:noFill/>
          <a:ln w="57150">
            <a:solidFill>
              <a:schemeClr val="bg1"/>
            </a:solidFill>
          </a:ln>
        </p:spPr>
      </p:pic>
      <p:sp>
        <p:nvSpPr>
          <p:cNvPr id="10" name="Content Placeholder 2"/>
          <p:cNvSpPr>
            <a:spLocks noGrp="1"/>
          </p:cNvSpPr>
          <p:nvPr>
            <p:ph idx="1"/>
          </p:nvPr>
        </p:nvSpPr>
        <p:spPr>
          <a:xfrm>
            <a:off x="396987" y="1056506"/>
            <a:ext cx="6084081" cy="4392488"/>
          </a:xfrm>
        </p:spPr>
        <p:txBody>
          <a:bodyPr>
            <a:normAutofit lnSpcReduction="10000"/>
          </a:bodyPr>
          <a:lstStyle/>
          <a:p>
            <a:pPr lvl="1"/>
            <a:r>
              <a:rPr lang="cs-CZ" sz="1900" b="1" dirty="0" smtClean="0">
                <a:solidFill>
                  <a:srgbClr val="22222A"/>
                </a:solidFill>
              </a:rPr>
              <a:t>Snížení provozních nákladů </a:t>
            </a:r>
          </a:p>
          <a:p>
            <a:pPr lvl="2">
              <a:buFont typeface="Courier New" panose="02070309020205020404" pitchFamily="49" charset="0"/>
              <a:buChar char="o"/>
            </a:pPr>
            <a:r>
              <a:rPr lang="cs-CZ" sz="1600" i="1" dirty="0"/>
              <a:t>Přechod na </a:t>
            </a:r>
            <a:r>
              <a:rPr lang="cs-CZ" sz="1600" i="1" dirty="0" err="1"/>
              <a:t>SaaS</a:t>
            </a:r>
            <a:r>
              <a:rPr lang="cs-CZ" sz="1600" i="1" dirty="0"/>
              <a:t> </a:t>
            </a:r>
            <a:r>
              <a:rPr lang="cs-CZ" sz="1600" i="1" dirty="0" smtClean="0"/>
              <a:t>řešení v </a:t>
            </a:r>
            <a:r>
              <a:rPr lang="cs-CZ" sz="1600" i="1" dirty="0" smtClean="0"/>
              <a:t>oblaku</a:t>
            </a:r>
            <a:endParaRPr lang="cs-CZ" sz="1600" i="1" dirty="0" smtClean="0"/>
          </a:p>
          <a:p>
            <a:pPr lvl="2">
              <a:buFont typeface="Courier New" panose="02070309020205020404" pitchFamily="49" charset="0"/>
              <a:buChar char="o"/>
            </a:pPr>
            <a:r>
              <a:rPr lang="cs-CZ" sz="1600" i="1" dirty="0"/>
              <a:t>Žádné </a:t>
            </a:r>
            <a:r>
              <a:rPr lang="cs-CZ" sz="1600" i="1" dirty="0" smtClean="0"/>
              <a:t>náklady </a:t>
            </a:r>
            <a:r>
              <a:rPr lang="cs-CZ" sz="1600" i="1" dirty="0"/>
              <a:t>na hardware, software nebo  infrastrukturu</a:t>
            </a:r>
          </a:p>
          <a:p>
            <a:pPr lvl="2">
              <a:buFont typeface="Courier New" panose="02070309020205020404" pitchFamily="49" charset="0"/>
              <a:buChar char="o"/>
            </a:pPr>
            <a:r>
              <a:rPr lang="cs-CZ" sz="1600" i="1" dirty="0"/>
              <a:t>Žádné upgrady nebo aktualizace 3. stran</a:t>
            </a:r>
          </a:p>
          <a:p>
            <a:pPr lvl="2">
              <a:buFont typeface="Courier New" panose="02070309020205020404" pitchFamily="49" charset="0"/>
              <a:buChar char="o"/>
            </a:pPr>
            <a:r>
              <a:rPr lang="cs-CZ" sz="1600" i="1" dirty="0"/>
              <a:t>Konsolidace systémů</a:t>
            </a:r>
          </a:p>
          <a:p>
            <a:pPr lvl="1"/>
            <a:r>
              <a:rPr lang="cs-CZ" sz="1900" b="1" dirty="0" smtClean="0">
                <a:solidFill>
                  <a:srgbClr val="22222A"/>
                </a:solidFill>
              </a:rPr>
              <a:t>Zlepšení </a:t>
            </a:r>
            <a:r>
              <a:rPr lang="cs-CZ" sz="1900" b="1" dirty="0" smtClean="0">
                <a:solidFill>
                  <a:srgbClr val="22222A"/>
                </a:solidFill>
              </a:rPr>
              <a:t>předvídatelnosti rozpočtu </a:t>
            </a:r>
          </a:p>
          <a:p>
            <a:pPr lvl="2">
              <a:buFont typeface="Courier New" panose="02070309020205020404" pitchFamily="49" charset="0"/>
              <a:buChar char="o"/>
            </a:pPr>
            <a:r>
              <a:rPr lang="cs-CZ" sz="1600" i="1" dirty="0"/>
              <a:t>Přechod na model předplatného (</a:t>
            </a:r>
            <a:r>
              <a:rPr lang="cs-CZ" sz="1600" i="1" dirty="0" err="1"/>
              <a:t>subscription</a:t>
            </a:r>
            <a:r>
              <a:rPr lang="cs-CZ" sz="1600" i="1" dirty="0"/>
              <a:t>)</a:t>
            </a:r>
          </a:p>
          <a:p>
            <a:pPr lvl="1"/>
            <a:r>
              <a:rPr lang="cs-CZ" sz="1900" b="1" dirty="0" smtClean="0">
                <a:solidFill>
                  <a:srgbClr val="22222A"/>
                </a:solidFill>
              </a:rPr>
              <a:t>Rozšíření rozsahu služeb </a:t>
            </a:r>
          </a:p>
          <a:p>
            <a:pPr lvl="2">
              <a:buFont typeface="Courier New" panose="02070309020205020404" pitchFamily="49" charset="0"/>
              <a:buChar char="o"/>
            </a:pPr>
            <a:r>
              <a:rPr lang="cs-CZ" sz="1600" i="1" dirty="0" smtClean="0"/>
              <a:t>Využívaní </a:t>
            </a:r>
            <a:r>
              <a:rPr lang="cs-CZ" sz="1600" i="1" dirty="0"/>
              <a:t>Alma </a:t>
            </a:r>
            <a:r>
              <a:rPr lang="cs-CZ" sz="1600" i="1" dirty="0" smtClean="0"/>
              <a:t>otevřeného rozhraní </a:t>
            </a:r>
            <a:r>
              <a:rPr lang="cs-CZ" sz="1600" i="1" dirty="0"/>
              <a:t>pro </a:t>
            </a:r>
            <a:r>
              <a:rPr lang="cs-CZ" sz="1600" i="1" dirty="0" smtClean="0"/>
              <a:t>nové </a:t>
            </a:r>
            <a:r>
              <a:rPr lang="cs-CZ" sz="1600" i="1" dirty="0"/>
              <a:t>integrace a služby, např.:</a:t>
            </a:r>
          </a:p>
          <a:p>
            <a:pPr lvl="3">
              <a:buFont typeface="Arial" panose="020B0604020202020204" pitchFamily="34" charset="0"/>
              <a:buChar char="•"/>
            </a:pPr>
            <a:r>
              <a:rPr lang="cs-CZ" sz="1400" i="1" dirty="0"/>
              <a:t>Mobilní </a:t>
            </a:r>
            <a:r>
              <a:rPr lang="cs-CZ" sz="1400" i="1" dirty="0" smtClean="0"/>
              <a:t>aplikace</a:t>
            </a:r>
          </a:p>
          <a:p>
            <a:pPr lvl="3">
              <a:buFont typeface="Arial" panose="020B0604020202020204" pitchFamily="34" charset="0"/>
              <a:buChar char="•"/>
            </a:pPr>
            <a:r>
              <a:rPr lang="cs-CZ" sz="1400" i="1" dirty="0" smtClean="0"/>
              <a:t>Vylepšené služby studentům</a:t>
            </a:r>
            <a:endParaRPr lang="cs-CZ" sz="1400" i="1" dirty="0"/>
          </a:p>
          <a:p>
            <a:pPr lvl="3">
              <a:buFont typeface="Arial" panose="020B0604020202020204" pitchFamily="34" charset="0"/>
              <a:buChar char="•"/>
            </a:pPr>
            <a:r>
              <a:rPr lang="cs-CZ" sz="1400" i="1" dirty="0" smtClean="0"/>
              <a:t>Integrace s fakultními a vědeckými </a:t>
            </a:r>
            <a:r>
              <a:rPr lang="cs-CZ" sz="1400" i="1" dirty="0" smtClean="0"/>
              <a:t>řešeními</a:t>
            </a:r>
            <a:endParaRPr lang="cs-CZ" sz="1400" i="1" dirty="0"/>
          </a:p>
          <a:p>
            <a:pPr lvl="0"/>
            <a:endParaRPr lang="cs-CZ" sz="1400" dirty="0"/>
          </a:p>
        </p:txBody>
      </p:sp>
    </p:spTree>
    <p:extLst>
      <p:ext uri="{BB962C8B-B14F-4D97-AF65-F5344CB8AC3E}">
        <p14:creationId xmlns:p14="http://schemas.microsoft.com/office/powerpoint/2010/main" val="159740139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Poskytovaná hodnota pro všechny zúčastněné strany</a:t>
            </a:r>
            <a:endParaRPr lang="cs-CZ" dirty="0"/>
          </a:p>
        </p:txBody>
      </p:sp>
      <p:sp>
        <p:nvSpPr>
          <p:cNvPr id="6" name="Rounded Rectangle 5"/>
          <p:cNvSpPr/>
          <p:nvPr/>
        </p:nvSpPr>
        <p:spPr bwMode="auto">
          <a:xfrm>
            <a:off x="5199397" y="4204965"/>
            <a:ext cx="1529606"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r>
            <a:b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b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8" name="Rounded Rectangle 7"/>
          <p:cNvSpPr/>
          <p:nvPr/>
        </p:nvSpPr>
        <p:spPr bwMode="auto">
          <a:xfrm>
            <a:off x="6284603" y="2602479"/>
            <a:ext cx="1479008"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STUDENTI</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pic>
        <p:nvPicPr>
          <p:cNvPr id="14" name="Picture 2" descr="D:\SHARPdesign\Exlibris\dvir\alma-december2013\pics\circle copy.png"/>
          <p:cNvPicPr>
            <a:picLocks noChangeAspect="1" noChangeArrowheads="1"/>
          </p:cNvPicPr>
          <p:nvPr/>
        </p:nvPicPr>
        <p:blipFill>
          <a:blip r:embed="rId3" cstate="screen"/>
          <a:srcRect/>
          <a:stretch>
            <a:fillRect/>
          </a:stretch>
        </p:blipFill>
        <p:spPr bwMode="auto">
          <a:xfrm>
            <a:off x="5552865" y="2434464"/>
            <a:ext cx="1084680" cy="993785"/>
          </a:xfrm>
          <a:prstGeom prst="rect">
            <a:avLst/>
          </a:prstGeom>
          <a:noFill/>
        </p:spPr>
      </p:pic>
      <p:sp>
        <p:nvSpPr>
          <p:cNvPr id="50" name="אליפסה 49"/>
          <p:cNvSpPr/>
          <p:nvPr/>
        </p:nvSpPr>
        <p:spPr bwMode="auto">
          <a:xfrm>
            <a:off x="5973579" y="2789540"/>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nvGrpSpPr>
          <p:cNvPr id="11" name="קבוצה 51"/>
          <p:cNvGrpSpPr/>
          <p:nvPr/>
        </p:nvGrpSpPr>
        <p:grpSpPr>
          <a:xfrm>
            <a:off x="4216761" y="3951427"/>
            <a:ext cx="1359803" cy="1245853"/>
            <a:chOff x="6049020" y="2773332"/>
            <a:chExt cx="1359803" cy="1245853"/>
          </a:xfrm>
        </p:grpSpPr>
        <p:pic>
          <p:nvPicPr>
            <p:cNvPr id="17" name="Picture 2" descr="D:\SHARPdesign\Exlibris\dvir\alma-december2013\pics\circle copy.png"/>
            <p:cNvPicPr>
              <a:picLocks noChangeAspect="1" noChangeArrowheads="1"/>
            </p:cNvPicPr>
            <p:nvPr/>
          </p:nvPicPr>
          <p:blipFill>
            <a:blip r:embed="rId3" cstate="screen"/>
            <a:srcRect/>
            <a:stretch>
              <a:fillRect/>
            </a:stretch>
          </p:blipFill>
          <p:spPr bwMode="auto">
            <a:xfrm>
              <a:off x="6049020" y="2773332"/>
              <a:ext cx="1359803" cy="1245853"/>
            </a:xfrm>
            <a:prstGeom prst="rect">
              <a:avLst/>
            </a:prstGeom>
            <a:noFill/>
          </p:spPr>
        </p:pic>
        <p:sp>
          <p:nvSpPr>
            <p:cNvPr id="51" name="אליפסה 50"/>
            <p:cNvSpPr/>
            <p:nvPr/>
          </p:nvSpPr>
          <p:spPr bwMode="auto">
            <a:xfrm>
              <a:off x="6516307" y="3173542"/>
              <a:ext cx="388036" cy="388036"/>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pic>
        <p:nvPicPr>
          <p:cNvPr id="4099" name="Picture 3" descr="D:\SHARPdesign\Exlibris\dvir\alma-december2013\pics\6a2cbba31010aac9d69f09ef224aa250.jpg"/>
          <p:cNvPicPr>
            <a:picLocks noChangeAspect="1" noChangeArrowheads="1"/>
          </p:cNvPicPr>
          <p:nvPr/>
        </p:nvPicPr>
        <p:blipFill>
          <a:blip r:embed="rId4" cstate="screen"/>
          <a:srcRect/>
          <a:stretch>
            <a:fillRect/>
          </a:stretch>
        </p:blipFill>
        <p:spPr bwMode="auto">
          <a:xfrm>
            <a:off x="7836162" y="2603035"/>
            <a:ext cx="650512" cy="647444"/>
          </a:xfrm>
          <a:prstGeom prst="rect">
            <a:avLst/>
          </a:prstGeom>
          <a:noFill/>
        </p:spPr>
      </p:pic>
      <p:grpSp>
        <p:nvGrpSpPr>
          <p:cNvPr id="15" name="Gruppieren 14"/>
          <p:cNvGrpSpPr/>
          <p:nvPr/>
        </p:nvGrpSpPr>
        <p:grpSpPr>
          <a:xfrm>
            <a:off x="3857271" y="2922389"/>
            <a:ext cx="718298" cy="658105"/>
            <a:chOff x="3857271" y="2922389"/>
            <a:chExt cx="718298" cy="658105"/>
          </a:xfrm>
        </p:grpSpPr>
        <p:pic>
          <p:nvPicPr>
            <p:cNvPr id="41" name="Picture 2" descr="D:\SHARPdesign\Exlibris\dvir\alma-december2013\pics\circle copy.png"/>
            <p:cNvPicPr>
              <a:picLocks noChangeAspect="1" noChangeArrowheads="1"/>
            </p:cNvPicPr>
            <p:nvPr/>
          </p:nvPicPr>
          <p:blipFill>
            <a:blip r:embed="rId5" cstate="screen"/>
            <a:srcRect/>
            <a:stretch>
              <a:fillRect/>
            </a:stretch>
          </p:blipFill>
          <p:spPr bwMode="auto">
            <a:xfrm>
              <a:off x="3857271" y="2922389"/>
              <a:ext cx="718298" cy="658105"/>
            </a:xfrm>
            <a:prstGeom prst="rect">
              <a:avLst/>
            </a:prstGeom>
            <a:noFill/>
          </p:spPr>
        </p:pic>
        <p:sp>
          <p:nvSpPr>
            <p:cNvPr id="42" name="אליפסה 41"/>
            <p:cNvSpPr/>
            <p:nvPr/>
          </p:nvSpPr>
          <p:spPr bwMode="auto">
            <a:xfrm>
              <a:off x="4048000" y="3088211"/>
              <a:ext cx="313937" cy="313937"/>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cxnSp>
        <p:nvCxnSpPr>
          <p:cNvPr id="52" name="מחבר ישר 51"/>
          <p:cNvCxnSpPr/>
          <p:nvPr/>
        </p:nvCxnSpPr>
        <p:spPr bwMode="auto">
          <a:xfrm>
            <a:off x="4175891" y="3205927"/>
            <a:ext cx="696666" cy="1279185"/>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4" name="מחבר ישר 53"/>
          <p:cNvCxnSpPr/>
          <p:nvPr/>
        </p:nvCxnSpPr>
        <p:spPr bwMode="auto">
          <a:xfrm flipV="1">
            <a:off x="4297113" y="2895780"/>
            <a:ext cx="1718170" cy="306034"/>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7" name="מחבר ישר 56"/>
          <p:cNvCxnSpPr/>
          <p:nvPr/>
        </p:nvCxnSpPr>
        <p:spPr bwMode="auto">
          <a:xfrm flipV="1">
            <a:off x="4249918" y="1471377"/>
            <a:ext cx="434130" cy="1655727"/>
          </a:xfrm>
          <a:prstGeom prst="line">
            <a:avLst/>
          </a:prstGeom>
          <a:noFill/>
          <a:ln w="19050" cap="flat" cmpd="sng" algn="ctr">
            <a:solidFill>
              <a:srgbClr val="FFFFFF">
                <a:alpha val="47843"/>
              </a:srgbClr>
            </a:solidFill>
            <a:prstDash val="sysDot"/>
            <a:round/>
            <a:headEnd type="none" w="med" len="med"/>
            <a:tailEnd type="none" w="med" len="med"/>
          </a:ln>
          <a:effectLst/>
        </p:spPr>
      </p:cxnSp>
      <p:pic>
        <p:nvPicPr>
          <p:cNvPr id="19" name="Picture 2" descr="D:\SHARPdesign\Exlibris\dvir\alma-december2013\pics\circle copy.png"/>
          <p:cNvPicPr>
            <a:picLocks noChangeAspect="1" noChangeArrowheads="1"/>
          </p:cNvPicPr>
          <p:nvPr/>
        </p:nvPicPr>
        <p:blipFill>
          <a:blip r:embed="rId6" cstate="screen"/>
          <a:srcRect/>
          <a:stretch>
            <a:fillRect/>
          </a:stretch>
        </p:blipFill>
        <p:spPr bwMode="auto">
          <a:xfrm>
            <a:off x="2277666" y="3624266"/>
            <a:ext cx="939582" cy="860846"/>
          </a:xfrm>
          <a:prstGeom prst="rect">
            <a:avLst/>
          </a:prstGeom>
          <a:noFill/>
        </p:spPr>
      </p:pic>
      <p:sp>
        <p:nvSpPr>
          <p:cNvPr id="4" name="Rounded Rectangle 3"/>
          <p:cNvSpPr/>
          <p:nvPr/>
        </p:nvSpPr>
        <p:spPr bwMode="auto">
          <a:xfrm>
            <a:off x="1092920" y="3779284"/>
            <a:ext cx="128479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 IT</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7" name="Rounded Rectangle 6"/>
          <p:cNvSpPr/>
          <p:nvPr/>
        </p:nvSpPr>
        <p:spPr bwMode="auto">
          <a:xfrm>
            <a:off x="366509" y="3781052"/>
            <a:ext cx="648000"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1" name="Picture 5" descr="D:\SHARPdesign\Exlibris\dvir\alma-december2013\pics\0517-mgmnt-cio-630x420.jpg"/>
          <p:cNvPicPr>
            <a:picLocks noChangeAspect="1" noChangeArrowheads="1"/>
          </p:cNvPicPr>
          <p:nvPr/>
        </p:nvPicPr>
        <p:blipFill>
          <a:blip r:embed="rId7" cstate="screen"/>
          <a:srcRect/>
          <a:stretch>
            <a:fillRect/>
          </a:stretch>
        </p:blipFill>
        <p:spPr bwMode="auto">
          <a:xfrm>
            <a:off x="349527" y="3781052"/>
            <a:ext cx="664982" cy="648000"/>
          </a:xfrm>
          <a:prstGeom prst="rect">
            <a:avLst/>
          </a:prstGeom>
          <a:noFill/>
        </p:spPr>
      </p:pic>
      <p:cxnSp>
        <p:nvCxnSpPr>
          <p:cNvPr id="67" name="מחבר ישר 66"/>
          <p:cNvCxnSpPr/>
          <p:nvPr/>
        </p:nvCxnSpPr>
        <p:spPr bwMode="auto">
          <a:xfrm flipH="1">
            <a:off x="2733942" y="3183816"/>
            <a:ext cx="1603452" cy="832268"/>
          </a:xfrm>
          <a:prstGeom prst="line">
            <a:avLst/>
          </a:prstGeom>
          <a:noFill/>
          <a:ln w="19050" cap="flat" cmpd="sng" algn="ctr">
            <a:solidFill>
              <a:srgbClr val="FFFFFF">
                <a:alpha val="47843"/>
              </a:srgbClr>
            </a:solidFill>
            <a:prstDash val="sysDot"/>
            <a:round/>
            <a:headEnd type="none" w="med" len="med"/>
            <a:tailEnd type="none" w="med" len="med"/>
          </a:ln>
          <a:effectLst/>
        </p:spPr>
      </p:cxnSp>
      <p:sp>
        <p:nvSpPr>
          <p:cNvPr id="74" name="אליפסה 73"/>
          <p:cNvSpPr/>
          <p:nvPr/>
        </p:nvSpPr>
        <p:spPr bwMode="auto">
          <a:xfrm>
            <a:off x="2578913" y="3878062"/>
            <a:ext cx="292608" cy="292608"/>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sp>
        <p:nvSpPr>
          <p:cNvPr id="7" name="Rounded Rectangle 6"/>
          <p:cNvSpPr/>
          <p:nvPr/>
        </p:nvSpPr>
        <p:spPr bwMode="auto">
          <a:xfrm>
            <a:off x="837866" y="1557797"/>
            <a:ext cx="184601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VYSOKOŠKOLŠTÍ UČITELÉ</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6" name="Rounded Rectangle 6"/>
          <p:cNvSpPr/>
          <p:nvPr/>
        </p:nvSpPr>
        <p:spPr bwMode="auto">
          <a:xfrm>
            <a:off x="777076" y="1557797"/>
            <a:ext cx="45719"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2" name="Picture 6" descr="D:\SHARPdesign\Exlibris\dvir\alma-december2013\pics\professor-taking-a-question-from-a-student-mp900422591.jpg"/>
          <p:cNvPicPr>
            <a:picLocks noChangeAspect="1" noChangeArrowheads="1"/>
          </p:cNvPicPr>
          <p:nvPr/>
        </p:nvPicPr>
        <p:blipFill>
          <a:blip r:embed="rId8" cstate="screen"/>
          <a:srcRect/>
          <a:stretch>
            <a:fillRect/>
          </a:stretch>
        </p:blipFill>
        <p:spPr bwMode="auto">
          <a:xfrm>
            <a:off x="111145" y="1557797"/>
            <a:ext cx="646611" cy="648000"/>
          </a:xfrm>
          <a:prstGeom prst="rect">
            <a:avLst/>
          </a:prstGeom>
          <a:noFill/>
        </p:spPr>
      </p:pic>
      <p:cxnSp>
        <p:nvCxnSpPr>
          <p:cNvPr id="64" name="מחבר ישר 63"/>
          <p:cNvCxnSpPr/>
          <p:nvPr/>
        </p:nvCxnSpPr>
        <p:spPr bwMode="auto">
          <a:xfrm flipH="1" flipV="1">
            <a:off x="2800260" y="2267011"/>
            <a:ext cx="1349676" cy="895021"/>
          </a:xfrm>
          <a:prstGeom prst="line">
            <a:avLst/>
          </a:prstGeom>
          <a:noFill/>
          <a:ln w="19050" cap="flat" cmpd="sng" algn="ctr">
            <a:solidFill>
              <a:srgbClr val="FFFFFF">
                <a:alpha val="47843"/>
              </a:srgbClr>
            </a:solidFill>
            <a:prstDash val="sysDot"/>
            <a:round/>
            <a:headEnd type="none" w="med" len="med"/>
            <a:tailEnd type="none" w="med" len="med"/>
          </a:ln>
          <a:effectLst/>
        </p:spPr>
      </p:cxnSp>
      <p:grpSp>
        <p:nvGrpSpPr>
          <p:cNvPr id="13" name="Gruppieren 12"/>
          <p:cNvGrpSpPr/>
          <p:nvPr/>
        </p:nvGrpSpPr>
        <p:grpSpPr>
          <a:xfrm>
            <a:off x="2188896" y="1705736"/>
            <a:ext cx="1225222" cy="1122550"/>
            <a:chOff x="2039982" y="1829345"/>
            <a:chExt cx="1225222" cy="1122550"/>
          </a:xfrm>
        </p:grpSpPr>
        <p:pic>
          <p:nvPicPr>
            <p:cNvPr id="18" name="Picture 2" descr="D:\SHARPdesign\Exlibris\dvir\alma-december2013\pics\circle copy.png"/>
            <p:cNvPicPr>
              <a:picLocks noChangeAspect="1" noChangeArrowheads="1"/>
            </p:cNvPicPr>
            <p:nvPr/>
          </p:nvPicPr>
          <p:blipFill>
            <a:blip r:embed="rId3" cstate="screen"/>
            <a:srcRect/>
            <a:stretch>
              <a:fillRect/>
            </a:stretch>
          </p:blipFill>
          <p:spPr bwMode="auto">
            <a:xfrm>
              <a:off x="2039982" y="1829345"/>
              <a:ext cx="1225222" cy="1122550"/>
            </a:xfrm>
            <a:prstGeom prst="rect">
              <a:avLst/>
            </a:prstGeom>
            <a:noFill/>
          </p:spPr>
        </p:pic>
        <p:sp>
          <p:nvSpPr>
            <p:cNvPr id="75" name="אליפסה 74"/>
            <p:cNvSpPr/>
            <p:nvPr/>
          </p:nvSpPr>
          <p:spPr bwMode="auto">
            <a:xfrm>
              <a:off x="2453446" y="2184503"/>
              <a:ext cx="362200" cy="362200"/>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grpSp>
      <p:pic>
        <p:nvPicPr>
          <p:cNvPr id="1030" name="Picture 6" descr="D:\SHARPdesign\Exlibris\dvir\alma-december2013\pics\Happy05.jpg"/>
          <p:cNvPicPr>
            <a:picLocks noChangeAspect="1" noChangeArrowheads="1"/>
          </p:cNvPicPr>
          <p:nvPr/>
        </p:nvPicPr>
        <p:blipFill>
          <a:blip r:embed="rId9" cstate="screen"/>
          <a:srcRect/>
          <a:stretch>
            <a:fillRect/>
          </a:stretch>
        </p:blipFill>
        <p:spPr bwMode="auto">
          <a:xfrm>
            <a:off x="6794537" y="4204965"/>
            <a:ext cx="650863" cy="648000"/>
          </a:xfrm>
          <a:prstGeom prst="rect">
            <a:avLst/>
          </a:prstGeom>
          <a:noFill/>
        </p:spPr>
      </p:pic>
      <p:sp>
        <p:nvSpPr>
          <p:cNvPr id="5" name="Rounded Rectangle 4"/>
          <p:cNvSpPr/>
          <p:nvPr/>
        </p:nvSpPr>
        <p:spPr bwMode="auto">
          <a:xfrm>
            <a:off x="5039408" y="1103343"/>
            <a:ext cx="1528273"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ŘEDITEL</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t>
            </a: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grpSp>
        <p:nvGrpSpPr>
          <p:cNvPr id="3" name="קבוצה 44"/>
          <p:cNvGrpSpPr/>
          <p:nvPr/>
        </p:nvGrpSpPr>
        <p:grpSpPr>
          <a:xfrm>
            <a:off x="4195727" y="987805"/>
            <a:ext cx="1055603" cy="967145"/>
            <a:chOff x="5812075" y="1264494"/>
            <a:chExt cx="1055603" cy="967145"/>
          </a:xfrm>
        </p:grpSpPr>
        <p:pic>
          <p:nvPicPr>
            <p:cNvPr id="24" name="Picture 2" descr="D:\SHARPdesign\Exlibris\dvir\alma-december2013\pics\circle copy.png"/>
            <p:cNvPicPr>
              <a:picLocks noChangeAspect="1" noChangeArrowheads="1"/>
            </p:cNvPicPr>
            <p:nvPr/>
          </p:nvPicPr>
          <p:blipFill>
            <a:blip r:embed="rId3" cstate="screen"/>
            <a:srcRect/>
            <a:stretch>
              <a:fillRect/>
            </a:stretch>
          </p:blipFill>
          <p:spPr bwMode="auto">
            <a:xfrm>
              <a:off x="5812075" y="1264494"/>
              <a:ext cx="1055603" cy="967145"/>
            </a:xfrm>
            <a:prstGeom prst="rect">
              <a:avLst/>
            </a:prstGeom>
            <a:noFill/>
          </p:spPr>
        </p:pic>
        <p:sp>
          <p:nvSpPr>
            <p:cNvPr id="48" name="אליפסה 47"/>
            <p:cNvSpPr/>
            <p:nvPr/>
          </p:nvSpPr>
          <p:spPr bwMode="auto">
            <a:xfrm>
              <a:off x="6212376" y="1618582"/>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sp>
        <p:nvSpPr>
          <p:cNvPr id="55" name="אליפסה 54"/>
          <p:cNvSpPr/>
          <p:nvPr/>
        </p:nvSpPr>
        <p:spPr bwMode="auto">
          <a:xfrm>
            <a:off x="2662523" y="2151386"/>
            <a:ext cx="221284" cy="221284"/>
          </a:xfrm>
          <a:prstGeom prst="ellipse">
            <a:avLst/>
          </a:prstGeom>
          <a:solidFill>
            <a:schemeClr val="tx1"/>
          </a:solidFill>
          <a:ln w="76200" cap="flat" cmpd="sng" algn="ctr">
            <a:noFill/>
            <a:prstDash val="solid"/>
            <a:round/>
            <a:headEnd type="none" w="med" len="med"/>
            <a:tailEnd type="triangle" w="med" len="med"/>
          </a:ln>
          <a:effectLst>
            <a:glow rad="228600">
              <a:schemeClr val="accent4">
                <a:satMod val="175000"/>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pic>
        <p:nvPicPr>
          <p:cNvPr id="1032" name="Picture 8" descr="D:\SHARPdesign\Exlibris\dvir\alma-december2013\pics\hand-800px copy.png"/>
          <p:cNvPicPr>
            <a:picLocks noChangeAspect="1" noChangeArrowheads="1"/>
          </p:cNvPicPr>
          <p:nvPr/>
        </p:nvPicPr>
        <p:blipFill>
          <a:blip r:embed="rId10" cstate="screen"/>
          <a:stretch>
            <a:fillRect/>
          </a:stretch>
        </p:blipFill>
        <p:spPr bwMode="auto">
          <a:xfrm rot="20152690">
            <a:off x="2684349" y="2104285"/>
            <a:ext cx="719059" cy="1063973"/>
          </a:xfrm>
          <a:prstGeom prst="rect">
            <a:avLst/>
          </a:prstGeom>
          <a:noFill/>
        </p:spPr>
      </p:pic>
      <p:pic>
        <p:nvPicPr>
          <p:cNvPr id="49" name="Picture 7" descr="D:\SHARPdesign\Exlibris\dvir\alma-december2013\pics\image.JPG"/>
          <p:cNvPicPr>
            <a:picLocks noChangeAspect="1" noChangeArrowheads="1"/>
          </p:cNvPicPr>
          <p:nvPr/>
        </p:nvPicPr>
        <p:blipFill>
          <a:blip r:embed="rId11" cstate="screen"/>
          <a:srcRect/>
          <a:stretch>
            <a:fillRect/>
          </a:stretch>
        </p:blipFill>
        <p:spPr bwMode="auto">
          <a:xfrm>
            <a:off x="6637545" y="1103595"/>
            <a:ext cx="649343" cy="648000"/>
          </a:xfrm>
          <a:prstGeom prst="rect">
            <a:avLst/>
          </a:prstGeom>
          <a:noFill/>
          <a:ln>
            <a:noFill/>
          </a:ln>
        </p:spPr>
      </p:pic>
      <p:pic>
        <p:nvPicPr>
          <p:cNvPr id="4107" name="Grafik 4106"/>
          <p:cNvPicPr>
            <a:picLocks noChangeAspect="1"/>
          </p:cNvPicPr>
          <p:nvPr/>
        </p:nvPicPr>
        <p:blipFill>
          <a:blip r:embed="rId12"/>
          <a:stretch>
            <a:fillRect/>
          </a:stretch>
        </p:blipFill>
        <p:spPr>
          <a:xfrm>
            <a:off x="1026019" y="3781052"/>
            <a:ext cx="45719" cy="646232"/>
          </a:xfrm>
          <a:prstGeom prst="rect">
            <a:avLst/>
          </a:prstGeom>
        </p:spPr>
      </p:pic>
      <p:pic>
        <p:nvPicPr>
          <p:cNvPr id="4108" name="Grafik 4107"/>
          <p:cNvPicPr>
            <a:picLocks noChangeAspect="1"/>
          </p:cNvPicPr>
          <p:nvPr/>
        </p:nvPicPr>
        <p:blipFill>
          <a:blip r:embed="rId12"/>
          <a:stretch>
            <a:fillRect/>
          </a:stretch>
        </p:blipFill>
        <p:spPr>
          <a:xfrm>
            <a:off x="6751861" y="4204965"/>
            <a:ext cx="42676" cy="646232"/>
          </a:xfrm>
          <a:prstGeom prst="rect">
            <a:avLst/>
          </a:prstGeom>
        </p:spPr>
      </p:pic>
      <p:pic>
        <p:nvPicPr>
          <p:cNvPr id="4109" name="Grafik 4108"/>
          <p:cNvPicPr>
            <a:picLocks noChangeAspect="1"/>
          </p:cNvPicPr>
          <p:nvPr/>
        </p:nvPicPr>
        <p:blipFill>
          <a:blip r:embed="rId12"/>
          <a:stretch>
            <a:fillRect/>
          </a:stretch>
        </p:blipFill>
        <p:spPr>
          <a:xfrm>
            <a:off x="7787143" y="2598153"/>
            <a:ext cx="42676" cy="646232"/>
          </a:xfrm>
          <a:prstGeom prst="rect">
            <a:avLst/>
          </a:prstGeom>
        </p:spPr>
      </p:pic>
      <p:pic>
        <p:nvPicPr>
          <p:cNvPr id="4110" name="Grafik 4109"/>
          <p:cNvPicPr>
            <a:picLocks noChangeAspect="1"/>
          </p:cNvPicPr>
          <p:nvPr/>
        </p:nvPicPr>
        <p:blipFill>
          <a:blip r:embed="rId12"/>
          <a:stretch>
            <a:fillRect/>
          </a:stretch>
        </p:blipFill>
        <p:spPr>
          <a:xfrm>
            <a:off x="6581275" y="1105363"/>
            <a:ext cx="42676" cy="646232"/>
          </a:xfrm>
          <a:prstGeom prst="rect">
            <a:avLst/>
          </a:prstGeom>
        </p:spPr>
      </p:pic>
    </p:spTree>
    <p:extLst>
      <p:ext uri="{BB962C8B-B14F-4D97-AF65-F5344CB8AC3E}">
        <p14:creationId xmlns:p14="http://schemas.microsoft.com/office/powerpoint/2010/main" val="19694193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additive="base">
                                        <p:cTn id="7" dur="500" fill="hold"/>
                                        <p:tgtEl>
                                          <p:spTgt spid="1032"/>
                                        </p:tgtEl>
                                        <p:attrNameLst>
                                          <p:attrName>ppt_x</p:attrName>
                                        </p:attrNameLst>
                                      </p:cBhvr>
                                      <p:tavLst>
                                        <p:tav tm="0">
                                          <p:val>
                                            <p:strVal val="#ppt_x"/>
                                          </p:val>
                                        </p:tav>
                                        <p:tav tm="100000">
                                          <p:val>
                                            <p:strVal val="#ppt_x"/>
                                          </p:val>
                                        </p:tav>
                                      </p:tavLst>
                                    </p:anim>
                                    <p:anim calcmode="lin" valueType="num">
                                      <p:cBhvr additive="base">
                                        <p:cTn id="8" dur="500" fill="hold"/>
                                        <p:tgtEl>
                                          <p:spTgt spid="103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5"/>
                                        </p:tgtEl>
                                        <p:attrNameLst>
                                          <p:attrName>style.visibility</p:attrName>
                                        </p:attrNameLst>
                                      </p:cBhvr>
                                      <p:to>
                                        <p:strVal val="visible"/>
                                      </p:to>
                                    </p:set>
                                  </p:childTnLst>
                                </p:cTn>
                              </p:par>
                            </p:childTnLst>
                          </p:cTn>
                        </p:par>
                        <p:par>
                          <p:cTn id="12" fill="hold">
                            <p:stCondLst>
                              <p:cond delay="500"/>
                            </p:stCondLst>
                            <p:childTnLst>
                              <p:par>
                                <p:cTn id="13" presetID="35" presetClass="emph" presetSubtype="0" fill="hold" grpId="1" nodeType="afterEffect">
                                  <p:stCondLst>
                                    <p:cond delay="0"/>
                                  </p:stCondLst>
                                  <p:childTnLst>
                                    <p:anim calcmode="discrete" valueType="str">
                                      <p:cBhvr>
                                        <p:cTn id="14" dur="1000" fill="hold"/>
                                        <p:tgtEl>
                                          <p:spTgt spid="55"/>
                                        </p:tgtEl>
                                        <p:attrNameLst>
                                          <p:attrName>style.visibility</p:attrName>
                                        </p:attrNameLst>
                                      </p:cBhvr>
                                      <p:tavLst>
                                        <p:tav tm="0">
                                          <p:val>
                                            <p:strVal val="hidden"/>
                                          </p:val>
                                        </p:tav>
                                        <p:tav tm="50000">
                                          <p:val>
                                            <p:strVal val="visible"/>
                                          </p:val>
                                        </p:tav>
                                      </p:tavLst>
                                    </p:anim>
                                  </p:childTnLst>
                                </p:cTn>
                              </p:par>
                            </p:childTnLst>
                          </p:cTn>
                        </p:par>
                        <p:par>
                          <p:cTn id="15" fill="hold">
                            <p:stCondLst>
                              <p:cond delay="1500"/>
                            </p:stCondLst>
                            <p:childTnLst>
                              <p:par>
                                <p:cTn id="16" presetID="10" presetClass="exit" presetSubtype="0" fill="hold" grpId="2" nodeType="afterEffect">
                                  <p:stCondLst>
                                    <p:cond delay="0"/>
                                  </p:stCondLst>
                                  <p:childTnLst>
                                    <p:animEffect transition="out" filter="fade">
                                      <p:cBhvr>
                                        <p:cTn id="17" dur="500"/>
                                        <p:tgtEl>
                                          <p:spTgt spid="55"/>
                                        </p:tgtEl>
                                      </p:cBhvr>
                                    </p:animEffect>
                                    <p:set>
                                      <p:cBhvr>
                                        <p:cTn id="18" dur="1" fill="hold">
                                          <p:stCondLst>
                                            <p:cond delay="499"/>
                                          </p:stCondLst>
                                        </p:cTn>
                                        <p:tgtEl>
                                          <p:spTgt spid="55"/>
                                        </p:tgtEl>
                                        <p:attrNameLst>
                                          <p:attrName>style.visibility</p:attrName>
                                        </p:attrNameLst>
                                      </p:cBhvr>
                                      <p:to>
                                        <p:strVal val="hidden"/>
                                      </p:to>
                                    </p:set>
                                  </p:childTnLst>
                                </p:cTn>
                              </p:par>
                              <p:par>
                                <p:cTn id="19" presetID="36" presetClass="emph" presetSubtype="0" fill="hold" grpId="0" nodeType="withEffect">
                                  <p:stCondLst>
                                    <p:cond delay="0"/>
                                  </p:stCondLst>
                                  <p:iterate type="lt">
                                    <p:tmPct val="10000"/>
                                  </p:iterate>
                                  <p:childTnLst>
                                    <p:animScale>
                                      <p:cBhvr>
                                        <p:cTn id="20" dur="250" autoRev="1" fill="hold">
                                          <p:stCondLst>
                                            <p:cond delay="0"/>
                                          </p:stCondLst>
                                        </p:cTn>
                                        <p:tgtEl>
                                          <p:spTgt spid="7"/>
                                        </p:tgtEl>
                                      </p:cBhvr>
                                      <p:to x="80000" y="100000"/>
                                    </p:animScale>
                                    <p:anim by="(#ppt_w*0.10)" calcmode="lin" valueType="num">
                                      <p:cBhvr>
                                        <p:cTn id="21" dur="250" autoRev="1" fill="hold">
                                          <p:stCondLst>
                                            <p:cond delay="0"/>
                                          </p:stCondLst>
                                        </p:cTn>
                                        <p:tgtEl>
                                          <p:spTgt spid="7"/>
                                        </p:tgtEl>
                                        <p:attrNameLst>
                                          <p:attrName>ppt_x</p:attrName>
                                        </p:attrNameLst>
                                      </p:cBhvr>
                                    </p:anim>
                                    <p:anim by="(-#ppt_w*0.10)" calcmode="lin" valueType="num">
                                      <p:cBhvr>
                                        <p:cTn id="22" dur="250" autoRev="1" fill="hold">
                                          <p:stCondLst>
                                            <p:cond delay="0"/>
                                          </p:stCondLst>
                                        </p:cTn>
                                        <p:tgtEl>
                                          <p:spTgt spid="7"/>
                                        </p:tgtEl>
                                        <p:attrNameLst>
                                          <p:attrName>ppt_y</p:attrName>
                                        </p:attrNameLst>
                                      </p:cBhvr>
                                    </p:anim>
                                    <p:animRot by="-480000">
                                      <p:cBhvr>
                                        <p:cTn id="23" dur="250" autoRev="1" fill="hold">
                                          <p:stCondLst>
                                            <p:cond delay="0"/>
                                          </p:stCondLst>
                                        </p:cTn>
                                        <p:tgtEl>
                                          <p:spTgt spid="7"/>
                                        </p:tgtEl>
                                        <p:attrNameLst>
                                          <p:attrName>r</p:attrName>
                                        </p:attrNameLst>
                                      </p:cBhvr>
                                    </p:animRot>
                                  </p:childTnLst>
                                </p:cTn>
                              </p:par>
                            </p:childTnLst>
                          </p:cTn>
                        </p:par>
                        <p:par>
                          <p:cTn id="24" fill="hold">
                            <p:stCondLst>
                              <p:cond delay="2950"/>
                            </p:stCondLst>
                            <p:childTnLst>
                              <p:par>
                                <p:cTn id="25" presetID="10" presetClass="exit" presetSubtype="0" fill="hold" nodeType="afterEffect">
                                  <p:stCondLst>
                                    <p:cond delay="0"/>
                                  </p:stCondLst>
                                  <p:childTnLst>
                                    <p:animEffect transition="out" filter="fade">
                                      <p:cBhvr>
                                        <p:cTn id="26" dur="500"/>
                                        <p:tgtEl>
                                          <p:spTgt spid="1032"/>
                                        </p:tgtEl>
                                      </p:cBhvr>
                                    </p:animEffect>
                                    <p:set>
                                      <p:cBhvr>
                                        <p:cTn id="27" dur="1" fill="hold">
                                          <p:stCondLst>
                                            <p:cond delay="499"/>
                                          </p:stCondLst>
                                        </p:cTn>
                                        <p:tgtEl>
                                          <p:spTgt spid="10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5" grpId="0" animBg="1"/>
      <p:bldP spid="55" grpId="1" animBg="1"/>
      <p:bldP spid="55"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אליפסה 4"/>
          <p:cNvSpPr/>
          <p:nvPr/>
        </p:nvSpPr>
        <p:spPr bwMode="auto">
          <a:xfrm>
            <a:off x="6121028" y="275750"/>
            <a:ext cx="3312000" cy="3312000"/>
          </a:xfrm>
          <a:prstGeom prst="ellipse">
            <a:avLst/>
          </a:prstGeom>
          <a:solidFill>
            <a:srgbClr val="FFFFFF">
              <a:alpha val="25098"/>
            </a:srgbClr>
          </a:solidFill>
          <a:ln w="19050" cap="flat" cmpd="sng" algn="ctr">
            <a:solidFill>
              <a:schemeClr val="bg1"/>
            </a:solidFill>
            <a:prstDash val="solid"/>
            <a:round/>
            <a:headEnd type="none" w="med" len="med"/>
            <a:tailEnd type="triangl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itle 1"/>
          <p:cNvSpPr>
            <a:spLocks noGrp="1"/>
          </p:cNvSpPr>
          <p:nvPr>
            <p:ph type="title"/>
          </p:nvPr>
        </p:nvSpPr>
        <p:spPr/>
        <p:txBody>
          <a:bodyPr/>
          <a:lstStyle/>
          <a:p>
            <a:r>
              <a:rPr lang="cs-CZ" dirty="0" smtClean="0"/>
              <a:t>Vysokoškolští učitelé</a:t>
            </a:r>
            <a:endParaRPr lang="en-US" dirty="0"/>
          </a:p>
        </p:txBody>
      </p:sp>
      <p:pic>
        <p:nvPicPr>
          <p:cNvPr id="8" name="Picture 2" descr="D:\SHARPdesign\Exlibris\dvir\alma-december2013\pics\circle copy.png"/>
          <p:cNvPicPr>
            <a:picLocks noChangeAspect="1" noChangeArrowheads="1"/>
          </p:cNvPicPr>
          <p:nvPr/>
        </p:nvPicPr>
        <p:blipFill>
          <a:blip r:embed="rId3" cstate="screen"/>
          <a:srcRect/>
          <a:stretch>
            <a:fillRect/>
          </a:stretch>
        </p:blipFill>
        <p:spPr bwMode="auto">
          <a:xfrm>
            <a:off x="5508417" y="1927225"/>
            <a:ext cx="1225222" cy="1122550"/>
          </a:xfrm>
          <a:prstGeom prst="rect">
            <a:avLst/>
          </a:prstGeom>
          <a:noFill/>
        </p:spPr>
      </p:pic>
      <p:pic>
        <p:nvPicPr>
          <p:cNvPr id="4" name="Picture 6" descr="D:\SHARPdesign\Exlibris\dvir\alma-december2013\pics\professor-taking-a-question-from-a-student-mp900422591.jpg"/>
          <p:cNvPicPr>
            <a:picLocks noChangeAspect="1" noChangeArrowheads="1"/>
          </p:cNvPicPr>
          <p:nvPr/>
        </p:nvPicPr>
        <p:blipFill>
          <a:blip r:embed="rId4" cstate="screen"/>
          <a:srcRect/>
          <a:stretch>
            <a:fillRect/>
          </a:stretch>
        </p:blipFill>
        <p:spPr bwMode="auto">
          <a:xfrm>
            <a:off x="6267503" y="415749"/>
            <a:ext cx="3024000" cy="3024000"/>
          </a:xfrm>
          <a:prstGeom prst="ellipse">
            <a:avLst/>
          </a:prstGeom>
          <a:noFill/>
          <a:ln w="57150">
            <a:solidFill>
              <a:schemeClr val="bg1"/>
            </a:solidFill>
          </a:ln>
        </p:spPr>
      </p:pic>
      <p:sp>
        <p:nvSpPr>
          <p:cNvPr id="9" name="Content Placeholder 2"/>
          <p:cNvSpPr>
            <a:spLocks noGrp="1"/>
          </p:cNvSpPr>
          <p:nvPr>
            <p:ph idx="1"/>
          </p:nvPr>
        </p:nvSpPr>
        <p:spPr>
          <a:xfrm>
            <a:off x="396988" y="1056506"/>
            <a:ext cx="5111430" cy="4392488"/>
          </a:xfrm>
        </p:spPr>
        <p:txBody>
          <a:bodyPr/>
          <a:lstStyle/>
          <a:p>
            <a:pPr lvl="1"/>
            <a:r>
              <a:rPr lang="cs-CZ" sz="1800" b="1" dirty="0" smtClean="0"/>
              <a:t>Široký </a:t>
            </a:r>
            <a:r>
              <a:rPr lang="cs-CZ" sz="1800" b="1" dirty="0" smtClean="0"/>
              <a:t>přístup </a:t>
            </a:r>
            <a:r>
              <a:rPr lang="cs-CZ" sz="1800" b="1" dirty="0" smtClean="0"/>
              <a:t>k vědeckým materiálům</a:t>
            </a:r>
          </a:p>
          <a:p>
            <a:pPr marL="277813" lvl="2" indent="0">
              <a:buNone/>
            </a:pPr>
            <a:r>
              <a:rPr lang="cs-CZ" sz="1600" i="1" dirty="0" smtClean="0"/>
              <a:t>Získejte přistup k širokému rozsahu vědeckých materiálů z celého konsorcia</a:t>
            </a:r>
          </a:p>
          <a:p>
            <a:pPr lvl="1"/>
            <a:r>
              <a:rPr lang="cs-CZ" sz="1800" b="1" dirty="0" smtClean="0"/>
              <a:t>Bezproblémové sdílení zdrojů</a:t>
            </a:r>
          </a:p>
          <a:p>
            <a:pPr marL="277813" lvl="2" indent="0">
              <a:buNone/>
            </a:pPr>
            <a:r>
              <a:rPr lang="cs-CZ" sz="1600" i="1" dirty="0" smtClean="0"/>
              <a:t>Získejte prospěch ze služeb k </a:t>
            </a:r>
            <a:r>
              <a:rPr lang="cs-CZ" sz="1600" i="1" dirty="0" smtClean="0"/>
              <a:t>poskytování </a:t>
            </a:r>
            <a:r>
              <a:rPr lang="cs-CZ" sz="1600" i="1" dirty="0" smtClean="0"/>
              <a:t>dokumentů a sdílení zdrojů jak ve </a:t>
            </a:r>
            <a:r>
              <a:rPr lang="cs-CZ" sz="1600" i="1" dirty="0" smtClean="0"/>
              <a:t>Vaší </a:t>
            </a:r>
            <a:r>
              <a:rPr lang="cs-CZ" sz="1600" i="1" dirty="0" smtClean="0"/>
              <a:t>instituci tak v celém konsorciu</a:t>
            </a:r>
          </a:p>
          <a:p>
            <a:pPr marL="277200" lvl="1"/>
            <a:r>
              <a:rPr lang="cs-CZ" sz="1800" b="1" dirty="0" smtClean="0"/>
              <a:t>Efektivnější správa rezerv </a:t>
            </a:r>
            <a:r>
              <a:rPr lang="cs-CZ" sz="1800" b="1" dirty="0" smtClean="0"/>
              <a:t>kurzů</a:t>
            </a:r>
            <a:endParaRPr lang="cs-CZ" sz="1800" b="1" dirty="0" smtClean="0"/>
          </a:p>
          <a:p>
            <a:pPr marL="277813" lvl="2" indent="0">
              <a:buNone/>
            </a:pPr>
            <a:r>
              <a:rPr lang="cs-CZ" sz="1600" i="1" dirty="0" smtClean="0"/>
              <a:t>Zaměření na akademické úkoly při využívaní hladké </a:t>
            </a:r>
            <a:r>
              <a:rPr lang="cs-CZ" sz="1600" i="1" dirty="0" smtClean="0"/>
              <a:t>integrace </a:t>
            </a:r>
            <a:r>
              <a:rPr lang="cs-CZ" sz="1600" i="1" dirty="0" smtClean="0"/>
              <a:t>mezi Alma a LMS</a:t>
            </a:r>
          </a:p>
          <a:p>
            <a:pPr lvl="1"/>
            <a:r>
              <a:rPr lang="cs-CZ" sz="1800" b="1" dirty="0" smtClean="0"/>
              <a:t>Využívaní konsorcia pro sdílenou selekci všech druhů materiálů</a:t>
            </a:r>
            <a:endParaRPr lang="cs-CZ" dirty="0" smtClean="0"/>
          </a:p>
          <a:p>
            <a:pPr lvl="0"/>
            <a:endParaRPr lang="en-US" dirty="0" smtClean="0"/>
          </a:p>
          <a:p>
            <a:pPr lvl="0"/>
            <a:endParaRPr lang="en-US" dirty="0" smtClean="0"/>
          </a:p>
          <a:p>
            <a:pPr lvl="0"/>
            <a:endParaRPr lang="en-US" dirty="0" smtClean="0"/>
          </a:p>
        </p:txBody>
      </p:sp>
    </p:spTree>
    <p:extLst>
      <p:ext uri="{BB962C8B-B14F-4D97-AF65-F5344CB8AC3E}">
        <p14:creationId xmlns:p14="http://schemas.microsoft.com/office/powerpoint/2010/main" val="55433961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5" name="קבוצה 154"/>
          <p:cNvGrpSpPr/>
          <p:nvPr/>
        </p:nvGrpSpPr>
        <p:grpSpPr>
          <a:xfrm>
            <a:off x="4436664" y="3605992"/>
            <a:ext cx="4076277" cy="1266938"/>
            <a:chOff x="4436664" y="3605992"/>
            <a:chExt cx="4076277" cy="1266938"/>
          </a:xfrm>
        </p:grpSpPr>
        <p:sp>
          <p:nvSpPr>
            <p:cNvPr id="125" name="Rounded Rectangle 6"/>
            <p:cNvSpPr/>
            <p:nvPr/>
          </p:nvSpPr>
          <p:spPr bwMode="auto">
            <a:xfrm>
              <a:off x="4436664" y="3647520"/>
              <a:ext cx="4076277" cy="122541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solidFill>
                  <a:srgbClr val="00214E"/>
                </a:solidFill>
                <a:latin typeface="Arial" pitchFamily="34" charset="0"/>
                <a:cs typeface="Arial" pitchFamily="34" charset="0"/>
              </a:endParaRPr>
            </a:p>
          </p:txBody>
        </p:sp>
        <p:cxnSp>
          <p:nvCxnSpPr>
            <p:cNvPr id="123" name="מחבר ישר 122"/>
            <p:cNvCxnSpPr/>
            <p:nvPr/>
          </p:nvCxnSpPr>
          <p:spPr bwMode="auto">
            <a:xfrm>
              <a:off x="4436664" y="3605992"/>
              <a:ext cx="4076277" cy="0"/>
            </a:xfrm>
            <a:prstGeom prst="line">
              <a:avLst/>
            </a:prstGeom>
            <a:solidFill>
              <a:schemeClr val="accent1"/>
            </a:solidFill>
            <a:ln w="28575" cap="flat" cmpd="sng" algn="ctr">
              <a:solidFill>
                <a:schemeClr val="bg1"/>
              </a:solidFill>
              <a:prstDash val="solid"/>
              <a:round/>
              <a:headEnd type="none" w="med" len="med"/>
              <a:tailEnd type="none" w="med" len="med"/>
            </a:ln>
            <a:effectLst/>
          </p:spPr>
        </p:cxnSp>
      </p:grpSp>
      <p:grpSp>
        <p:nvGrpSpPr>
          <p:cNvPr id="154" name="קבוצה 153"/>
          <p:cNvGrpSpPr/>
          <p:nvPr/>
        </p:nvGrpSpPr>
        <p:grpSpPr>
          <a:xfrm>
            <a:off x="288379" y="3605992"/>
            <a:ext cx="4076278" cy="1266938"/>
            <a:chOff x="288379" y="3605992"/>
            <a:chExt cx="4076278" cy="1266938"/>
          </a:xfrm>
        </p:grpSpPr>
        <p:sp>
          <p:nvSpPr>
            <p:cNvPr id="124" name="Rounded Rectangle 6"/>
            <p:cNvSpPr/>
            <p:nvPr/>
          </p:nvSpPr>
          <p:spPr bwMode="auto">
            <a:xfrm>
              <a:off x="288379" y="3647520"/>
              <a:ext cx="4076277" cy="122541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solidFill>
                  <a:srgbClr val="00214E"/>
                </a:solidFill>
                <a:latin typeface="Arial" pitchFamily="34" charset="0"/>
                <a:cs typeface="Arial" pitchFamily="34" charset="0"/>
              </a:endParaRPr>
            </a:p>
          </p:txBody>
        </p:sp>
        <p:cxnSp>
          <p:nvCxnSpPr>
            <p:cNvPr id="120" name="מחבר ישר 119"/>
            <p:cNvCxnSpPr/>
            <p:nvPr/>
          </p:nvCxnSpPr>
          <p:spPr bwMode="auto">
            <a:xfrm>
              <a:off x="288380" y="3605992"/>
              <a:ext cx="4076277" cy="0"/>
            </a:xfrm>
            <a:prstGeom prst="line">
              <a:avLst/>
            </a:prstGeom>
            <a:solidFill>
              <a:schemeClr val="accent1"/>
            </a:solidFill>
            <a:ln w="28575" cap="flat" cmpd="sng" algn="ctr">
              <a:solidFill>
                <a:schemeClr val="bg1"/>
              </a:solidFill>
              <a:prstDash val="solid"/>
              <a:round/>
              <a:headEnd type="none" w="med" len="med"/>
              <a:tailEnd type="none" w="med" len="med"/>
            </a:ln>
            <a:effectLst/>
          </p:spPr>
        </p:cxnSp>
      </p:grpSp>
      <p:sp>
        <p:nvSpPr>
          <p:cNvPr id="117" name="Rounded Rectangle 6"/>
          <p:cNvSpPr/>
          <p:nvPr/>
        </p:nvSpPr>
        <p:spPr bwMode="auto">
          <a:xfrm rot="16200000">
            <a:off x="1064766" y="260179"/>
            <a:ext cx="2523506" cy="4076276"/>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19" name="Rounded Rectangle 6"/>
          <p:cNvSpPr/>
          <p:nvPr/>
        </p:nvSpPr>
        <p:spPr bwMode="auto">
          <a:xfrm rot="16200000">
            <a:off x="5213050" y="260179"/>
            <a:ext cx="2523506" cy="4076276"/>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grpSp>
        <p:nvGrpSpPr>
          <p:cNvPr id="61" name="Group 60"/>
          <p:cNvGrpSpPr/>
          <p:nvPr/>
        </p:nvGrpSpPr>
        <p:grpSpPr>
          <a:xfrm>
            <a:off x="4536852" y="1348820"/>
            <a:ext cx="3853374" cy="3360154"/>
            <a:chOff x="4645728" y="1037932"/>
            <a:chExt cx="3945853" cy="4033304"/>
          </a:xfrm>
        </p:grpSpPr>
        <p:sp>
          <p:nvSpPr>
            <p:cNvPr id="131" name="Rectangle 3"/>
            <p:cNvSpPr txBox="1">
              <a:spLocks noChangeArrowheads="1"/>
            </p:cNvSpPr>
            <p:nvPr/>
          </p:nvSpPr>
          <p:spPr>
            <a:xfrm rot="10800000">
              <a:off x="6857813" y="1187986"/>
              <a:ext cx="1319178" cy="1014389"/>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30" name="Rectangle 3"/>
            <p:cNvSpPr txBox="1">
              <a:spLocks noChangeArrowheads="1"/>
            </p:cNvSpPr>
            <p:nvPr/>
          </p:nvSpPr>
          <p:spPr>
            <a:xfrm rot="10800000">
              <a:off x="7097068" y="2588599"/>
              <a:ext cx="1319178" cy="907178"/>
            </a:xfrm>
            <a:prstGeom prst="rect">
              <a:avLst/>
            </a:prstGeom>
            <a:gradFill>
              <a:gsLst>
                <a:gs pos="0">
                  <a:schemeClr val="tx1">
                    <a:alpha val="12000"/>
                  </a:schemeClr>
                </a:gs>
                <a:gs pos="50000">
                  <a:schemeClr val="tx1">
                    <a:alpha val="8000"/>
                  </a:schemeClr>
                </a:gs>
                <a:gs pos="86000">
                  <a:schemeClr val="tx1">
                    <a:alpha val="0"/>
                  </a:schemeClr>
                </a:gs>
              </a:gsLst>
              <a:lin ang="5400000" scaled="0"/>
            </a:gradFill>
            <a:ln>
              <a:gradFill>
                <a:gsLst>
                  <a:gs pos="0">
                    <a:schemeClr val="tx1">
                      <a:alpha val="20000"/>
                    </a:schemeClr>
                  </a:gs>
                  <a:gs pos="50000">
                    <a:schemeClr val="tx1">
                      <a:alpha val="10000"/>
                    </a:schemeClr>
                  </a:gs>
                  <a:gs pos="86000">
                    <a:schemeClr val="tx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29" name="Rectangle 3"/>
            <p:cNvSpPr txBox="1">
              <a:spLocks noChangeArrowheads="1"/>
            </p:cNvSpPr>
            <p:nvPr/>
          </p:nvSpPr>
          <p:spPr>
            <a:xfrm rot="10800000">
              <a:off x="5125724" y="2415733"/>
              <a:ext cx="1437144" cy="948314"/>
            </a:xfrm>
            <a:prstGeom prst="rect">
              <a:avLst/>
            </a:prstGeom>
            <a:gradFill>
              <a:gsLst>
                <a:gs pos="0">
                  <a:schemeClr val="tx1">
                    <a:alpha val="12000"/>
                  </a:schemeClr>
                </a:gs>
                <a:gs pos="50000">
                  <a:schemeClr val="tx1">
                    <a:alpha val="8000"/>
                  </a:schemeClr>
                </a:gs>
                <a:gs pos="86000">
                  <a:schemeClr val="tx1">
                    <a:alpha val="0"/>
                  </a:schemeClr>
                </a:gs>
              </a:gsLst>
              <a:lin ang="5400000" scaled="0"/>
            </a:gradFill>
            <a:ln>
              <a:gradFill>
                <a:gsLst>
                  <a:gs pos="0">
                    <a:schemeClr val="tx1">
                      <a:alpha val="20000"/>
                    </a:schemeClr>
                  </a:gs>
                  <a:gs pos="50000">
                    <a:schemeClr val="tx1">
                      <a:alpha val="10000"/>
                    </a:schemeClr>
                  </a:gs>
                  <a:gs pos="86000">
                    <a:schemeClr val="tx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28" name="Rectangle 3"/>
            <p:cNvSpPr txBox="1">
              <a:spLocks noChangeArrowheads="1"/>
            </p:cNvSpPr>
            <p:nvPr/>
          </p:nvSpPr>
          <p:spPr>
            <a:xfrm rot="10800000">
              <a:off x="5002978" y="1037932"/>
              <a:ext cx="963407" cy="948314"/>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8" name="Rectangle 3"/>
            <p:cNvSpPr txBox="1">
              <a:spLocks noChangeArrowheads="1"/>
            </p:cNvSpPr>
            <p:nvPr/>
          </p:nvSpPr>
          <p:spPr>
            <a:xfrm>
              <a:off x="4645728" y="3933010"/>
              <a:ext cx="3945853" cy="1138226"/>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cs-CZ" sz="1600" dirty="0" smtClean="0">
                  <a:solidFill>
                    <a:schemeClr val="tx2">
                      <a:lumMod val="85000"/>
                      <a:lumOff val="15000"/>
                    </a:schemeClr>
                  </a:solidFill>
                  <a:latin typeface="Calibri" pitchFamily="34" charset="0"/>
                </a:rPr>
                <a:t>Každá instituce může být </a:t>
              </a:r>
              <a:r>
                <a:rPr lang="cs-CZ" sz="1600" dirty="0" smtClean="0">
                  <a:solidFill>
                    <a:schemeClr val="tx2">
                      <a:lumMod val="85000"/>
                      <a:lumOff val="15000"/>
                    </a:schemeClr>
                  </a:solidFill>
                  <a:latin typeface="Calibri" pitchFamily="34" charset="0"/>
                </a:rPr>
                <a:t>součástí </a:t>
              </a:r>
              <a:r>
                <a:rPr lang="cs-CZ" sz="1600" dirty="0" smtClean="0">
                  <a:solidFill>
                    <a:schemeClr val="tx2">
                      <a:lumMod val="85000"/>
                      <a:lumOff val="15000"/>
                    </a:schemeClr>
                  </a:solidFill>
                  <a:latin typeface="Calibri" pitchFamily="34" charset="0"/>
                </a:rPr>
                <a:t>mnoha sítí v rozmanitých obchodních oblastech</a:t>
              </a:r>
              <a:endParaRPr lang="cs-CZ" sz="1600" dirty="0">
                <a:solidFill>
                  <a:schemeClr val="tx2">
                    <a:lumMod val="85000"/>
                    <a:lumOff val="15000"/>
                  </a:schemeClr>
                </a:solidFill>
                <a:latin typeface="Calibri" pitchFamily="34" charset="0"/>
              </a:endParaRPr>
            </a:p>
          </p:txBody>
        </p:sp>
        <p:grpSp>
          <p:nvGrpSpPr>
            <p:cNvPr id="60" name="Group 59"/>
            <p:cNvGrpSpPr/>
            <p:nvPr/>
          </p:nvGrpSpPr>
          <p:grpSpPr>
            <a:xfrm>
              <a:off x="5063295" y="1106447"/>
              <a:ext cx="3309165" cy="2382489"/>
              <a:chOff x="5063295" y="1106447"/>
              <a:chExt cx="3309165" cy="2382489"/>
            </a:xfrm>
          </p:grpSpPr>
          <p:pic>
            <p:nvPicPr>
              <p:cNvPr id="31" name="Picture 30"/>
              <p:cNvPicPr>
                <a:picLocks noChangeAspect="1"/>
              </p:cNvPicPr>
              <p:nvPr/>
            </p:nvPicPr>
            <p:blipFill>
              <a:blip r:embed="rId2" cstate="screen"/>
              <a:stretch>
                <a:fillRect/>
              </a:stretch>
            </p:blipFill>
            <p:spPr>
              <a:xfrm>
                <a:off x="5063295" y="1106447"/>
                <a:ext cx="378110" cy="331406"/>
              </a:xfrm>
              <a:prstGeom prst="rect">
                <a:avLst/>
              </a:prstGeom>
              <a:effectLst>
                <a:outerShdw blurRad="38100" dist="12700" dir="2700000" algn="tl" rotWithShape="0">
                  <a:prstClr val="black">
                    <a:alpha val="40000"/>
                  </a:prstClr>
                </a:outerShdw>
              </a:effectLst>
            </p:spPr>
          </p:pic>
          <p:pic>
            <p:nvPicPr>
              <p:cNvPr id="32" name="Picture 31"/>
              <p:cNvPicPr>
                <a:picLocks noChangeAspect="1"/>
              </p:cNvPicPr>
              <p:nvPr/>
            </p:nvPicPr>
            <p:blipFill>
              <a:blip r:embed="rId2" cstate="screen"/>
              <a:stretch>
                <a:fillRect/>
              </a:stretch>
            </p:blipFill>
            <p:spPr>
              <a:xfrm>
                <a:off x="5534818" y="1271426"/>
                <a:ext cx="378110" cy="331406"/>
              </a:xfrm>
              <a:prstGeom prst="rect">
                <a:avLst/>
              </a:prstGeom>
              <a:effectLst>
                <a:outerShdw blurRad="38100" dist="12700" dir="2700000" algn="tl" rotWithShape="0">
                  <a:prstClr val="black">
                    <a:alpha val="40000"/>
                  </a:prstClr>
                </a:outerShdw>
              </a:effectLst>
            </p:spPr>
          </p:pic>
          <p:pic>
            <p:nvPicPr>
              <p:cNvPr id="33" name="Picture 32"/>
              <p:cNvPicPr>
                <a:picLocks noChangeAspect="1"/>
              </p:cNvPicPr>
              <p:nvPr/>
            </p:nvPicPr>
            <p:blipFill>
              <a:blip r:embed="rId2" cstate="screen"/>
              <a:stretch>
                <a:fillRect/>
              </a:stretch>
            </p:blipFill>
            <p:spPr>
              <a:xfrm>
                <a:off x="5148820" y="1570261"/>
                <a:ext cx="378110" cy="331406"/>
              </a:xfrm>
              <a:prstGeom prst="rect">
                <a:avLst/>
              </a:prstGeom>
              <a:effectLst>
                <a:outerShdw blurRad="38100" dist="12700" dir="2700000" algn="tl" rotWithShape="0">
                  <a:prstClr val="black">
                    <a:alpha val="40000"/>
                  </a:prstClr>
                </a:outerShdw>
              </a:effectLst>
            </p:spPr>
          </p:pic>
          <p:pic>
            <p:nvPicPr>
              <p:cNvPr id="34" name="Picture 33"/>
              <p:cNvPicPr>
                <a:picLocks noChangeAspect="1"/>
              </p:cNvPicPr>
              <p:nvPr/>
            </p:nvPicPr>
            <p:blipFill>
              <a:blip r:embed="rId2" cstate="screen"/>
              <a:stretch>
                <a:fillRect/>
              </a:stretch>
            </p:blipFill>
            <p:spPr>
              <a:xfrm>
                <a:off x="5617610" y="2517834"/>
                <a:ext cx="378110" cy="331406"/>
              </a:xfrm>
              <a:prstGeom prst="rect">
                <a:avLst/>
              </a:prstGeom>
              <a:effectLst>
                <a:outerShdw blurRad="38100" dist="12700" dir="2700000" algn="tl" rotWithShape="0">
                  <a:prstClr val="black">
                    <a:alpha val="40000"/>
                  </a:prstClr>
                </a:outerShdw>
              </a:effectLst>
            </p:spPr>
          </p:pic>
          <p:pic>
            <p:nvPicPr>
              <p:cNvPr id="35" name="Picture 34"/>
              <p:cNvPicPr>
                <a:picLocks noChangeAspect="1"/>
              </p:cNvPicPr>
              <p:nvPr/>
            </p:nvPicPr>
            <p:blipFill>
              <a:blip r:embed="rId2" cstate="screen"/>
              <a:stretch>
                <a:fillRect/>
              </a:stretch>
            </p:blipFill>
            <p:spPr>
              <a:xfrm>
                <a:off x="6046715" y="2682812"/>
                <a:ext cx="378110" cy="331406"/>
              </a:xfrm>
              <a:prstGeom prst="rect">
                <a:avLst/>
              </a:prstGeom>
              <a:effectLst>
                <a:outerShdw blurRad="38100" dist="12700" dir="2700000" algn="tl" rotWithShape="0">
                  <a:prstClr val="black">
                    <a:alpha val="40000"/>
                  </a:prstClr>
                </a:outerShdw>
              </a:effectLst>
            </p:spPr>
          </p:pic>
          <p:pic>
            <p:nvPicPr>
              <p:cNvPr id="36" name="Picture 35"/>
              <p:cNvPicPr>
                <a:picLocks noChangeAspect="1"/>
              </p:cNvPicPr>
              <p:nvPr/>
            </p:nvPicPr>
            <p:blipFill>
              <a:blip r:embed="rId2" cstate="screen"/>
              <a:stretch>
                <a:fillRect/>
              </a:stretch>
            </p:blipFill>
            <p:spPr>
              <a:xfrm>
                <a:off x="5703134" y="2981646"/>
                <a:ext cx="378110" cy="331406"/>
              </a:xfrm>
              <a:prstGeom prst="rect">
                <a:avLst/>
              </a:prstGeom>
              <a:effectLst>
                <a:outerShdw blurRad="38100" dist="12700" dir="2700000" algn="tl" rotWithShape="0">
                  <a:prstClr val="black">
                    <a:alpha val="40000"/>
                  </a:prstClr>
                </a:outerShdw>
              </a:effectLst>
            </p:spPr>
          </p:pic>
          <p:pic>
            <p:nvPicPr>
              <p:cNvPr id="37" name="Picture 36"/>
              <p:cNvPicPr>
                <a:picLocks noChangeAspect="1"/>
              </p:cNvPicPr>
              <p:nvPr/>
            </p:nvPicPr>
            <p:blipFill>
              <a:blip r:embed="rId2" cstate="screen"/>
              <a:stretch>
                <a:fillRect/>
              </a:stretch>
            </p:blipFill>
            <p:spPr>
              <a:xfrm>
                <a:off x="5239499" y="2733372"/>
                <a:ext cx="378110" cy="331406"/>
              </a:xfrm>
              <a:prstGeom prst="rect">
                <a:avLst/>
              </a:prstGeom>
              <a:effectLst>
                <a:outerShdw blurRad="38100" dist="12700" dir="2700000" algn="tl" rotWithShape="0">
                  <a:prstClr val="black">
                    <a:alpha val="40000"/>
                  </a:prstClr>
                </a:outerShdw>
              </a:effectLst>
            </p:spPr>
          </p:pic>
          <p:pic>
            <p:nvPicPr>
              <p:cNvPr id="38" name="Picture 37"/>
              <p:cNvPicPr>
                <a:picLocks noChangeAspect="1"/>
              </p:cNvPicPr>
              <p:nvPr/>
            </p:nvPicPr>
            <p:blipFill>
              <a:blip r:embed="rId2" cstate="screen"/>
              <a:stretch>
                <a:fillRect/>
              </a:stretch>
            </p:blipFill>
            <p:spPr>
              <a:xfrm>
                <a:off x="7517402" y="2733372"/>
                <a:ext cx="378110" cy="331406"/>
              </a:xfrm>
              <a:prstGeom prst="rect">
                <a:avLst/>
              </a:prstGeom>
              <a:effectLst>
                <a:outerShdw blurRad="38100" dist="12700" dir="2700000" algn="tl" rotWithShape="0">
                  <a:prstClr val="black">
                    <a:alpha val="40000"/>
                  </a:prstClr>
                </a:outerShdw>
              </a:effectLst>
            </p:spPr>
          </p:pic>
          <p:pic>
            <p:nvPicPr>
              <p:cNvPr id="39" name="Picture 38"/>
              <p:cNvPicPr>
                <a:picLocks noChangeAspect="1"/>
              </p:cNvPicPr>
              <p:nvPr/>
            </p:nvPicPr>
            <p:blipFill>
              <a:blip r:embed="rId2" cstate="screen"/>
              <a:stretch>
                <a:fillRect/>
              </a:stretch>
            </p:blipFill>
            <p:spPr>
              <a:xfrm>
                <a:off x="7994350" y="2709650"/>
                <a:ext cx="378110" cy="331406"/>
              </a:xfrm>
              <a:prstGeom prst="rect">
                <a:avLst/>
              </a:prstGeom>
              <a:effectLst>
                <a:outerShdw blurRad="38100" dist="12700" dir="2700000" algn="tl" rotWithShape="0">
                  <a:prstClr val="black">
                    <a:alpha val="40000"/>
                  </a:prstClr>
                </a:outerShdw>
              </a:effectLst>
            </p:spPr>
          </p:pic>
          <p:pic>
            <p:nvPicPr>
              <p:cNvPr id="40" name="Picture 39"/>
              <p:cNvPicPr>
                <a:picLocks noChangeAspect="1"/>
              </p:cNvPicPr>
              <p:nvPr/>
            </p:nvPicPr>
            <p:blipFill>
              <a:blip r:embed="rId2" cstate="screen"/>
              <a:stretch>
                <a:fillRect/>
              </a:stretch>
            </p:blipFill>
            <p:spPr>
              <a:xfrm>
                <a:off x="7616241" y="3111683"/>
                <a:ext cx="378110" cy="331406"/>
              </a:xfrm>
              <a:prstGeom prst="rect">
                <a:avLst/>
              </a:prstGeom>
              <a:effectLst>
                <a:outerShdw blurRad="38100" dist="12700" dir="2700000" algn="tl" rotWithShape="0">
                  <a:prstClr val="black">
                    <a:alpha val="40000"/>
                  </a:prstClr>
                </a:outerShdw>
              </a:effectLst>
            </p:spPr>
          </p:pic>
          <p:pic>
            <p:nvPicPr>
              <p:cNvPr id="41" name="Picture 40"/>
              <p:cNvPicPr>
                <a:picLocks noChangeAspect="1"/>
              </p:cNvPicPr>
              <p:nvPr/>
            </p:nvPicPr>
            <p:blipFill>
              <a:blip r:embed="rId2" cstate="screen"/>
              <a:stretch>
                <a:fillRect/>
              </a:stretch>
            </p:blipFill>
            <p:spPr>
              <a:xfrm>
                <a:off x="7157296" y="3110385"/>
                <a:ext cx="378110" cy="331406"/>
              </a:xfrm>
              <a:prstGeom prst="rect">
                <a:avLst/>
              </a:prstGeom>
              <a:effectLst>
                <a:outerShdw blurRad="38100" dist="12700" dir="2700000" algn="tl" rotWithShape="0">
                  <a:prstClr val="black">
                    <a:alpha val="40000"/>
                  </a:prstClr>
                </a:outerShdw>
              </a:effectLst>
            </p:spPr>
          </p:pic>
          <p:pic>
            <p:nvPicPr>
              <p:cNvPr id="42" name="Picture 41"/>
              <p:cNvPicPr>
                <a:picLocks noChangeAspect="1"/>
              </p:cNvPicPr>
              <p:nvPr/>
            </p:nvPicPr>
            <p:blipFill>
              <a:blip r:embed="rId2" cstate="screen"/>
              <a:stretch>
                <a:fillRect/>
              </a:stretch>
            </p:blipFill>
            <p:spPr>
              <a:xfrm>
                <a:off x="7260827" y="1372515"/>
                <a:ext cx="378110" cy="331406"/>
              </a:xfrm>
              <a:prstGeom prst="rect">
                <a:avLst/>
              </a:prstGeom>
              <a:effectLst>
                <a:outerShdw blurRad="38100" dist="12700" dir="2700000" algn="tl" rotWithShape="0">
                  <a:prstClr val="black">
                    <a:alpha val="40000"/>
                  </a:prstClr>
                </a:outerShdw>
              </a:effectLst>
            </p:spPr>
          </p:pic>
          <p:pic>
            <p:nvPicPr>
              <p:cNvPr id="43" name="Picture 42"/>
              <p:cNvPicPr>
                <a:picLocks noChangeAspect="1"/>
              </p:cNvPicPr>
              <p:nvPr/>
            </p:nvPicPr>
            <p:blipFill>
              <a:blip r:embed="rId2" cstate="screen"/>
              <a:stretch>
                <a:fillRect/>
              </a:stretch>
            </p:blipFill>
            <p:spPr>
              <a:xfrm>
                <a:off x="7732350" y="1537493"/>
                <a:ext cx="378110" cy="331406"/>
              </a:xfrm>
              <a:prstGeom prst="rect">
                <a:avLst/>
              </a:prstGeom>
              <a:effectLst>
                <a:outerShdw blurRad="38100" dist="12700" dir="2700000" algn="tl" rotWithShape="0">
                  <a:prstClr val="black">
                    <a:alpha val="40000"/>
                  </a:prstClr>
                </a:outerShdw>
              </a:effectLst>
            </p:spPr>
          </p:pic>
          <p:pic>
            <p:nvPicPr>
              <p:cNvPr id="44" name="Picture 43"/>
              <p:cNvPicPr>
                <a:picLocks noChangeAspect="1"/>
              </p:cNvPicPr>
              <p:nvPr/>
            </p:nvPicPr>
            <p:blipFill>
              <a:blip r:embed="rId2" cstate="screen"/>
              <a:stretch>
                <a:fillRect/>
              </a:stretch>
            </p:blipFill>
            <p:spPr>
              <a:xfrm>
                <a:off x="7346351" y="1836327"/>
                <a:ext cx="378110" cy="331406"/>
              </a:xfrm>
              <a:prstGeom prst="rect">
                <a:avLst/>
              </a:prstGeom>
              <a:effectLst>
                <a:outerShdw blurRad="38100" dist="12700" dir="2700000" algn="tl" rotWithShape="0">
                  <a:prstClr val="black">
                    <a:alpha val="40000"/>
                  </a:prstClr>
                </a:outerShdw>
              </a:effectLst>
            </p:spPr>
          </p:pic>
          <p:pic>
            <p:nvPicPr>
              <p:cNvPr id="45" name="Picture 44"/>
              <p:cNvPicPr>
                <a:picLocks noChangeAspect="1"/>
              </p:cNvPicPr>
              <p:nvPr/>
            </p:nvPicPr>
            <p:blipFill>
              <a:blip r:embed="rId2" cstate="screen"/>
              <a:stretch>
                <a:fillRect/>
              </a:stretch>
            </p:blipFill>
            <p:spPr>
              <a:xfrm>
                <a:off x="6882717" y="1588052"/>
                <a:ext cx="378110" cy="331406"/>
              </a:xfrm>
              <a:prstGeom prst="rect">
                <a:avLst/>
              </a:prstGeom>
              <a:effectLst>
                <a:outerShdw blurRad="38100" dist="12700" dir="2700000" algn="tl" rotWithShape="0">
                  <a:prstClr val="black">
                    <a:alpha val="40000"/>
                  </a:prstClr>
                </a:outerShdw>
              </a:effectLst>
            </p:spPr>
          </p:pic>
          <p:cxnSp>
            <p:nvCxnSpPr>
              <p:cNvPr id="46" name="Straight Connector 45"/>
              <p:cNvCxnSpPr>
                <a:stCxn id="150" idx="2"/>
                <a:endCxn id="151" idx="5"/>
              </p:cNvCxnSpPr>
              <p:nvPr/>
            </p:nvCxnSpPr>
            <p:spPr bwMode="auto">
              <a:xfrm>
                <a:off x="6084248" y="1602830"/>
                <a:ext cx="662475" cy="70134"/>
              </a:xfrm>
              <a:prstGeom prst="line">
                <a:avLst/>
              </a:prstGeom>
              <a:solidFill>
                <a:schemeClr val="accent1"/>
              </a:solidFill>
              <a:ln w="12700" cap="flat" cmpd="sng" algn="ctr">
                <a:solidFill>
                  <a:schemeClr val="bg2"/>
                </a:solidFill>
                <a:prstDash val="sysDot"/>
                <a:round/>
                <a:headEnd type="none" w="med" len="med"/>
                <a:tailEnd type="none" w="med" len="med"/>
              </a:ln>
              <a:effectLst/>
            </p:spPr>
          </p:cxnSp>
          <p:cxnSp>
            <p:nvCxnSpPr>
              <p:cNvPr id="53" name="Straight Connector 52"/>
              <p:cNvCxnSpPr>
                <a:endCxn id="153" idx="2"/>
              </p:cNvCxnSpPr>
              <p:nvPr/>
            </p:nvCxnSpPr>
            <p:spPr bwMode="auto">
              <a:xfrm flipH="1" flipV="1">
                <a:off x="6610544" y="2893525"/>
                <a:ext cx="483397" cy="426085"/>
              </a:xfrm>
              <a:prstGeom prst="line">
                <a:avLst/>
              </a:prstGeom>
              <a:solidFill>
                <a:schemeClr val="accent1"/>
              </a:solidFill>
              <a:ln w="12700" cap="flat" cmpd="sng" algn="ctr">
                <a:solidFill>
                  <a:schemeClr val="bg2"/>
                </a:solidFill>
                <a:prstDash val="sysDot"/>
                <a:round/>
                <a:headEnd type="none" w="med" len="med"/>
                <a:tailEnd type="none" w="med" len="med"/>
              </a:ln>
              <a:effectLst/>
            </p:spPr>
          </p:cxnSp>
          <p:cxnSp>
            <p:nvCxnSpPr>
              <p:cNvPr id="57" name="Straight Connector 56"/>
              <p:cNvCxnSpPr>
                <a:endCxn id="150" idx="2"/>
              </p:cNvCxnSpPr>
              <p:nvPr/>
            </p:nvCxnSpPr>
            <p:spPr bwMode="auto">
              <a:xfrm flipH="1" flipV="1">
                <a:off x="6084248" y="1602830"/>
                <a:ext cx="1013173" cy="1720861"/>
              </a:xfrm>
              <a:prstGeom prst="line">
                <a:avLst/>
              </a:prstGeom>
              <a:solidFill>
                <a:schemeClr val="accent1"/>
              </a:solidFill>
              <a:ln w="12700" cap="flat" cmpd="sng" algn="ctr">
                <a:solidFill>
                  <a:schemeClr val="bg2"/>
                </a:solidFill>
                <a:prstDash val="sysDot"/>
                <a:round/>
                <a:headEnd type="none" w="med" len="med"/>
                <a:tailEnd type="none" w="med" len="med"/>
              </a:ln>
              <a:effectLst/>
            </p:spPr>
          </p:cxnSp>
          <p:pic>
            <p:nvPicPr>
              <p:cNvPr id="135" name="Picture 34"/>
              <p:cNvPicPr>
                <a:picLocks noChangeAspect="1"/>
              </p:cNvPicPr>
              <p:nvPr/>
            </p:nvPicPr>
            <p:blipFill>
              <a:blip r:embed="rId3" cstate="screen"/>
              <a:stretch>
                <a:fillRect/>
              </a:stretch>
            </p:blipFill>
            <p:spPr>
              <a:xfrm>
                <a:off x="6349788" y="2733372"/>
                <a:ext cx="308579" cy="331406"/>
              </a:xfrm>
              <a:prstGeom prst="rect">
                <a:avLst/>
              </a:prstGeom>
              <a:effectLst>
                <a:outerShdw blurRad="38100" dist="12700" dir="2700000" algn="tl" rotWithShape="0">
                  <a:prstClr val="black">
                    <a:alpha val="40000"/>
                  </a:prstClr>
                </a:outerShdw>
              </a:effectLst>
            </p:spPr>
          </p:pic>
          <p:pic>
            <p:nvPicPr>
              <p:cNvPr id="136" name="Picture 34"/>
              <p:cNvPicPr>
                <a:picLocks noChangeAspect="1"/>
              </p:cNvPicPr>
              <p:nvPr/>
            </p:nvPicPr>
            <p:blipFill>
              <a:blip r:embed="rId3" cstate="screen"/>
              <a:stretch>
                <a:fillRect/>
              </a:stretch>
            </p:blipFill>
            <p:spPr>
              <a:xfrm>
                <a:off x="6952247" y="3157530"/>
                <a:ext cx="308579" cy="331406"/>
              </a:xfrm>
              <a:prstGeom prst="rect">
                <a:avLst/>
              </a:prstGeom>
              <a:effectLst>
                <a:outerShdw blurRad="38100" dist="12700" dir="2700000" algn="tl" rotWithShape="0">
                  <a:prstClr val="black">
                    <a:alpha val="40000"/>
                  </a:prstClr>
                </a:outerShdw>
              </a:effectLst>
            </p:spPr>
          </p:pic>
          <p:pic>
            <p:nvPicPr>
              <p:cNvPr id="137" name="Picture 34"/>
              <p:cNvPicPr>
                <a:picLocks noChangeAspect="1"/>
              </p:cNvPicPr>
              <p:nvPr/>
            </p:nvPicPr>
            <p:blipFill>
              <a:blip r:embed="rId3" cstate="screen"/>
              <a:stretch>
                <a:fillRect/>
              </a:stretch>
            </p:blipFill>
            <p:spPr>
              <a:xfrm>
                <a:off x="6689889" y="1618354"/>
                <a:ext cx="308579" cy="331406"/>
              </a:xfrm>
              <a:prstGeom prst="rect">
                <a:avLst/>
              </a:prstGeom>
              <a:effectLst>
                <a:outerShdw blurRad="38100" dist="12700" dir="2700000" algn="tl" rotWithShape="0">
                  <a:prstClr val="black">
                    <a:alpha val="40000"/>
                  </a:prstClr>
                </a:outerShdw>
              </a:effectLst>
            </p:spPr>
          </p:pic>
          <p:pic>
            <p:nvPicPr>
              <p:cNvPr id="138" name="Picture 34"/>
              <p:cNvPicPr>
                <a:picLocks noChangeAspect="1"/>
              </p:cNvPicPr>
              <p:nvPr/>
            </p:nvPicPr>
            <p:blipFill>
              <a:blip r:embed="rId3" cstate="screen"/>
              <a:stretch>
                <a:fillRect/>
              </a:stretch>
            </p:blipFill>
            <p:spPr>
              <a:xfrm>
                <a:off x="5834758" y="1422348"/>
                <a:ext cx="308579" cy="331406"/>
              </a:xfrm>
              <a:prstGeom prst="rect">
                <a:avLst/>
              </a:prstGeom>
              <a:effectLst>
                <a:outerShdw blurRad="38100" dist="12700" dir="2700000" algn="tl" rotWithShape="0">
                  <a:prstClr val="black">
                    <a:alpha val="40000"/>
                  </a:prstClr>
                </a:outerShdw>
              </a:effectLst>
            </p:spPr>
          </p:pic>
          <p:pic>
            <p:nvPicPr>
              <p:cNvPr id="79" name="Picture 34"/>
              <p:cNvPicPr>
                <a:picLocks noChangeAspect="1"/>
              </p:cNvPicPr>
              <p:nvPr/>
            </p:nvPicPr>
            <p:blipFill>
              <a:blip r:embed="rId3" cstate="screen"/>
              <a:stretch>
                <a:fillRect/>
              </a:stretch>
            </p:blipFill>
            <p:spPr>
              <a:xfrm>
                <a:off x="7395951" y="2079337"/>
                <a:ext cx="308579" cy="331406"/>
              </a:xfrm>
              <a:prstGeom prst="rect">
                <a:avLst/>
              </a:prstGeom>
              <a:effectLst>
                <a:outerShdw blurRad="38100" dist="12700" dir="2700000" algn="tl" rotWithShape="0">
                  <a:prstClr val="black">
                    <a:alpha val="40000"/>
                  </a:prstClr>
                </a:outerShdw>
              </a:effectLst>
            </p:spPr>
          </p:pic>
          <p:cxnSp>
            <p:nvCxnSpPr>
              <p:cNvPr id="83" name="Straight Connector 82"/>
              <p:cNvCxnSpPr>
                <a:stCxn id="82" idx="3"/>
                <a:endCxn id="73" idx="7"/>
              </p:cNvCxnSpPr>
              <p:nvPr/>
            </p:nvCxnSpPr>
            <p:spPr bwMode="auto">
              <a:xfrm flipV="1">
                <a:off x="7176710" y="2329332"/>
                <a:ext cx="273860" cy="890761"/>
              </a:xfrm>
              <a:prstGeom prst="line">
                <a:avLst/>
              </a:prstGeom>
              <a:solidFill>
                <a:schemeClr val="accent1"/>
              </a:solidFill>
              <a:ln w="12700" cap="flat" cmpd="sng" algn="ctr">
                <a:solidFill>
                  <a:schemeClr val="bg2"/>
                </a:solidFill>
                <a:prstDash val="sysDot"/>
                <a:round/>
                <a:headEnd type="none" w="med" len="med"/>
                <a:tailEnd type="none" w="med" len="med"/>
              </a:ln>
              <a:effectLst/>
            </p:spPr>
          </p:cxnSp>
        </p:grpSp>
        <p:sp>
          <p:nvSpPr>
            <p:cNvPr id="150" name="Rectangle 3"/>
            <p:cNvSpPr txBox="1">
              <a:spLocks noChangeArrowheads="1"/>
            </p:cNvSpPr>
            <p:nvPr/>
          </p:nvSpPr>
          <p:spPr>
            <a:xfrm rot="10800000">
              <a:off x="5844296" y="1456321"/>
              <a:ext cx="239952" cy="293019"/>
            </a:xfrm>
            <a:prstGeom prst="ellipse">
              <a:avLst/>
            </a:prstGeom>
            <a:solidFill>
              <a:schemeClr val="bg1"/>
            </a:solidFill>
            <a:ln>
              <a:gradFill>
                <a:gsLst>
                  <a:gs pos="0">
                    <a:schemeClr val="bg1"/>
                  </a:gs>
                  <a:gs pos="50000">
                    <a:schemeClr val="bg1">
                      <a:alpha val="53000"/>
                    </a:schemeClr>
                  </a:gs>
                  <a:gs pos="86000">
                    <a:schemeClr val="bg1">
                      <a:alpha val="0"/>
                    </a:schemeClr>
                  </a:gs>
                </a:gsLst>
                <a:lin ang="5400000" scaled="0"/>
              </a:gradFill>
            </a:ln>
            <a:effectLst>
              <a:softEdge rad="63500"/>
            </a:effectLst>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51" name="Rectangle 3"/>
            <p:cNvSpPr txBox="1">
              <a:spLocks noChangeArrowheads="1"/>
            </p:cNvSpPr>
            <p:nvPr/>
          </p:nvSpPr>
          <p:spPr>
            <a:xfrm rot="10800000">
              <a:off x="6711582" y="1630053"/>
              <a:ext cx="239952" cy="293019"/>
            </a:xfrm>
            <a:prstGeom prst="ellipse">
              <a:avLst/>
            </a:prstGeom>
            <a:solidFill>
              <a:schemeClr val="bg1"/>
            </a:solidFill>
            <a:ln>
              <a:gradFill>
                <a:gsLst>
                  <a:gs pos="0">
                    <a:schemeClr val="bg1"/>
                  </a:gs>
                  <a:gs pos="50000">
                    <a:schemeClr val="bg1">
                      <a:alpha val="53000"/>
                    </a:schemeClr>
                  </a:gs>
                  <a:gs pos="86000">
                    <a:schemeClr val="bg1">
                      <a:alpha val="0"/>
                    </a:schemeClr>
                  </a:gs>
                </a:gsLst>
                <a:lin ang="5400000" scaled="0"/>
              </a:gradFill>
            </a:ln>
            <a:effectLst>
              <a:softEdge rad="63500"/>
            </a:effectLst>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52" name="Rectangle 3"/>
            <p:cNvSpPr txBox="1">
              <a:spLocks noChangeArrowheads="1"/>
            </p:cNvSpPr>
            <p:nvPr/>
          </p:nvSpPr>
          <p:spPr>
            <a:xfrm rot="10800000">
              <a:off x="6762740" y="3276087"/>
              <a:ext cx="239952" cy="293019"/>
            </a:xfrm>
            <a:prstGeom prst="ellipse">
              <a:avLst/>
            </a:prstGeom>
            <a:solidFill>
              <a:schemeClr val="bg1"/>
            </a:solidFill>
            <a:ln>
              <a:gradFill>
                <a:gsLst>
                  <a:gs pos="0">
                    <a:schemeClr val="bg1"/>
                  </a:gs>
                  <a:gs pos="50000">
                    <a:schemeClr val="bg1">
                      <a:alpha val="53000"/>
                    </a:schemeClr>
                  </a:gs>
                  <a:gs pos="86000">
                    <a:schemeClr val="bg1">
                      <a:alpha val="0"/>
                    </a:schemeClr>
                  </a:gs>
                </a:gsLst>
                <a:lin ang="5400000" scaled="0"/>
              </a:gradFill>
            </a:ln>
            <a:effectLst>
              <a:softEdge rad="63500"/>
            </a:effectLst>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53" name="Rectangle 3"/>
            <p:cNvSpPr txBox="1">
              <a:spLocks noChangeArrowheads="1"/>
            </p:cNvSpPr>
            <p:nvPr/>
          </p:nvSpPr>
          <p:spPr>
            <a:xfrm rot="10800000">
              <a:off x="6370592" y="2747017"/>
              <a:ext cx="239952" cy="293019"/>
            </a:xfrm>
            <a:prstGeom prst="ellipse">
              <a:avLst/>
            </a:prstGeom>
            <a:solidFill>
              <a:schemeClr val="bg1"/>
            </a:solidFill>
            <a:ln>
              <a:gradFill>
                <a:gsLst>
                  <a:gs pos="0">
                    <a:schemeClr val="bg1"/>
                  </a:gs>
                  <a:gs pos="50000">
                    <a:schemeClr val="bg1">
                      <a:alpha val="53000"/>
                    </a:schemeClr>
                  </a:gs>
                  <a:gs pos="86000">
                    <a:schemeClr val="bg1">
                      <a:alpha val="0"/>
                    </a:schemeClr>
                  </a:gs>
                </a:gsLst>
                <a:lin ang="5400000" scaled="0"/>
              </a:gradFill>
            </a:ln>
            <a:effectLst>
              <a:softEdge rad="63500"/>
            </a:effectLst>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73" name="Rectangle 3"/>
            <p:cNvSpPr txBox="1">
              <a:spLocks noChangeArrowheads="1"/>
            </p:cNvSpPr>
            <p:nvPr/>
          </p:nvSpPr>
          <p:spPr>
            <a:xfrm rot="10800000">
              <a:off x="7415430" y="2079225"/>
              <a:ext cx="239952" cy="293019"/>
            </a:xfrm>
            <a:prstGeom prst="ellipse">
              <a:avLst/>
            </a:prstGeom>
            <a:solidFill>
              <a:schemeClr val="bg1"/>
            </a:solidFill>
            <a:ln>
              <a:gradFill>
                <a:gsLst>
                  <a:gs pos="0">
                    <a:schemeClr val="bg1"/>
                  </a:gs>
                  <a:gs pos="50000">
                    <a:schemeClr val="bg1">
                      <a:alpha val="53000"/>
                    </a:schemeClr>
                  </a:gs>
                  <a:gs pos="86000">
                    <a:schemeClr val="bg1">
                      <a:alpha val="0"/>
                    </a:schemeClr>
                  </a:gs>
                </a:gsLst>
                <a:lin ang="5400000" scaled="0"/>
              </a:gradFill>
            </a:ln>
            <a:effectLst>
              <a:softEdge rad="63500"/>
            </a:effectLst>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82" name="Rectangle 3"/>
            <p:cNvSpPr txBox="1">
              <a:spLocks noChangeArrowheads="1"/>
            </p:cNvSpPr>
            <p:nvPr/>
          </p:nvSpPr>
          <p:spPr>
            <a:xfrm rot="10800000">
              <a:off x="6971898" y="3177181"/>
              <a:ext cx="239952" cy="293019"/>
            </a:xfrm>
            <a:prstGeom prst="ellipse">
              <a:avLst/>
            </a:prstGeom>
            <a:solidFill>
              <a:schemeClr val="bg1"/>
            </a:solidFill>
            <a:ln>
              <a:gradFill>
                <a:gsLst>
                  <a:gs pos="0">
                    <a:schemeClr val="bg1"/>
                  </a:gs>
                  <a:gs pos="50000">
                    <a:schemeClr val="bg1">
                      <a:alpha val="53000"/>
                    </a:schemeClr>
                  </a:gs>
                  <a:gs pos="86000">
                    <a:schemeClr val="bg1">
                      <a:alpha val="0"/>
                    </a:schemeClr>
                  </a:gs>
                </a:gsLst>
                <a:lin ang="5400000" scaled="0"/>
              </a:gradFill>
            </a:ln>
            <a:effectLst>
              <a:softEdge rad="63500"/>
            </a:effectLst>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grpSp>
      <p:grpSp>
        <p:nvGrpSpPr>
          <p:cNvPr id="77" name="Group 76"/>
          <p:cNvGrpSpPr/>
          <p:nvPr/>
        </p:nvGrpSpPr>
        <p:grpSpPr>
          <a:xfrm>
            <a:off x="358086" y="1627834"/>
            <a:ext cx="4048098" cy="3245096"/>
            <a:chOff x="366678" y="1372843"/>
            <a:chExt cx="4145251" cy="3895198"/>
          </a:xfrm>
        </p:grpSpPr>
        <p:sp>
          <p:nvSpPr>
            <p:cNvPr id="7" name="Rectangle 3"/>
            <p:cNvSpPr txBox="1">
              <a:spLocks noChangeArrowheads="1"/>
            </p:cNvSpPr>
            <p:nvPr/>
          </p:nvSpPr>
          <p:spPr>
            <a:xfrm>
              <a:off x="366678" y="3856134"/>
              <a:ext cx="4145251" cy="1411907"/>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r>
                <a:rPr lang="cs-CZ" sz="1600" dirty="0" smtClean="0">
                  <a:solidFill>
                    <a:schemeClr val="tx2">
                      <a:lumMod val="85000"/>
                      <a:lumOff val="15000"/>
                    </a:schemeClr>
                  </a:solidFill>
                  <a:latin typeface="Calibri" pitchFamily="34" charset="0"/>
                </a:rPr>
                <a:t>Skupina </a:t>
              </a:r>
              <a:r>
                <a:rPr lang="cs-CZ" sz="1600" dirty="0" smtClean="0">
                  <a:solidFill>
                    <a:schemeClr val="tx2">
                      <a:lumMod val="85000"/>
                      <a:lumOff val="15000"/>
                    </a:schemeClr>
                  </a:solidFill>
                  <a:latin typeface="Calibri" pitchFamily="34" charset="0"/>
                </a:rPr>
                <a:t>institucí </a:t>
              </a:r>
              <a:r>
                <a:rPr lang="cs-CZ" sz="1600" dirty="0" smtClean="0">
                  <a:solidFill>
                    <a:schemeClr val="tx2">
                      <a:lumMod val="85000"/>
                      <a:lumOff val="15000"/>
                    </a:schemeClr>
                  </a:solidFill>
                  <a:latin typeface="Calibri" pitchFamily="34" charset="0"/>
                </a:rPr>
                <a:t>se </a:t>
              </a:r>
              <a:r>
                <a:rPr lang="cs-CZ" sz="1600" dirty="0" smtClean="0">
                  <a:solidFill>
                    <a:schemeClr val="tx2">
                      <a:lumMod val="85000"/>
                      <a:lumOff val="15000"/>
                    </a:schemeClr>
                  </a:solidFill>
                  <a:latin typeface="Calibri" pitchFamily="34" charset="0"/>
                </a:rPr>
                <a:t>vztahy/spoluprací ve </a:t>
              </a:r>
              <a:r>
                <a:rPr lang="cs-CZ" sz="1600" dirty="0" smtClean="0">
                  <a:solidFill>
                    <a:schemeClr val="tx2">
                      <a:lumMod val="85000"/>
                      <a:lumOff val="15000"/>
                    </a:schemeClr>
                  </a:solidFill>
                  <a:latin typeface="Calibri" pitchFamily="34" charset="0"/>
                </a:rPr>
                <a:t>specifické obchodní oblasti (např. vývoj </a:t>
              </a:r>
              <a:r>
                <a:rPr lang="cs-CZ" sz="1600" dirty="0" smtClean="0">
                  <a:solidFill>
                    <a:schemeClr val="tx2">
                      <a:lumMod val="85000"/>
                      <a:lumOff val="15000"/>
                    </a:schemeClr>
                  </a:solidFill>
                  <a:latin typeface="Calibri" pitchFamily="34" charset="0"/>
                </a:rPr>
                <a:t>kolekcí, </a:t>
              </a:r>
              <a:r>
                <a:rPr lang="cs-CZ" sz="1600" dirty="0" smtClean="0">
                  <a:solidFill>
                    <a:schemeClr val="tx2">
                      <a:lumMod val="85000"/>
                      <a:lumOff val="15000"/>
                    </a:schemeClr>
                  </a:solidFill>
                  <a:latin typeface="Calibri" pitchFamily="34" charset="0"/>
                </a:rPr>
                <a:t>sdílení zdrojů, vzdálené </a:t>
              </a:r>
              <a:r>
                <a:rPr lang="cs-CZ" sz="1600" dirty="0" smtClean="0">
                  <a:solidFill>
                    <a:schemeClr val="tx2">
                      <a:lumMod val="85000"/>
                      <a:lumOff val="15000"/>
                    </a:schemeClr>
                  </a:solidFill>
                  <a:latin typeface="Calibri" pitchFamily="34" charset="0"/>
                </a:rPr>
                <a:t>ukládání </a:t>
              </a:r>
              <a:r>
                <a:rPr lang="cs-CZ" sz="1600" dirty="0" smtClean="0">
                  <a:solidFill>
                    <a:schemeClr val="tx2">
                      <a:lumMod val="85000"/>
                      <a:lumOff val="15000"/>
                    </a:schemeClr>
                  </a:solidFill>
                  <a:latin typeface="Calibri" pitchFamily="34" charset="0"/>
                </a:rPr>
                <a:t>dat)</a:t>
              </a:r>
            </a:p>
          </p:txBody>
        </p:sp>
        <p:grpSp>
          <p:nvGrpSpPr>
            <p:cNvPr id="59" name="Group 58"/>
            <p:cNvGrpSpPr/>
            <p:nvPr/>
          </p:nvGrpSpPr>
          <p:grpSpPr>
            <a:xfrm>
              <a:off x="753521" y="1372843"/>
              <a:ext cx="3287253" cy="2114040"/>
              <a:chOff x="753521" y="1372843"/>
              <a:chExt cx="3287253" cy="2114040"/>
            </a:xfrm>
          </p:grpSpPr>
          <p:pic>
            <p:nvPicPr>
              <p:cNvPr id="14" name="Picture 13"/>
              <p:cNvPicPr>
                <a:picLocks noChangeAspect="1"/>
              </p:cNvPicPr>
              <p:nvPr/>
            </p:nvPicPr>
            <p:blipFill>
              <a:blip r:embed="rId4" cstate="screen"/>
              <a:stretch>
                <a:fillRect/>
              </a:stretch>
            </p:blipFill>
            <p:spPr>
              <a:xfrm>
                <a:off x="3028081" y="1372843"/>
                <a:ext cx="678648" cy="594823"/>
              </a:xfrm>
              <a:prstGeom prst="rect">
                <a:avLst/>
              </a:prstGeom>
              <a:effectLst>
                <a:outerShdw blurRad="50800" dist="38100" dir="2700000" algn="tl" rotWithShape="0">
                  <a:prstClr val="black">
                    <a:alpha val="40000"/>
                  </a:prstClr>
                </a:outerShdw>
              </a:effectLst>
            </p:spPr>
          </p:pic>
          <p:cxnSp>
            <p:nvCxnSpPr>
              <p:cNvPr id="18" name="Straight Connector 17"/>
              <p:cNvCxnSpPr/>
              <p:nvPr/>
            </p:nvCxnSpPr>
            <p:spPr bwMode="auto">
              <a:xfrm>
                <a:off x="1331640" y="1916831"/>
                <a:ext cx="845361" cy="406388"/>
              </a:xfrm>
              <a:prstGeom prst="line">
                <a:avLst/>
              </a:prstGeom>
              <a:solidFill>
                <a:schemeClr val="accent1"/>
              </a:solidFill>
              <a:ln w="12700" cap="flat" cmpd="sng" algn="ctr">
                <a:solidFill>
                  <a:schemeClr val="bg2"/>
                </a:solidFill>
                <a:prstDash val="sysDot"/>
                <a:round/>
                <a:headEnd type="none" w="med" len="med"/>
                <a:tailEnd type="none" w="med" len="med"/>
              </a:ln>
              <a:effectLst/>
            </p:spPr>
          </p:cxnSp>
          <p:cxnSp>
            <p:nvCxnSpPr>
              <p:cNvPr id="19" name="Straight Connector 18"/>
              <p:cNvCxnSpPr/>
              <p:nvPr/>
            </p:nvCxnSpPr>
            <p:spPr bwMode="auto">
              <a:xfrm flipV="1">
                <a:off x="1786857" y="2524444"/>
                <a:ext cx="616427" cy="621965"/>
              </a:xfrm>
              <a:prstGeom prst="line">
                <a:avLst/>
              </a:prstGeom>
              <a:solidFill>
                <a:schemeClr val="accent1"/>
              </a:solidFill>
              <a:ln w="12700" cap="flat" cmpd="sng" algn="ctr">
                <a:solidFill>
                  <a:schemeClr val="bg2"/>
                </a:solidFill>
                <a:prstDash val="sysDot"/>
                <a:round/>
                <a:headEnd type="none" w="med" len="med"/>
                <a:tailEnd type="none" w="med" len="med"/>
              </a:ln>
              <a:effectLst/>
            </p:spPr>
          </p:cxnSp>
          <p:pic>
            <p:nvPicPr>
              <p:cNvPr id="13" name="Picture 12"/>
              <p:cNvPicPr>
                <a:picLocks noChangeAspect="1"/>
              </p:cNvPicPr>
              <p:nvPr/>
            </p:nvPicPr>
            <p:blipFill>
              <a:blip r:embed="rId4" cstate="screen"/>
              <a:stretch>
                <a:fillRect/>
              </a:stretch>
            </p:blipFill>
            <p:spPr>
              <a:xfrm>
                <a:off x="2051720" y="1954931"/>
                <a:ext cx="678648" cy="594823"/>
              </a:xfrm>
              <a:prstGeom prst="rect">
                <a:avLst/>
              </a:prstGeom>
              <a:effectLst>
                <a:outerShdw blurRad="50800" dist="38100" dir="2700000" algn="tl" rotWithShape="0">
                  <a:prstClr val="black">
                    <a:alpha val="40000"/>
                  </a:prstClr>
                </a:outerShdw>
              </a:effectLst>
            </p:spPr>
          </p:pic>
          <p:cxnSp>
            <p:nvCxnSpPr>
              <p:cNvPr id="22" name="Straight Connector 21"/>
              <p:cNvCxnSpPr/>
              <p:nvPr/>
            </p:nvCxnSpPr>
            <p:spPr bwMode="auto">
              <a:xfrm>
                <a:off x="1817307" y="3212975"/>
                <a:ext cx="1818589" cy="0"/>
              </a:xfrm>
              <a:prstGeom prst="line">
                <a:avLst/>
              </a:prstGeom>
              <a:solidFill>
                <a:schemeClr val="accent1"/>
              </a:solidFill>
              <a:ln w="12700" cap="flat" cmpd="sng" algn="ctr">
                <a:solidFill>
                  <a:schemeClr val="bg2"/>
                </a:solidFill>
                <a:prstDash val="sysDot"/>
                <a:round/>
                <a:headEnd type="none" w="med" len="med"/>
                <a:tailEnd type="none" w="med" len="med"/>
              </a:ln>
              <a:effectLst/>
            </p:spPr>
          </p:cxnSp>
          <p:cxnSp>
            <p:nvCxnSpPr>
              <p:cNvPr id="24" name="Straight Connector 23"/>
              <p:cNvCxnSpPr/>
              <p:nvPr/>
            </p:nvCxnSpPr>
            <p:spPr bwMode="auto">
              <a:xfrm>
                <a:off x="3385704" y="1951260"/>
                <a:ext cx="211049" cy="825802"/>
              </a:xfrm>
              <a:prstGeom prst="line">
                <a:avLst/>
              </a:prstGeom>
              <a:solidFill>
                <a:schemeClr val="accent1"/>
              </a:solidFill>
              <a:ln w="12700" cap="flat" cmpd="sng" algn="ctr">
                <a:solidFill>
                  <a:schemeClr val="bg2"/>
                </a:solidFill>
                <a:prstDash val="sysDot"/>
                <a:round/>
                <a:headEnd type="none" w="med" len="med"/>
                <a:tailEnd type="none" w="med" len="med"/>
              </a:ln>
              <a:effectLst/>
            </p:spPr>
          </p:cxnSp>
          <p:cxnSp>
            <p:nvCxnSpPr>
              <p:cNvPr id="27" name="Straight Connector 26"/>
              <p:cNvCxnSpPr/>
              <p:nvPr/>
            </p:nvCxnSpPr>
            <p:spPr bwMode="auto">
              <a:xfrm>
                <a:off x="1092401" y="2057970"/>
                <a:ext cx="429158" cy="722577"/>
              </a:xfrm>
              <a:prstGeom prst="line">
                <a:avLst/>
              </a:prstGeom>
              <a:solidFill>
                <a:schemeClr val="accent1"/>
              </a:solidFill>
              <a:ln w="12700" cap="flat" cmpd="sng" algn="ctr">
                <a:solidFill>
                  <a:schemeClr val="bg2"/>
                </a:solidFill>
                <a:prstDash val="sysDot"/>
                <a:round/>
                <a:headEnd type="none" w="med" len="med"/>
                <a:tailEnd type="none" w="med" len="med"/>
              </a:ln>
              <a:effectLst/>
            </p:spPr>
          </p:cxnSp>
          <p:pic>
            <p:nvPicPr>
              <p:cNvPr id="16" name="Picture 15"/>
              <p:cNvPicPr>
                <a:picLocks noChangeAspect="1"/>
              </p:cNvPicPr>
              <p:nvPr/>
            </p:nvPicPr>
            <p:blipFill>
              <a:blip r:embed="rId4" cstate="screen"/>
              <a:stretch>
                <a:fillRect/>
              </a:stretch>
            </p:blipFill>
            <p:spPr>
              <a:xfrm>
                <a:off x="1187624" y="2747019"/>
                <a:ext cx="678648" cy="594823"/>
              </a:xfrm>
              <a:prstGeom prst="rect">
                <a:avLst/>
              </a:prstGeom>
              <a:effectLst>
                <a:outerShdw blurRad="50800" dist="38100" dir="2700000" algn="tl" rotWithShape="0">
                  <a:prstClr val="black">
                    <a:alpha val="40000"/>
                  </a:prstClr>
                </a:outerShdw>
              </a:effectLst>
            </p:spPr>
          </p:pic>
          <p:pic>
            <p:nvPicPr>
              <p:cNvPr id="12" name="Picture 11"/>
              <p:cNvPicPr>
                <a:picLocks noChangeAspect="1"/>
              </p:cNvPicPr>
              <p:nvPr/>
            </p:nvPicPr>
            <p:blipFill>
              <a:blip r:embed="rId4" cstate="screen"/>
              <a:stretch>
                <a:fillRect/>
              </a:stretch>
            </p:blipFill>
            <p:spPr>
              <a:xfrm>
                <a:off x="753521" y="1484403"/>
                <a:ext cx="678648" cy="594823"/>
              </a:xfrm>
              <a:prstGeom prst="rect">
                <a:avLst/>
              </a:prstGeom>
              <a:effectLst>
                <a:outerShdw blurRad="50800" dist="38100" dir="2700000" algn="tl" rotWithShape="0">
                  <a:prstClr val="black">
                    <a:alpha val="40000"/>
                  </a:prstClr>
                </a:outerShdw>
              </a:effectLst>
            </p:spPr>
          </p:pic>
          <p:pic>
            <p:nvPicPr>
              <p:cNvPr id="15" name="Picture 14"/>
              <p:cNvPicPr>
                <a:picLocks noChangeAspect="1"/>
              </p:cNvPicPr>
              <p:nvPr/>
            </p:nvPicPr>
            <p:blipFill>
              <a:blip r:embed="rId4" cstate="screen"/>
              <a:stretch>
                <a:fillRect/>
              </a:stretch>
            </p:blipFill>
            <p:spPr>
              <a:xfrm>
                <a:off x="3244746" y="2750144"/>
                <a:ext cx="678648" cy="594823"/>
              </a:xfrm>
              <a:prstGeom prst="rect">
                <a:avLst/>
              </a:prstGeom>
              <a:effectLst>
                <a:outerShdw blurRad="50800" dist="38100" dir="2700000" algn="tl" rotWithShape="0">
                  <a:prstClr val="black">
                    <a:alpha val="40000"/>
                  </a:prstClr>
                </a:outerShdw>
              </a:effectLst>
            </p:spPr>
          </p:pic>
          <p:pic>
            <p:nvPicPr>
              <p:cNvPr id="108" name="Picture 11"/>
              <p:cNvPicPr>
                <a:picLocks noChangeAspect="1"/>
              </p:cNvPicPr>
              <p:nvPr/>
            </p:nvPicPr>
            <p:blipFill>
              <a:blip r:embed="rId3" cstate="screen"/>
              <a:stretch>
                <a:fillRect/>
              </a:stretch>
            </p:blipFill>
            <p:spPr>
              <a:xfrm>
                <a:off x="1178305" y="1822114"/>
                <a:ext cx="306669" cy="329353"/>
              </a:xfrm>
              <a:prstGeom prst="rect">
                <a:avLst/>
              </a:prstGeom>
              <a:effectLst/>
            </p:spPr>
          </p:pic>
          <p:pic>
            <p:nvPicPr>
              <p:cNvPr id="109" name="Picture 11"/>
              <p:cNvPicPr>
                <a:picLocks noChangeAspect="1"/>
              </p:cNvPicPr>
              <p:nvPr/>
            </p:nvPicPr>
            <p:blipFill>
              <a:blip r:embed="rId3" cstate="screen"/>
              <a:stretch>
                <a:fillRect/>
              </a:stretch>
            </p:blipFill>
            <p:spPr>
              <a:xfrm>
                <a:off x="2465131" y="2333777"/>
                <a:ext cx="306669" cy="329353"/>
              </a:xfrm>
              <a:prstGeom prst="rect">
                <a:avLst/>
              </a:prstGeom>
              <a:effectLst/>
            </p:spPr>
          </p:pic>
          <p:pic>
            <p:nvPicPr>
              <p:cNvPr id="111" name="Picture 11"/>
              <p:cNvPicPr>
                <a:picLocks noChangeAspect="1"/>
              </p:cNvPicPr>
              <p:nvPr/>
            </p:nvPicPr>
            <p:blipFill>
              <a:blip r:embed="rId3" cstate="screen"/>
              <a:stretch>
                <a:fillRect/>
              </a:stretch>
            </p:blipFill>
            <p:spPr>
              <a:xfrm>
                <a:off x="3466521" y="1758398"/>
                <a:ext cx="306669" cy="329353"/>
              </a:xfrm>
              <a:prstGeom prst="rect">
                <a:avLst/>
              </a:prstGeom>
              <a:effectLst/>
            </p:spPr>
          </p:pic>
          <p:pic>
            <p:nvPicPr>
              <p:cNvPr id="112" name="Picture 11"/>
              <p:cNvPicPr>
                <a:picLocks noChangeAspect="1"/>
              </p:cNvPicPr>
              <p:nvPr/>
            </p:nvPicPr>
            <p:blipFill>
              <a:blip r:embed="rId3" cstate="screen"/>
              <a:stretch>
                <a:fillRect/>
              </a:stretch>
            </p:blipFill>
            <p:spPr>
              <a:xfrm>
                <a:off x="1648588" y="3157530"/>
                <a:ext cx="306669" cy="329353"/>
              </a:xfrm>
              <a:prstGeom prst="rect">
                <a:avLst/>
              </a:prstGeom>
              <a:effectLst/>
            </p:spPr>
          </p:pic>
          <p:pic>
            <p:nvPicPr>
              <p:cNvPr id="114" name="Picture 11"/>
              <p:cNvPicPr>
                <a:picLocks noChangeAspect="1"/>
              </p:cNvPicPr>
              <p:nvPr/>
            </p:nvPicPr>
            <p:blipFill>
              <a:blip r:embed="rId3" cstate="screen"/>
              <a:stretch>
                <a:fillRect/>
              </a:stretch>
            </p:blipFill>
            <p:spPr>
              <a:xfrm>
                <a:off x="3734105" y="3133383"/>
                <a:ext cx="306669" cy="329353"/>
              </a:xfrm>
              <a:prstGeom prst="rect">
                <a:avLst/>
              </a:prstGeom>
              <a:effectLst/>
            </p:spPr>
          </p:pic>
        </p:grpSp>
        <p:pic>
          <p:nvPicPr>
            <p:cNvPr id="64" name="Picture 63"/>
            <p:cNvPicPr>
              <a:picLocks noChangeAspect="1"/>
            </p:cNvPicPr>
            <p:nvPr/>
          </p:nvPicPr>
          <p:blipFill>
            <a:blip r:embed="rId5" cstate="screen">
              <a:duotone>
                <a:prstClr val="black"/>
                <a:srgbClr val="92D050">
                  <a:tint val="45000"/>
                  <a:satMod val="400000"/>
                </a:srgbClr>
              </a:duotone>
              <a:lum bright="7000" contrast="48000"/>
              <a:extLst>
                <a:ext uri="{28A0092B-C50C-407E-A947-70E740481C1C}">
                  <a14:useLocalDpi xmlns:a14="http://schemas.microsoft.com/office/drawing/2010/main" val="0"/>
                </a:ext>
              </a:extLst>
            </a:blip>
            <a:stretch>
              <a:fillRect/>
            </a:stretch>
          </p:blipFill>
          <p:spPr>
            <a:xfrm>
              <a:off x="1288337" y="1927541"/>
              <a:ext cx="334636" cy="307093"/>
            </a:xfrm>
            <a:prstGeom prst="rect">
              <a:avLst/>
            </a:prstGeom>
            <a:noFill/>
            <a:ln>
              <a:noFill/>
            </a:ln>
            <a:effectLst>
              <a:outerShdw blurRad="38100" dist="12700" dir="10800000" algn="r" rotWithShape="0">
                <a:prstClr val="black">
                  <a:alpha val="40000"/>
                </a:prstClr>
              </a:outerShdw>
            </a:effectLst>
          </p:spPr>
        </p:pic>
        <p:pic>
          <p:nvPicPr>
            <p:cNvPr id="74" name="Picture 73"/>
            <p:cNvPicPr>
              <a:picLocks noChangeAspect="1"/>
            </p:cNvPicPr>
            <p:nvPr/>
          </p:nvPicPr>
          <p:blipFill>
            <a:blip r:embed="rId6" cstate="screen">
              <a:duotone>
                <a:prstClr val="black"/>
                <a:srgbClr val="92D050">
                  <a:tint val="45000"/>
                  <a:satMod val="400000"/>
                </a:srgbClr>
              </a:duotone>
              <a:lum bright="10000" contrast="58000"/>
              <a:extLst>
                <a:ext uri="{28A0092B-C50C-407E-A947-70E740481C1C}">
                  <a14:useLocalDpi xmlns:a14="http://schemas.microsoft.com/office/drawing/2010/main" val="0"/>
                </a:ext>
              </a:extLst>
            </a:blip>
            <a:stretch>
              <a:fillRect/>
            </a:stretch>
          </p:blipFill>
          <p:spPr>
            <a:xfrm>
              <a:off x="2570559" y="2403766"/>
              <a:ext cx="201241" cy="305886"/>
            </a:xfrm>
            <a:prstGeom prst="rect">
              <a:avLst/>
            </a:prstGeom>
            <a:noFill/>
            <a:ln>
              <a:noFill/>
            </a:ln>
            <a:effectLst>
              <a:outerShdw blurRad="38100" dist="12700" dir="10800000" algn="r" rotWithShape="0">
                <a:prstClr val="black">
                  <a:alpha val="40000"/>
                </a:prstClr>
              </a:outerShdw>
            </a:effectLst>
          </p:spPr>
        </p:pic>
        <p:pic>
          <p:nvPicPr>
            <p:cNvPr id="75" name="Picture 74"/>
            <p:cNvPicPr>
              <a:picLocks noChangeAspect="1"/>
            </p:cNvPicPr>
            <p:nvPr/>
          </p:nvPicPr>
          <p:blipFill>
            <a:blip r:embed="rId7" cstate="screen">
              <a:duotone>
                <a:prstClr val="black"/>
                <a:srgbClr val="92D050">
                  <a:tint val="45000"/>
                  <a:satMod val="400000"/>
                </a:srgbClr>
              </a:duotone>
              <a:lum bright="14000" contrast="52000"/>
              <a:extLst>
                <a:ext uri="{BEBA8EAE-BF5A-486C-A8C5-ECC9F3942E4B}">
                  <a14:imgProps xmlns:a14="http://schemas.microsoft.com/office/drawing/2010/main">
                    <a14:imgLayer r:embed="rId8">
                      <a14:imgEffect>
                        <a14:brightnessContrast bright="-18000" contrast="16000"/>
                      </a14:imgEffect>
                    </a14:imgLayer>
                  </a14:imgProps>
                </a:ext>
                <a:ext uri="{28A0092B-C50C-407E-A947-70E740481C1C}">
                  <a14:useLocalDpi xmlns:a14="http://schemas.microsoft.com/office/drawing/2010/main" val="0"/>
                </a:ext>
              </a:extLst>
            </a:blip>
            <a:stretch>
              <a:fillRect/>
            </a:stretch>
          </p:blipFill>
          <p:spPr>
            <a:xfrm>
              <a:off x="3512769" y="1753541"/>
              <a:ext cx="315138" cy="479009"/>
            </a:xfrm>
            <a:prstGeom prst="rect">
              <a:avLst/>
            </a:prstGeom>
            <a:noFill/>
            <a:ln>
              <a:noFill/>
            </a:ln>
            <a:effectLst>
              <a:outerShdw blurRad="38100" dist="12700" dir="10800000" algn="r" rotWithShape="0">
                <a:prstClr val="black">
                  <a:alpha val="40000"/>
                </a:prstClr>
              </a:outerShdw>
            </a:effectLst>
          </p:spPr>
        </p:pic>
        <p:pic>
          <p:nvPicPr>
            <p:cNvPr id="76" name="Picture 75"/>
            <p:cNvPicPr>
              <a:picLocks noChangeAspect="1"/>
            </p:cNvPicPr>
            <p:nvPr/>
          </p:nvPicPr>
          <p:blipFill>
            <a:blip r:embed="rId9" cstate="screen">
              <a:duotone>
                <a:prstClr val="black"/>
                <a:srgbClr val="92D050">
                  <a:tint val="45000"/>
                  <a:satMod val="400000"/>
                </a:srgbClr>
              </a:duotone>
              <a:lum bright="-2000" contrast="30000"/>
              <a:extLst>
                <a:ext uri="{28A0092B-C50C-407E-A947-70E740481C1C}">
                  <a14:useLocalDpi xmlns:a14="http://schemas.microsoft.com/office/drawing/2010/main" val="0"/>
                </a:ext>
              </a:extLst>
            </a:blip>
            <a:stretch>
              <a:fillRect/>
            </a:stretch>
          </p:blipFill>
          <p:spPr>
            <a:xfrm>
              <a:off x="3798156" y="3231453"/>
              <a:ext cx="339323" cy="234041"/>
            </a:xfrm>
            <a:prstGeom prst="rect">
              <a:avLst/>
            </a:prstGeom>
            <a:noFill/>
            <a:ln>
              <a:noFill/>
            </a:ln>
            <a:effectLst>
              <a:outerShdw blurRad="38100" dist="12700" dir="10800000" algn="r" rotWithShape="0">
                <a:prstClr val="black">
                  <a:alpha val="40000"/>
                </a:prstClr>
              </a:outerShdw>
            </a:effectLst>
          </p:spPr>
        </p:pic>
        <p:pic>
          <p:nvPicPr>
            <p:cNvPr id="113" name="Picture 63"/>
            <p:cNvPicPr>
              <a:picLocks noChangeAspect="1"/>
            </p:cNvPicPr>
            <p:nvPr/>
          </p:nvPicPr>
          <p:blipFill>
            <a:blip r:embed="rId5" cstate="screen">
              <a:duotone>
                <a:prstClr val="black"/>
                <a:srgbClr val="92D050">
                  <a:tint val="45000"/>
                  <a:satMod val="400000"/>
                </a:srgbClr>
              </a:duotone>
              <a:lum bright="7000" contrast="58000"/>
              <a:extLst>
                <a:ext uri="{28A0092B-C50C-407E-A947-70E740481C1C}">
                  <a14:useLocalDpi xmlns:a14="http://schemas.microsoft.com/office/drawing/2010/main" val="0"/>
                </a:ext>
              </a:extLst>
            </a:blip>
            <a:stretch>
              <a:fillRect/>
            </a:stretch>
          </p:blipFill>
          <p:spPr>
            <a:xfrm>
              <a:off x="1747393" y="3242651"/>
              <a:ext cx="334636" cy="307093"/>
            </a:xfrm>
            <a:prstGeom prst="rect">
              <a:avLst/>
            </a:prstGeom>
            <a:noFill/>
            <a:ln>
              <a:noFill/>
            </a:ln>
            <a:effectLst>
              <a:outerShdw blurRad="38100" dist="12700" dir="10800000" algn="r" rotWithShape="0">
                <a:prstClr val="black">
                  <a:alpha val="40000"/>
                </a:prstClr>
              </a:outerShdw>
            </a:effectLst>
          </p:spPr>
        </p:pic>
      </p:grpSp>
      <p:sp>
        <p:nvSpPr>
          <p:cNvPr id="2" name="Title 1"/>
          <p:cNvSpPr>
            <a:spLocks noGrp="1"/>
          </p:cNvSpPr>
          <p:nvPr>
            <p:ph type="title"/>
          </p:nvPr>
        </p:nvSpPr>
        <p:spPr/>
        <p:txBody>
          <a:bodyPr/>
          <a:lstStyle/>
          <a:p>
            <a:r>
              <a:rPr lang="cs-CZ" dirty="0" smtClean="0"/>
              <a:t>Co je to Alma inteligentní </a:t>
            </a:r>
            <a:r>
              <a:rPr lang="cs-CZ" dirty="0" err="1" smtClean="0"/>
              <a:t>spolupracovní</a:t>
            </a:r>
            <a:r>
              <a:rPr lang="cs-CZ" dirty="0" smtClean="0"/>
              <a:t> </a:t>
            </a:r>
            <a:r>
              <a:rPr lang="cs-CZ" dirty="0" smtClean="0"/>
              <a:t>síť?</a:t>
            </a:r>
            <a:endParaRPr lang="cs-CZ" dirty="0"/>
          </a:p>
        </p:txBody>
      </p:sp>
    </p:spTree>
    <p:extLst>
      <p:ext uri="{BB962C8B-B14F-4D97-AF65-F5344CB8AC3E}">
        <p14:creationId xmlns:p14="http://schemas.microsoft.com/office/powerpoint/2010/main" val="42818419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up)">
                                      <p:cBhvr>
                                        <p:cTn id="7" dur="500"/>
                                        <p:tgtEl>
                                          <p:spTgt spid="7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17"/>
                                        </p:tgtEl>
                                        <p:attrNameLst>
                                          <p:attrName>style.visibility</p:attrName>
                                        </p:attrNameLst>
                                      </p:cBhvr>
                                      <p:to>
                                        <p:strVal val="visible"/>
                                      </p:to>
                                    </p:set>
                                    <p:animEffect transition="in" filter="wipe(down)">
                                      <p:cBhvr>
                                        <p:cTn id="10" dur="500"/>
                                        <p:tgtEl>
                                          <p:spTgt spid="117"/>
                                        </p:tgtEl>
                                      </p:cBhvr>
                                    </p:animEffect>
                                  </p:childTnLst>
                                </p:cTn>
                              </p:par>
                              <p:par>
                                <p:cTn id="11" presetID="22" presetClass="entr" presetSubtype="1" fill="hold" nodeType="withEffect">
                                  <p:stCondLst>
                                    <p:cond delay="0"/>
                                  </p:stCondLst>
                                  <p:childTnLst>
                                    <p:set>
                                      <p:cBhvr>
                                        <p:cTn id="12" dur="1" fill="hold">
                                          <p:stCondLst>
                                            <p:cond delay="0"/>
                                          </p:stCondLst>
                                        </p:cTn>
                                        <p:tgtEl>
                                          <p:spTgt spid="154"/>
                                        </p:tgtEl>
                                        <p:attrNameLst>
                                          <p:attrName>style.visibility</p:attrName>
                                        </p:attrNameLst>
                                      </p:cBhvr>
                                      <p:to>
                                        <p:strVal val="visible"/>
                                      </p:to>
                                    </p:set>
                                    <p:animEffect transition="in" filter="wipe(up)">
                                      <p:cBhvr>
                                        <p:cTn id="13" dur="500"/>
                                        <p:tgtEl>
                                          <p:spTgt spid="154"/>
                                        </p:tgtEl>
                                      </p:cBhvr>
                                    </p:animEffect>
                                  </p:childTnLst>
                                </p:cTn>
                              </p:par>
                            </p:childTnLst>
                          </p:cTn>
                        </p:par>
                        <p:par>
                          <p:cTn id="14" fill="hold">
                            <p:stCondLst>
                              <p:cond delay="500"/>
                            </p:stCondLst>
                            <p:childTnLst>
                              <p:par>
                                <p:cTn id="15" presetID="22" presetClass="entr" presetSubtype="1" fill="hold" nodeType="afterEffect">
                                  <p:stCondLst>
                                    <p:cond delay="1000"/>
                                  </p:stCondLst>
                                  <p:childTnLst>
                                    <p:set>
                                      <p:cBhvr>
                                        <p:cTn id="16" dur="1" fill="hold">
                                          <p:stCondLst>
                                            <p:cond delay="0"/>
                                          </p:stCondLst>
                                        </p:cTn>
                                        <p:tgtEl>
                                          <p:spTgt spid="61"/>
                                        </p:tgtEl>
                                        <p:attrNameLst>
                                          <p:attrName>style.visibility</p:attrName>
                                        </p:attrNameLst>
                                      </p:cBhvr>
                                      <p:to>
                                        <p:strVal val="visible"/>
                                      </p:to>
                                    </p:set>
                                    <p:animEffect transition="in" filter="wipe(up)">
                                      <p:cBhvr>
                                        <p:cTn id="17" dur="500"/>
                                        <p:tgtEl>
                                          <p:spTgt spid="61"/>
                                        </p:tgtEl>
                                      </p:cBhvr>
                                    </p:animEffect>
                                  </p:childTnLst>
                                </p:cTn>
                              </p:par>
                              <p:par>
                                <p:cTn id="18" presetID="22" presetClass="entr" presetSubtype="4" fill="hold" grpId="0" nodeType="withEffect">
                                  <p:stCondLst>
                                    <p:cond delay="1000"/>
                                  </p:stCondLst>
                                  <p:childTnLst>
                                    <p:set>
                                      <p:cBhvr>
                                        <p:cTn id="19" dur="1" fill="hold">
                                          <p:stCondLst>
                                            <p:cond delay="0"/>
                                          </p:stCondLst>
                                        </p:cTn>
                                        <p:tgtEl>
                                          <p:spTgt spid="119"/>
                                        </p:tgtEl>
                                        <p:attrNameLst>
                                          <p:attrName>style.visibility</p:attrName>
                                        </p:attrNameLst>
                                      </p:cBhvr>
                                      <p:to>
                                        <p:strVal val="visible"/>
                                      </p:to>
                                    </p:set>
                                    <p:animEffect transition="in" filter="wipe(down)">
                                      <p:cBhvr>
                                        <p:cTn id="20" dur="500"/>
                                        <p:tgtEl>
                                          <p:spTgt spid="119"/>
                                        </p:tgtEl>
                                      </p:cBhvr>
                                    </p:animEffect>
                                  </p:childTnLst>
                                </p:cTn>
                              </p:par>
                              <p:par>
                                <p:cTn id="21" presetID="22" presetClass="entr" presetSubtype="1" fill="hold" nodeType="withEffect">
                                  <p:stCondLst>
                                    <p:cond delay="1000"/>
                                  </p:stCondLst>
                                  <p:childTnLst>
                                    <p:set>
                                      <p:cBhvr>
                                        <p:cTn id="22" dur="1" fill="hold">
                                          <p:stCondLst>
                                            <p:cond delay="0"/>
                                          </p:stCondLst>
                                        </p:cTn>
                                        <p:tgtEl>
                                          <p:spTgt spid="155"/>
                                        </p:tgtEl>
                                        <p:attrNameLst>
                                          <p:attrName>style.visibility</p:attrName>
                                        </p:attrNameLst>
                                      </p:cBhvr>
                                      <p:to>
                                        <p:strVal val="visible"/>
                                      </p:to>
                                    </p:set>
                                    <p:animEffect transition="in" filter="wipe(up)">
                                      <p:cBhvr>
                                        <p:cTn id="23" dur="5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ounded Rectangle 6"/>
          <p:cNvSpPr/>
          <p:nvPr/>
        </p:nvSpPr>
        <p:spPr bwMode="auto">
          <a:xfrm rot="10800000">
            <a:off x="4573035" y="914397"/>
            <a:ext cx="4267467" cy="3159582"/>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41" name="Rectangle 3"/>
          <p:cNvSpPr txBox="1">
            <a:spLocks noChangeArrowheads="1"/>
          </p:cNvSpPr>
          <p:nvPr/>
        </p:nvSpPr>
        <p:spPr>
          <a:xfrm>
            <a:off x="155121" y="984497"/>
            <a:ext cx="4286250" cy="1898767"/>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r>
              <a:rPr lang="cs-CZ" sz="24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Zóna </a:t>
            </a:r>
            <a:r>
              <a:rPr lang="cs-CZ" sz="24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sítě</a:t>
            </a:r>
            <a:endParaRPr lang="en-US" sz="2400" b="1" dirty="0" smtClean="0">
              <a:solidFill>
                <a:schemeClr val="bg1"/>
              </a:solidFill>
              <a:latin typeface="Calibri" pitchFamily="34" charset="0"/>
              <a:cs typeface="Arial" pitchFamily="34" charset="0"/>
            </a:endParaRPr>
          </a:p>
        </p:txBody>
      </p:sp>
      <p:sp>
        <p:nvSpPr>
          <p:cNvPr id="52" name="Rectangle 3"/>
          <p:cNvSpPr txBox="1">
            <a:spLocks noChangeArrowheads="1"/>
          </p:cNvSpPr>
          <p:nvPr/>
        </p:nvSpPr>
        <p:spPr>
          <a:xfrm>
            <a:off x="167083" y="989594"/>
            <a:ext cx="4286250" cy="774387"/>
          </a:xfrm>
          <a:prstGeom prst="rect">
            <a:avLst/>
          </a:prstGeom>
          <a:gradFill>
            <a:gsLst>
              <a:gs pos="0">
                <a:srgbClr val="AFDC1E">
                  <a:alpha val="90000"/>
                </a:srgbClr>
              </a:gs>
              <a:gs pos="36000">
                <a:srgbClr val="B0E725">
                  <a:alpha val="54000"/>
                </a:srgbClr>
              </a:gs>
              <a:gs pos="85000">
                <a:srgbClr val="A5DD27">
                  <a:alpha val="0"/>
                </a:srgbClr>
              </a:gs>
            </a:gsLst>
            <a:lin ang="5400000" scaled="0"/>
          </a:gradFill>
          <a:ln>
            <a:gradFill>
              <a:gsLst>
                <a:gs pos="0">
                  <a:srgbClr val="3C5B05"/>
                </a:gs>
                <a:gs pos="50000">
                  <a:srgbClr val="AFDC1E">
                    <a:alpha val="31000"/>
                  </a:srgbClr>
                </a:gs>
                <a:gs pos="86000">
                  <a:srgbClr val="B0E725">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2400" b="1" dirty="0" smtClean="0">
              <a:solidFill>
                <a:schemeClr val="bg1"/>
              </a:solidFill>
              <a:latin typeface="Calibri" pitchFamily="34" charset="0"/>
              <a:cs typeface="Arial" pitchFamily="34" charset="0"/>
            </a:endParaRPr>
          </a:p>
        </p:txBody>
      </p:sp>
      <p:sp>
        <p:nvSpPr>
          <p:cNvPr id="2" name="Title 1"/>
          <p:cNvSpPr>
            <a:spLocks noGrp="1"/>
          </p:cNvSpPr>
          <p:nvPr>
            <p:ph type="title"/>
          </p:nvPr>
        </p:nvSpPr>
        <p:spPr/>
        <p:txBody>
          <a:bodyPr/>
          <a:lstStyle/>
          <a:p>
            <a:r>
              <a:rPr lang="cs-CZ" dirty="0" smtClean="0"/>
              <a:t>Inteligentní spolupráce řízená flexibilní sítí</a:t>
            </a:r>
            <a:endParaRPr lang="cs-CZ" dirty="0"/>
          </a:p>
        </p:txBody>
      </p:sp>
      <p:sp>
        <p:nvSpPr>
          <p:cNvPr id="50" name="Rectangle 3"/>
          <p:cNvSpPr txBox="1">
            <a:spLocks noChangeArrowheads="1"/>
          </p:cNvSpPr>
          <p:nvPr/>
        </p:nvSpPr>
        <p:spPr>
          <a:xfrm rot="10800000">
            <a:off x="2381013"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9" name="Rounded Rectangle 8"/>
          <p:cNvSpPr/>
          <p:nvPr/>
        </p:nvSpPr>
        <p:spPr bwMode="auto">
          <a:xfrm>
            <a:off x="2432124" y="1767453"/>
            <a:ext cx="1858981" cy="714354"/>
          </a:xfrm>
          <a:prstGeom prst="roundRect">
            <a:avLst>
              <a:gd name="adj" fmla="val 3645"/>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lvl="1" algn="ctr">
              <a:tabLst>
                <a:tab pos="0" algn="l"/>
              </a:tabLst>
            </a:pPr>
            <a:r>
              <a:rPr lang="cs-CZ" b="1" dirty="0">
                <a:solidFill>
                  <a:srgbClr val="000099"/>
                </a:solidFill>
                <a:effectLst>
                  <a:outerShdw blurRad="38100" dist="38100" dir="2700000" algn="tl">
                    <a:srgbClr val="000000">
                      <a:alpha val="43137"/>
                    </a:srgbClr>
                  </a:outerShdw>
                </a:effectLst>
                <a:latin typeface="Calibri" pitchFamily="34" charset="0"/>
                <a:cs typeface="Arial" pitchFamily="34" charset="0"/>
              </a:rPr>
              <a:t>Společná akvizice a vyjednávání</a:t>
            </a:r>
            <a:endParaRPr lang="en-US" b="1" dirty="0">
              <a:solidFill>
                <a:srgbClr val="000099"/>
              </a:solidFill>
              <a:effectLst>
                <a:outerShdw blurRad="38100" dist="38100" dir="2700000" algn="tl">
                  <a:srgbClr val="000000">
                    <a:alpha val="43137"/>
                  </a:srgbClr>
                </a:outerShdw>
              </a:effectLst>
              <a:latin typeface="Calibri" pitchFamily="34" charset="0"/>
              <a:cs typeface="Arial" pitchFamily="34" charset="0"/>
            </a:endParaRPr>
          </a:p>
        </p:txBody>
      </p:sp>
      <p:sp>
        <p:nvSpPr>
          <p:cNvPr id="55" name="Rounded Rectangle 54"/>
          <p:cNvSpPr/>
          <p:nvPr/>
        </p:nvSpPr>
        <p:spPr bwMode="auto">
          <a:xfrm>
            <a:off x="2386413" y="3156700"/>
            <a:ext cx="1969200" cy="301860"/>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mtClean="0">
              <a:latin typeface="Arial" pitchFamily="34" charset="0"/>
              <a:cs typeface="Arial" pitchFamily="34" charset="0"/>
            </a:endParaRPr>
          </a:p>
        </p:txBody>
      </p:sp>
      <p:pic>
        <p:nvPicPr>
          <p:cNvPr id="38" name="Picture 73"/>
          <p:cNvPicPr>
            <a:picLocks noChangeAspect="1"/>
          </p:cNvPicPr>
          <p:nvPr/>
        </p:nvPicPr>
        <p:blipFill>
          <a:blip r:embed="rId3" cstate="screen">
            <a:duotone>
              <a:prstClr val="black"/>
              <a:srgbClr val="92D050">
                <a:tint val="45000"/>
                <a:satMod val="400000"/>
              </a:srgbClr>
            </a:duotone>
            <a:lum bright="10000" contrast="58000"/>
            <a:extLst>
              <a:ext uri="{28A0092B-C50C-407E-A947-70E740481C1C}">
                <a14:useLocalDpi xmlns:a14="http://schemas.microsoft.com/office/drawing/2010/main" val="0"/>
              </a:ext>
            </a:extLst>
          </a:blip>
          <a:stretch>
            <a:fillRect/>
          </a:stretch>
        </p:blipFill>
        <p:spPr>
          <a:xfrm>
            <a:off x="3162600" y="2883265"/>
            <a:ext cx="379615" cy="492249"/>
          </a:xfrm>
          <a:prstGeom prst="rect">
            <a:avLst/>
          </a:prstGeom>
          <a:noFill/>
          <a:ln>
            <a:noFill/>
          </a:ln>
          <a:effectLst>
            <a:outerShdw blurRad="88900" dist="50800" dir="10800000" algn="r" rotWithShape="0">
              <a:srgbClr val="00214E">
                <a:alpha val="20000"/>
              </a:srgbClr>
            </a:outerShdw>
          </a:effectLst>
        </p:spPr>
      </p:pic>
      <p:sp>
        <p:nvSpPr>
          <p:cNvPr id="49" name="Rectangle 3"/>
          <p:cNvSpPr txBox="1">
            <a:spLocks noChangeArrowheads="1"/>
          </p:cNvSpPr>
          <p:nvPr/>
        </p:nvSpPr>
        <p:spPr>
          <a:xfrm rot="10800000">
            <a:off x="4545653"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0" name="Rounded Rectangle 9"/>
          <p:cNvSpPr/>
          <p:nvPr/>
        </p:nvSpPr>
        <p:spPr bwMode="auto">
          <a:xfrm>
            <a:off x="4607927" y="1758885"/>
            <a:ext cx="1912326" cy="938945"/>
          </a:xfrm>
          <a:prstGeom prst="roundRect">
            <a:avLst>
              <a:gd name="adj" fmla="val 4257"/>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lvl="1" algn="ctr" defTabSz="417574" fontAlgn="auto">
              <a:spcBef>
                <a:spcPts val="0"/>
              </a:spcBef>
              <a:spcAft>
                <a:spcPts val="0"/>
              </a:spcAft>
              <a:tabLst>
                <a:tab pos="0" algn="l"/>
              </a:tabLst>
            </a:pPr>
            <a:r>
              <a:rPr lang="cs-CZ" b="1" dirty="0">
                <a:solidFill>
                  <a:srgbClr val="000099"/>
                </a:solidFill>
                <a:effectLst>
                  <a:outerShdw blurRad="38100" dist="38100" dir="2700000" algn="tl">
                    <a:srgbClr val="000000">
                      <a:alpha val="43137"/>
                    </a:srgbClr>
                  </a:outerShdw>
                </a:effectLst>
                <a:latin typeface="Calibri" pitchFamily="34" charset="0"/>
                <a:cs typeface="Arial" pitchFamily="34" charset="0"/>
              </a:rPr>
              <a:t>MVS přes zprostředkovatele nebo přímo</a:t>
            </a:r>
          </a:p>
        </p:txBody>
      </p:sp>
      <p:sp>
        <p:nvSpPr>
          <p:cNvPr id="56" name="Rounded Rectangle 55"/>
          <p:cNvSpPr/>
          <p:nvPr/>
        </p:nvSpPr>
        <p:spPr bwMode="auto">
          <a:xfrm>
            <a:off x="4551053" y="3154750"/>
            <a:ext cx="1969200" cy="301859"/>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mtClean="0">
              <a:latin typeface="Arial" pitchFamily="34" charset="0"/>
              <a:cs typeface="Arial" pitchFamily="34" charset="0"/>
            </a:endParaRPr>
          </a:p>
        </p:txBody>
      </p:sp>
      <p:pic>
        <p:nvPicPr>
          <p:cNvPr id="39" name="Picture 74"/>
          <p:cNvPicPr>
            <a:picLocks noChangeAspect="1"/>
          </p:cNvPicPr>
          <p:nvPr/>
        </p:nvPicPr>
        <p:blipFill>
          <a:blip r:embed="rId4" cstate="screen">
            <a:duotone>
              <a:prstClr val="black"/>
              <a:srgbClr val="92D050">
                <a:tint val="45000"/>
                <a:satMod val="400000"/>
              </a:srgbClr>
            </a:duotone>
            <a:lum bright="14000" contrast="52000"/>
            <a:extLst>
              <a:ext uri="{BEBA8EAE-BF5A-486C-A8C5-ECC9F3942E4B}">
                <a14:imgProps xmlns:a14="http://schemas.microsoft.com/office/drawing/2010/main">
                  <a14:imgLayer r:embed="rId5">
                    <a14:imgEffect>
                      <a14:brightnessContrast bright="-18000" contrast="16000"/>
                    </a14:imgEffect>
                  </a14:imgLayer>
                </a14:imgProps>
              </a:ext>
              <a:ext uri="{28A0092B-C50C-407E-A947-70E740481C1C}">
                <a14:useLocalDpi xmlns:a14="http://schemas.microsoft.com/office/drawing/2010/main" val="0"/>
              </a:ext>
            </a:extLst>
          </a:blip>
          <a:stretch>
            <a:fillRect/>
          </a:stretch>
        </p:blipFill>
        <p:spPr>
          <a:xfrm>
            <a:off x="5231764" y="2730456"/>
            <a:ext cx="594468" cy="770849"/>
          </a:xfrm>
          <a:prstGeom prst="rect">
            <a:avLst/>
          </a:prstGeom>
          <a:noFill/>
          <a:ln>
            <a:noFill/>
          </a:ln>
          <a:effectLst>
            <a:outerShdw blurRad="88900" dist="50800" dir="10800000" algn="r" rotWithShape="0">
              <a:srgbClr val="00214E">
                <a:alpha val="20000"/>
              </a:srgbClr>
            </a:outerShdw>
          </a:effectLst>
        </p:spPr>
      </p:pic>
      <p:sp>
        <p:nvSpPr>
          <p:cNvPr id="48" name="Rectangle 3"/>
          <p:cNvSpPr txBox="1">
            <a:spLocks noChangeArrowheads="1"/>
          </p:cNvSpPr>
          <p:nvPr/>
        </p:nvSpPr>
        <p:spPr>
          <a:xfrm rot="10800000">
            <a:off x="6710292"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2" name="Rounded Rectangle 11"/>
          <p:cNvSpPr/>
          <p:nvPr/>
        </p:nvSpPr>
        <p:spPr bwMode="auto">
          <a:xfrm>
            <a:off x="6771065" y="1905743"/>
            <a:ext cx="1858981" cy="648071"/>
          </a:xfrm>
          <a:prstGeom prst="roundRect">
            <a:avLst>
              <a:gd name="adj" fmla="val 3033"/>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lvl="1" algn="ctr" defTabSz="417574" fontAlgn="auto">
              <a:spcBef>
                <a:spcPts val="0"/>
              </a:spcBef>
              <a:spcAft>
                <a:spcPts val="0"/>
              </a:spcAft>
            </a:pPr>
            <a:r>
              <a:rPr lang="cs-CZ" b="1" dirty="0">
                <a:solidFill>
                  <a:srgbClr val="000099"/>
                </a:solidFill>
                <a:effectLst>
                  <a:outerShdw blurRad="38100" dist="38100" dir="2700000" algn="tl">
                    <a:srgbClr val="000000">
                      <a:alpha val="43137"/>
                    </a:srgbClr>
                  </a:outerShdw>
                </a:effectLst>
                <a:latin typeface="Calibri" pitchFamily="34" charset="0"/>
                <a:cs typeface="Arial" pitchFamily="34" charset="0"/>
              </a:rPr>
              <a:t>Přímá interakce se </a:t>
            </a:r>
            <a:r>
              <a:rPr lang="cs-CZ" b="1" dirty="0" smtClean="0">
                <a:solidFill>
                  <a:srgbClr val="000099"/>
                </a:solidFill>
                <a:effectLst>
                  <a:outerShdw blurRad="38100" dist="38100" dir="2700000" algn="tl">
                    <a:srgbClr val="000000">
                      <a:alpha val="43137"/>
                    </a:srgbClr>
                  </a:outerShdw>
                </a:effectLst>
                <a:latin typeface="Calibri" pitchFamily="34" charset="0"/>
                <a:cs typeface="Arial" pitchFamily="34" charset="0"/>
              </a:rPr>
              <a:t>studenty</a:t>
            </a:r>
            <a:endParaRPr lang="en-US" b="1" dirty="0">
              <a:solidFill>
                <a:srgbClr val="000099"/>
              </a:solidFill>
              <a:effectLst>
                <a:outerShdw blurRad="38100" dist="38100" dir="2700000" algn="tl">
                  <a:srgbClr val="000000">
                    <a:alpha val="43137"/>
                  </a:srgbClr>
                </a:outerShdw>
              </a:effectLst>
              <a:latin typeface="Calibri" pitchFamily="34" charset="0"/>
              <a:cs typeface="Arial" pitchFamily="34" charset="0"/>
            </a:endParaRPr>
          </a:p>
        </p:txBody>
      </p:sp>
      <p:sp>
        <p:nvSpPr>
          <p:cNvPr id="57" name="Rounded Rectangle 56"/>
          <p:cNvSpPr/>
          <p:nvPr/>
        </p:nvSpPr>
        <p:spPr bwMode="auto">
          <a:xfrm>
            <a:off x="6715692" y="3069441"/>
            <a:ext cx="1969200" cy="385788"/>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mtClean="0">
              <a:latin typeface="Arial" pitchFamily="34" charset="0"/>
              <a:cs typeface="Arial" pitchFamily="34" charset="0"/>
            </a:endParaRPr>
          </a:p>
        </p:txBody>
      </p:sp>
      <p:pic>
        <p:nvPicPr>
          <p:cNvPr id="40" name="Picture 75"/>
          <p:cNvPicPr>
            <a:picLocks noChangeAspect="1"/>
          </p:cNvPicPr>
          <p:nvPr/>
        </p:nvPicPr>
        <p:blipFill>
          <a:blip r:embed="rId6" cstate="screen">
            <a:duotone>
              <a:prstClr val="black"/>
              <a:srgbClr val="92D050">
                <a:tint val="45000"/>
                <a:satMod val="400000"/>
              </a:srgbClr>
            </a:duotone>
            <a:lum bright="-2000" contrast="44000"/>
            <a:extLst>
              <a:ext uri="{28A0092B-C50C-407E-A947-70E740481C1C}">
                <a14:useLocalDpi xmlns:a14="http://schemas.microsoft.com/office/drawing/2010/main" val="0"/>
              </a:ext>
            </a:extLst>
          </a:blip>
          <a:stretch>
            <a:fillRect/>
          </a:stretch>
        </p:blipFill>
        <p:spPr>
          <a:xfrm>
            <a:off x="7283289" y="2821702"/>
            <a:ext cx="918303" cy="540335"/>
          </a:xfrm>
          <a:prstGeom prst="rect">
            <a:avLst/>
          </a:prstGeom>
          <a:noFill/>
          <a:ln>
            <a:noFill/>
          </a:ln>
          <a:effectLst>
            <a:outerShdw blurRad="88900" dist="50800" dir="10800000" algn="r" rotWithShape="0">
              <a:srgbClr val="00214E">
                <a:alpha val="20000"/>
              </a:srgbClr>
            </a:outerShdw>
          </a:effectLst>
        </p:spPr>
      </p:pic>
      <p:sp>
        <p:nvSpPr>
          <p:cNvPr id="51" name="Rectangle 3"/>
          <p:cNvSpPr txBox="1">
            <a:spLocks noChangeArrowheads="1"/>
          </p:cNvSpPr>
          <p:nvPr/>
        </p:nvSpPr>
        <p:spPr>
          <a:xfrm rot="10800000">
            <a:off x="216373"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8" name="Rounded Rectangle 7"/>
          <p:cNvSpPr/>
          <p:nvPr/>
        </p:nvSpPr>
        <p:spPr bwMode="auto">
          <a:xfrm>
            <a:off x="276679" y="1758885"/>
            <a:ext cx="1858981" cy="722921"/>
          </a:xfrm>
          <a:prstGeom prst="roundRect">
            <a:avLst>
              <a:gd name="adj" fmla="val 5480"/>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r>
              <a:rPr lang="cs-CZ" b="1" dirty="0" smtClean="0">
                <a:solidFill>
                  <a:srgbClr val="000099"/>
                </a:solidFill>
                <a:effectLst>
                  <a:outerShdw blurRad="38100" dist="38100" dir="2700000" algn="tl">
                    <a:srgbClr val="000000">
                      <a:alpha val="43137"/>
                    </a:srgbClr>
                  </a:outerShdw>
                </a:effectLst>
                <a:latin typeface="Calibri" pitchFamily="34" charset="0"/>
                <a:cs typeface="Arial" pitchFamily="34" charset="0"/>
              </a:rPr>
              <a:t>Ústřední katalog, Sdílený katalog</a:t>
            </a:r>
            <a:endParaRPr lang="cs-CZ" b="1" dirty="0">
              <a:solidFill>
                <a:srgbClr val="000099"/>
              </a:solidFill>
              <a:effectLst>
                <a:outerShdw blurRad="38100" dist="38100" dir="2700000" algn="tl">
                  <a:srgbClr val="000000">
                    <a:alpha val="43137"/>
                  </a:srgbClr>
                </a:outerShdw>
              </a:effectLst>
              <a:latin typeface="Calibri" pitchFamily="34" charset="0"/>
              <a:cs typeface="Arial" pitchFamily="34" charset="0"/>
            </a:endParaRPr>
          </a:p>
        </p:txBody>
      </p:sp>
      <p:sp>
        <p:nvSpPr>
          <p:cNvPr id="54" name="Rounded Rectangle 53"/>
          <p:cNvSpPr/>
          <p:nvPr/>
        </p:nvSpPr>
        <p:spPr bwMode="auto">
          <a:xfrm>
            <a:off x="219972" y="3151677"/>
            <a:ext cx="1969200" cy="301860"/>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36" name="Picture 63"/>
          <p:cNvPicPr>
            <a:picLocks noChangeAspect="1"/>
          </p:cNvPicPr>
          <p:nvPr/>
        </p:nvPicPr>
        <p:blipFill>
          <a:blip r:embed="rId7" cstate="screen">
            <a:duotone>
              <a:prstClr val="black"/>
              <a:srgbClr val="92D050">
                <a:tint val="45000"/>
                <a:satMod val="400000"/>
              </a:srgbClr>
            </a:duotone>
            <a:lum bright="7000" contrast="48000"/>
            <a:extLst>
              <a:ext uri="{28A0092B-C50C-407E-A947-70E740481C1C}">
                <a14:useLocalDpi xmlns:a14="http://schemas.microsoft.com/office/drawing/2010/main" val="0"/>
              </a:ext>
            </a:extLst>
          </a:blip>
          <a:stretch>
            <a:fillRect/>
          </a:stretch>
        </p:blipFill>
        <p:spPr>
          <a:xfrm>
            <a:off x="938163" y="2859680"/>
            <a:ext cx="631249" cy="494193"/>
          </a:xfrm>
          <a:prstGeom prst="rect">
            <a:avLst/>
          </a:prstGeom>
          <a:noFill/>
          <a:ln>
            <a:noFill/>
          </a:ln>
          <a:effectLst>
            <a:outerShdw blurRad="88900" dist="50800" dir="10800000" algn="r" rotWithShape="0">
              <a:srgbClr val="00214E">
                <a:alpha val="20000"/>
              </a:srgbClr>
            </a:outerShdw>
          </a:effectLst>
        </p:spPr>
      </p:pic>
      <p:sp>
        <p:nvSpPr>
          <p:cNvPr id="44" name="Rektangel med afrundet, diagonalt hjørne 23"/>
          <p:cNvSpPr/>
          <p:nvPr/>
        </p:nvSpPr>
        <p:spPr>
          <a:xfrm>
            <a:off x="219971" y="3494980"/>
            <a:ext cx="1976401" cy="462359"/>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cs-CZ" sz="1600" b="1" dirty="0" smtClean="0">
                <a:solidFill>
                  <a:schemeClr val="bg1"/>
                </a:solidFill>
                <a:latin typeface="Calibri" pitchFamily="34" charset="0"/>
              </a:rPr>
              <a:t>K</a:t>
            </a:r>
            <a:r>
              <a:rPr lang="en-US" sz="1600" b="1" dirty="0" smtClean="0">
                <a:solidFill>
                  <a:schemeClr val="bg1"/>
                </a:solidFill>
                <a:latin typeface="Calibri" pitchFamily="34" charset="0"/>
              </a:rPr>
              <a:t>ATALOGI</a:t>
            </a:r>
            <a:r>
              <a:rPr lang="cs-CZ" sz="1600" b="1" dirty="0" smtClean="0">
                <a:solidFill>
                  <a:schemeClr val="bg1"/>
                </a:solidFill>
                <a:latin typeface="Calibri" pitchFamily="34" charset="0"/>
              </a:rPr>
              <a:t>ZACE</a:t>
            </a:r>
            <a:endParaRPr lang="en-US" sz="1600" b="1" dirty="0" smtClean="0">
              <a:solidFill>
                <a:schemeClr val="bg1"/>
              </a:solidFill>
              <a:latin typeface="Calibri" pitchFamily="34" charset="0"/>
            </a:endParaRPr>
          </a:p>
        </p:txBody>
      </p:sp>
      <p:cxnSp>
        <p:nvCxnSpPr>
          <p:cNvPr id="67" name="מחבר ישר 66"/>
          <p:cNvCxnSpPr/>
          <p:nvPr/>
        </p:nvCxnSpPr>
        <p:spPr bwMode="auto">
          <a:xfrm>
            <a:off x="219971"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47" name="Rektangel med afrundet, diagonalt hjørne 23"/>
          <p:cNvSpPr/>
          <p:nvPr/>
        </p:nvSpPr>
        <p:spPr>
          <a:xfrm>
            <a:off x="2386413" y="3494980"/>
            <a:ext cx="1980000" cy="443144"/>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600" b="1" dirty="0" smtClean="0">
                <a:solidFill>
                  <a:schemeClr val="bg1"/>
                </a:solidFill>
                <a:latin typeface="Calibri" pitchFamily="34" charset="0"/>
              </a:rPr>
              <a:t>A</a:t>
            </a:r>
            <a:r>
              <a:rPr lang="cs-CZ" sz="1600" b="1" dirty="0" smtClean="0">
                <a:solidFill>
                  <a:schemeClr val="bg1"/>
                </a:solidFill>
                <a:latin typeface="Calibri" pitchFamily="34" charset="0"/>
              </a:rPr>
              <a:t>KV</a:t>
            </a:r>
            <a:r>
              <a:rPr lang="en-US" sz="1600" b="1" dirty="0" smtClean="0">
                <a:solidFill>
                  <a:schemeClr val="bg1"/>
                </a:solidFill>
                <a:latin typeface="Calibri" pitchFamily="34" charset="0"/>
              </a:rPr>
              <a:t>I</a:t>
            </a:r>
            <a:r>
              <a:rPr lang="cs-CZ" sz="1600" b="1" dirty="0" smtClean="0">
                <a:solidFill>
                  <a:schemeClr val="bg1"/>
                </a:solidFill>
                <a:latin typeface="Calibri" pitchFamily="34" charset="0"/>
              </a:rPr>
              <a:t>ZICE</a:t>
            </a:r>
            <a:endParaRPr lang="en-US" sz="1600" b="1" dirty="0" smtClean="0">
              <a:solidFill>
                <a:schemeClr val="bg1"/>
              </a:solidFill>
              <a:latin typeface="Calibri" pitchFamily="34" charset="0"/>
            </a:endParaRPr>
          </a:p>
        </p:txBody>
      </p:sp>
      <p:cxnSp>
        <p:nvCxnSpPr>
          <p:cNvPr id="68" name="מחבר ישר 67"/>
          <p:cNvCxnSpPr/>
          <p:nvPr/>
        </p:nvCxnSpPr>
        <p:spPr bwMode="auto">
          <a:xfrm>
            <a:off x="2386413"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46" name="Rektangel med afrundet, diagonalt hjørne 23"/>
          <p:cNvSpPr/>
          <p:nvPr/>
        </p:nvSpPr>
        <p:spPr>
          <a:xfrm>
            <a:off x="4545653" y="3494980"/>
            <a:ext cx="1980000" cy="443144"/>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cs-CZ" sz="1600" b="1" dirty="0" smtClean="0">
                <a:solidFill>
                  <a:schemeClr val="bg1"/>
                </a:solidFill>
                <a:latin typeface="Calibri" pitchFamily="34" charset="0"/>
              </a:rPr>
              <a:t>SDÍLENÍ ZDROJŮ</a:t>
            </a:r>
            <a:r>
              <a:rPr lang="en-US" sz="1600" b="1" dirty="0" smtClean="0">
                <a:solidFill>
                  <a:schemeClr val="bg1"/>
                </a:solidFill>
                <a:latin typeface="Calibri" pitchFamily="34" charset="0"/>
              </a:rPr>
              <a:t> </a:t>
            </a:r>
          </a:p>
        </p:txBody>
      </p:sp>
      <p:cxnSp>
        <p:nvCxnSpPr>
          <p:cNvPr id="69" name="מחבר ישר 68"/>
          <p:cNvCxnSpPr/>
          <p:nvPr/>
        </p:nvCxnSpPr>
        <p:spPr bwMode="auto">
          <a:xfrm>
            <a:off x="4545653"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43" name="Rectangle 3"/>
          <p:cNvSpPr txBox="1">
            <a:spLocks noChangeArrowheads="1"/>
          </p:cNvSpPr>
          <p:nvPr/>
        </p:nvSpPr>
        <p:spPr>
          <a:xfrm>
            <a:off x="6637246" y="3576588"/>
            <a:ext cx="1557149" cy="457004"/>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600" dirty="0">
                <a:solidFill>
                  <a:schemeClr val="bg1"/>
                </a:solidFill>
              </a:rPr>
              <a:t>Fulfillment</a:t>
            </a:r>
            <a:endParaRPr lang="en-US" sz="1600" dirty="0" smtClean="0">
              <a:solidFill>
                <a:schemeClr val="bg1"/>
              </a:solidFill>
            </a:endParaRPr>
          </a:p>
        </p:txBody>
      </p:sp>
      <p:sp>
        <p:nvSpPr>
          <p:cNvPr id="45" name="Rektangel med afrundet, diagonalt hjørne 23"/>
          <p:cNvSpPr/>
          <p:nvPr/>
        </p:nvSpPr>
        <p:spPr>
          <a:xfrm>
            <a:off x="6710293" y="3494980"/>
            <a:ext cx="1980000" cy="451541"/>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cs-CZ" sz="1600" b="1" dirty="0" smtClean="0">
                <a:solidFill>
                  <a:schemeClr val="bg1"/>
                </a:solidFill>
                <a:latin typeface="Calibri" pitchFamily="34" charset="0"/>
              </a:rPr>
              <a:t>PLNĚNÍ</a:t>
            </a:r>
            <a:endParaRPr lang="en-US" sz="1600" b="1" dirty="0" smtClean="0">
              <a:solidFill>
                <a:schemeClr val="bg1"/>
              </a:solidFill>
              <a:latin typeface="Calibri" pitchFamily="34" charset="0"/>
            </a:endParaRPr>
          </a:p>
        </p:txBody>
      </p:sp>
      <p:cxnSp>
        <p:nvCxnSpPr>
          <p:cNvPr id="71" name="מחבר ישר 70"/>
          <p:cNvCxnSpPr/>
          <p:nvPr/>
        </p:nvCxnSpPr>
        <p:spPr bwMode="auto">
          <a:xfrm>
            <a:off x="6710292"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72" name="Rounded Rectangle 6"/>
          <p:cNvSpPr/>
          <p:nvPr/>
        </p:nvSpPr>
        <p:spPr bwMode="auto">
          <a:xfrm rot="10800000">
            <a:off x="4573034" y="4116496"/>
            <a:ext cx="4267467" cy="599900"/>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32" name="Rektangel med afrundet, diagonalt hjørne 23"/>
          <p:cNvSpPr/>
          <p:nvPr/>
        </p:nvSpPr>
        <p:spPr>
          <a:xfrm>
            <a:off x="219973" y="4195072"/>
            <a:ext cx="8470320" cy="443144"/>
          </a:xfrm>
          <a:prstGeom prst="rect">
            <a:avLst/>
          </a:prstGeom>
          <a:solidFill>
            <a:srgbClr val="004096"/>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2000" b="1" dirty="0" smtClean="0">
                <a:solidFill>
                  <a:schemeClr val="bg1"/>
                </a:solidFill>
                <a:latin typeface="Calibri" pitchFamily="34" charset="0"/>
              </a:rPr>
              <a:t>ANALYTI</a:t>
            </a:r>
            <a:r>
              <a:rPr lang="cs-CZ" sz="2000" b="1" dirty="0" smtClean="0">
                <a:solidFill>
                  <a:schemeClr val="bg1"/>
                </a:solidFill>
                <a:latin typeface="Calibri" pitchFamily="34" charset="0"/>
              </a:rPr>
              <a:t>KA</a:t>
            </a:r>
            <a:endParaRPr lang="en-US" sz="2000" b="1" dirty="0" smtClean="0">
              <a:solidFill>
                <a:schemeClr val="bg1"/>
              </a:solidFill>
              <a:latin typeface="Calibri" pitchFamily="34" charset="0"/>
            </a:endParaRPr>
          </a:p>
        </p:txBody>
      </p:sp>
      <p:sp>
        <p:nvSpPr>
          <p:cNvPr id="33" name="Rectangle 3"/>
          <p:cNvSpPr txBox="1">
            <a:spLocks noChangeArrowheads="1"/>
          </p:cNvSpPr>
          <p:nvPr/>
        </p:nvSpPr>
        <p:spPr>
          <a:xfrm>
            <a:off x="155121" y="991277"/>
            <a:ext cx="4286250" cy="512966"/>
          </a:xfrm>
          <a:prstGeom prst="rect">
            <a:avLst/>
          </a:prstGeom>
          <a:noFill/>
          <a:ln>
            <a:no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r>
              <a:rPr lang="cs-CZ" sz="24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Zóna </a:t>
            </a:r>
            <a:r>
              <a:rPr lang="cs-CZ" sz="24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sítě</a:t>
            </a:r>
            <a:endParaRPr lang="en-US" sz="24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spTree>
    <p:extLst>
      <p:ext uri="{BB962C8B-B14F-4D97-AF65-F5344CB8AC3E}">
        <p14:creationId xmlns:p14="http://schemas.microsoft.com/office/powerpoint/2010/main" val="4198620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500"/>
                                        <p:tgtEl>
                                          <p:spTgt spid="66"/>
                                        </p:tgtEl>
                                      </p:cBhvr>
                                    </p:animEffect>
                                  </p:childTnLst>
                                </p:cTn>
                              </p:par>
                            </p:childTnLst>
                          </p:cTn>
                        </p:par>
                        <p:par>
                          <p:cTn id="8" fill="hold">
                            <p:stCondLst>
                              <p:cond delay="500"/>
                            </p:stCondLst>
                            <p:childTnLst>
                              <p:par>
                                <p:cTn id="9" presetID="12" presetClass="entr" presetSubtype="1" fill="hold" grpId="0" nodeType="afterEffect">
                                  <p:stCondLst>
                                    <p:cond delay="1000"/>
                                  </p:stCondLst>
                                  <p:childTnLst>
                                    <p:set>
                                      <p:cBhvr>
                                        <p:cTn id="10" dur="1" fill="hold">
                                          <p:stCondLst>
                                            <p:cond delay="0"/>
                                          </p:stCondLst>
                                        </p:cTn>
                                        <p:tgtEl>
                                          <p:spTgt spid="52"/>
                                        </p:tgtEl>
                                        <p:attrNameLst>
                                          <p:attrName>style.visibility</p:attrName>
                                        </p:attrNameLst>
                                      </p:cBhvr>
                                      <p:to>
                                        <p:strVal val="visible"/>
                                      </p:to>
                                    </p:set>
                                    <p:animEffect transition="in" filter="slide(fromTop)">
                                      <p:cBhvr>
                                        <p:cTn id="11" dur="500"/>
                                        <p:tgtEl>
                                          <p:spTgt spid="52"/>
                                        </p:tgtEl>
                                      </p:cBhvr>
                                    </p:animEffect>
                                  </p:childTnLst>
                                </p:cTn>
                              </p:par>
                              <p:par>
                                <p:cTn id="12" presetID="10" presetClass="entr" presetSubtype="0" fill="hold" grpId="0" nodeType="withEffect">
                                  <p:stCondLst>
                                    <p:cond delay="1000"/>
                                  </p:stCondLst>
                                  <p:childTnLst>
                                    <p:set>
                                      <p:cBhvr>
                                        <p:cTn id="13" dur="1" fill="hold">
                                          <p:stCondLst>
                                            <p:cond delay="0"/>
                                          </p:stCondLst>
                                        </p:cTn>
                                        <p:tgtEl>
                                          <p:spTgt spid="41"/>
                                        </p:tgtEl>
                                        <p:attrNameLst>
                                          <p:attrName>style.visibility</p:attrName>
                                        </p:attrNameLst>
                                      </p:cBhvr>
                                      <p:to>
                                        <p:strVal val="visible"/>
                                      </p:to>
                                    </p:set>
                                    <p:animEffect transition="in" filter="fade">
                                      <p:cBhvr>
                                        <p:cTn id="14" dur="500"/>
                                        <p:tgtEl>
                                          <p:spTgt spid="41"/>
                                        </p:tgtEl>
                                      </p:cBhvr>
                                    </p:animEffect>
                                  </p:childTnLst>
                                </p:cTn>
                              </p:par>
                            </p:childTnLst>
                          </p:cTn>
                        </p:par>
                        <p:par>
                          <p:cTn id="15" fill="hold">
                            <p:stCondLst>
                              <p:cond delay="2000"/>
                            </p:stCondLst>
                            <p:childTnLst>
                              <p:par>
                                <p:cTn id="16" presetID="22" presetClass="entr" presetSubtype="2" fill="hold" grpId="0" nodeType="afterEffect">
                                  <p:stCondLst>
                                    <p:cond delay="0"/>
                                  </p:stCondLst>
                                  <p:childTnLst>
                                    <p:set>
                                      <p:cBhvr>
                                        <p:cTn id="17" dur="1" fill="hold">
                                          <p:stCondLst>
                                            <p:cond delay="0"/>
                                          </p:stCondLst>
                                        </p:cTn>
                                        <p:tgtEl>
                                          <p:spTgt spid="72"/>
                                        </p:tgtEl>
                                        <p:attrNameLst>
                                          <p:attrName>style.visibility</p:attrName>
                                        </p:attrNameLst>
                                      </p:cBhvr>
                                      <p:to>
                                        <p:strVal val="visible"/>
                                      </p:to>
                                    </p:set>
                                    <p:animEffect transition="in" filter="wipe(right)">
                                      <p:cBhvr>
                                        <p:cTn id="18" dur="500"/>
                                        <p:tgtEl>
                                          <p:spTgt spid="72"/>
                                        </p:tgtEl>
                                      </p:cBhvr>
                                    </p:animEffect>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10" presetClass="entr" presetSubtype="0" fill="hold" grpId="0" nodeType="withEffect">
                                  <p:stCondLst>
                                    <p:cond delay="100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41" grpId="0" animBg="1"/>
      <p:bldP spid="52" grpId="0" animBg="1"/>
      <p:bldP spid="72" grpId="0" animBg="1"/>
      <p:bldP spid="32" grpId="0" animBg="1"/>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3"/>
          <p:cNvSpPr txBox="1">
            <a:spLocks noChangeArrowheads="1"/>
          </p:cNvSpPr>
          <p:nvPr/>
        </p:nvSpPr>
        <p:spPr>
          <a:xfrm>
            <a:off x="3247091" y="1892509"/>
            <a:ext cx="1657623" cy="1404714"/>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Zóna </a:t>
            </a: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sítě</a:t>
            </a:r>
            <a:endParaRPr lang="en-US" sz="1600" b="1" dirty="0" smtClean="0">
              <a:solidFill>
                <a:schemeClr val="bg1"/>
              </a:solidFill>
              <a:latin typeface="Calibri" pitchFamily="34" charset="0"/>
              <a:cs typeface="Arial" pitchFamily="34" charset="0"/>
            </a:endParaRPr>
          </a:p>
        </p:txBody>
      </p:sp>
      <p:sp>
        <p:nvSpPr>
          <p:cNvPr id="43" name="Rectangle 3"/>
          <p:cNvSpPr txBox="1">
            <a:spLocks noChangeArrowheads="1"/>
          </p:cNvSpPr>
          <p:nvPr/>
        </p:nvSpPr>
        <p:spPr>
          <a:xfrm>
            <a:off x="3253592" y="1893594"/>
            <a:ext cx="1657623" cy="572894"/>
          </a:xfrm>
          <a:prstGeom prst="rect">
            <a:avLst/>
          </a:prstGeom>
          <a:gradFill>
            <a:gsLst>
              <a:gs pos="0">
                <a:srgbClr val="AFDC1E">
                  <a:alpha val="90000"/>
                </a:srgbClr>
              </a:gs>
              <a:gs pos="36000">
                <a:srgbClr val="B0E725">
                  <a:alpha val="54000"/>
                </a:srgbClr>
              </a:gs>
              <a:gs pos="85000">
                <a:srgbClr val="A5DD27">
                  <a:alpha val="0"/>
                </a:srgbClr>
              </a:gs>
            </a:gsLst>
            <a:lin ang="5400000" scaled="0"/>
          </a:gradFill>
          <a:ln>
            <a:gradFill>
              <a:gsLst>
                <a:gs pos="0">
                  <a:srgbClr val="3C5B05"/>
                </a:gs>
                <a:gs pos="50000">
                  <a:srgbClr val="AFDC1E">
                    <a:alpha val="31000"/>
                  </a:srgbClr>
                </a:gs>
                <a:gs pos="86000">
                  <a:srgbClr val="B0E725">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1600" b="1" dirty="0" smtClean="0">
              <a:solidFill>
                <a:schemeClr val="bg1"/>
              </a:solidFill>
              <a:latin typeface="Calibri" pitchFamily="34" charset="0"/>
              <a:cs typeface="Arial" pitchFamily="34" charset="0"/>
            </a:endParaRPr>
          </a:p>
        </p:txBody>
      </p:sp>
      <p:sp>
        <p:nvSpPr>
          <p:cNvPr id="44" name="Rectangle 3"/>
          <p:cNvSpPr txBox="1">
            <a:spLocks noChangeArrowheads="1"/>
          </p:cNvSpPr>
          <p:nvPr/>
        </p:nvSpPr>
        <p:spPr>
          <a:xfrm>
            <a:off x="3258638" y="1876426"/>
            <a:ext cx="1657623" cy="372902"/>
          </a:xfrm>
          <a:prstGeom prst="rect">
            <a:avLst/>
          </a:prstGeom>
          <a:noFill/>
          <a:ln>
            <a:no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Zóna </a:t>
            </a: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sítě</a:t>
            </a:r>
            <a:endParaRPr lang="en-US"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sp>
        <p:nvSpPr>
          <p:cNvPr id="64" name="Rounded Rectangle 6"/>
          <p:cNvSpPr/>
          <p:nvPr/>
        </p:nvSpPr>
        <p:spPr bwMode="auto">
          <a:xfrm rot="10800000">
            <a:off x="4662220" y="0"/>
            <a:ext cx="4267467" cy="1272530"/>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2" name="Title 1"/>
          <p:cNvSpPr>
            <a:spLocks noGrp="1"/>
          </p:cNvSpPr>
          <p:nvPr>
            <p:ph type="title"/>
          </p:nvPr>
        </p:nvSpPr>
        <p:spPr/>
        <p:txBody>
          <a:bodyPr/>
          <a:lstStyle/>
          <a:p>
            <a:r>
              <a:rPr lang="cs-CZ" b="0" dirty="0" smtClean="0"/>
              <a:t>Katalogizační síť</a:t>
            </a:r>
            <a:endParaRPr lang="cs-CZ" dirty="0"/>
          </a:p>
        </p:txBody>
      </p:sp>
      <p:sp>
        <p:nvSpPr>
          <p:cNvPr id="15" name="Oval 14"/>
          <p:cNvSpPr/>
          <p:nvPr/>
        </p:nvSpPr>
        <p:spPr>
          <a:xfrm>
            <a:off x="2796563" y="2829800"/>
            <a:ext cx="2534340" cy="465514"/>
          </a:xfrm>
          <a:prstGeom prst="ellipse">
            <a:avLst/>
          </a:prstGeom>
          <a:gradFill flip="none" rotWithShape="1">
            <a:gsLst>
              <a:gs pos="100000">
                <a:schemeClr val="bg1">
                  <a:lumMod val="85000"/>
                  <a:alpha val="0"/>
                </a:schemeClr>
              </a:gs>
              <a:gs pos="0">
                <a:schemeClr val="tx1">
                  <a:alpha val="29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3" cstate="screen"/>
          <a:stretch>
            <a:fillRect/>
          </a:stretch>
        </p:blipFill>
        <p:spPr>
          <a:xfrm>
            <a:off x="1813283" y="2231312"/>
            <a:ext cx="562563" cy="42064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2" name="Picture 21"/>
          <p:cNvPicPr>
            <a:picLocks noChangeAspect="1"/>
          </p:cNvPicPr>
          <p:nvPr/>
        </p:nvPicPr>
        <p:blipFill>
          <a:blip r:embed="rId4" cstate="screen"/>
          <a:stretch>
            <a:fillRect/>
          </a:stretch>
        </p:blipFill>
        <p:spPr>
          <a:xfrm>
            <a:off x="3533949" y="2219548"/>
            <a:ext cx="1059568" cy="792264"/>
          </a:xfrm>
          <a:prstGeom prst="rect">
            <a:avLst/>
          </a:prstGeom>
          <a:effectLst>
            <a:outerShdw blurRad="50800" dist="38100" algn="l" rotWithShape="0">
              <a:prstClr val="black">
                <a:alpha val="40000"/>
              </a:prstClr>
            </a:outerShdw>
          </a:effectLst>
        </p:spPr>
      </p:pic>
      <p:pic>
        <p:nvPicPr>
          <p:cNvPr id="24" name="Picture 23"/>
          <p:cNvPicPr>
            <a:picLocks noChangeAspect="1"/>
          </p:cNvPicPr>
          <p:nvPr/>
        </p:nvPicPr>
        <p:blipFill>
          <a:blip r:embed="rId5" cstate="screen"/>
          <a:stretch>
            <a:fillRect/>
          </a:stretch>
        </p:blipFill>
        <p:spPr>
          <a:xfrm>
            <a:off x="5014467" y="3220768"/>
            <a:ext cx="807077" cy="603471"/>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5" name="Picture 24"/>
          <p:cNvPicPr>
            <a:picLocks noChangeAspect="1"/>
          </p:cNvPicPr>
          <p:nvPr/>
        </p:nvPicPr>
        <p:blipFill>
          <a:blip r:embed="rId6" cstate="screen"/>
          <a:stretch>
            <a:fillRect/>
          </a:stretch>
        </p:blipFill>
        <p:spPr>
          <a:xfrm>
            <a:off x="5909190" y="2144102"/>
            <a:ext cx="672176" cy="50260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34" name="Picture 33"/>
          <p:cNvPicPr>
            <a:picLocks noChangeAspect="1"/>
          </p:cNvPicPr>
          <p:nvPr/>
        </p:nvPicPr>
        <p:blipFill>
          <a:blip r:embed="rId7" cstate="screen">
            <a:duotone>
              <a:prstClr val="black"/>
              <a:schemeClr val="bg2">
                <a:tint val="45000"/>
                <a:satMod val="400000"/>
              </a:schemeClr>
            </a:duotone>
          </a:blip>
          <a:stretch>
            <a:fillRect/>
          </a:stretch>
        </p:blipFill>
        <p:spPr>
          <a:xfrm>
            <a:off x="1953924" y="2915846"/>
            <a:ext cx="632883" cy="473222"/>
          </a:xfrm>
          <a:prstGeom prst="rect">
            <a:avLst/>
          </a:prstGeom>
          <a:effectLst>
            <a:outerShdw blurRad="50800" dist="38100" dir="10800000" algn="r" rotWithShape="0">
              <a:prstClr val="black">
                <a:alpha val="40000"/>
              </a:prstClr>
            </a:outerShdw>
          </a:effectLst>
        </p:spPr>
      </p:pic>
      <p:pic>
        <p:nvPicPr>
          <p:cNvPr id="35" name="Picture 34"/>
          <p:cNvPicPr>
            <a:picLocks noChangeAspect="1"/>
          </p:cNvPicPr>
          <p:nvPr/>
        </p:nvPicPr>
        <p:blipFill>
          <a:blip r:embed="rId8" cstate="screen">
            <a:duotone>
              <a:prstClr val="black"/>
              <a:schemeClr val="bg2">
                <a:tint val="45000"/>
                <a:satMod val="400000"/>
              </a:schemeClr>
            </a:duotone>
          </a:blip>
          <a:stretch>
            <a:fillRect/>
          </a:stretch>
        </p:blipFill>
        <p:spPr>
          <a:xfrm>
            <a:off x="2821323" y="3157887"/>
            <a:ext cx="712629" cy="532850"/>
          </a:xfrm>
          <a:prstGeom prst="rect">
            <a:avLst/>
          </a:prstGeom>
          <a:effectLst>
            <a:outerShdw blurRad="50800" dist="38100" dir="10800000" algn="r" rotWithShape="0">
              <a:prstClr val="black">
                <a:alpha val="40000"/>
              </a:prstClr>
            </a:outerShdw>
          </a:effectLst>
        </p:spPr>
      </p:pic>
      <p:pic>
        <p:nvPicPr>
          <p:cNvPr id="36" name="Picture 35"/>
          <p:cNvPicPr>
            <a:picLocks noChangeAspect="1"/>
          </p:cNvPicPr>
          <p:nvPr/>
        </p:nvPicPr>
        <p:blipFill>
          <a:blip r:embed="rId7" cstate="screen">
            <a:duotone>
              <a:prstClr val="black"/>
              <a:schemeClr val="bg2">
                <a:tint val="45000"/>
                <a:satMod val="400000"/>
              </a:schemeClr>
            </a:duotone>
          </a:blip>
          <a:stretch>
            <a:fillRect/>
          </a:stretch>
        </p:blipFill>
        <p:spPr>
          <a:xfrm>
            <a:off x="1180402" y="2464017"/>
            <a:ext cx="632883" cy="473222"/>
          </a:xfrm>
          <a:prstGeom prst="rect">
            <a:avLst/>
          </a:prstGeom>
          <a:effectLst>
            <a:outerShdw blurRad="50800" dist="38100" dir="10800000" algn="r" rotWithShape="0">
              <a:prstClr val="black">
                <a:alpha val="40000"/>
              </a:prstClr>
            </a:outerShdw>
          </a:effectLst>
        </p:spPr>
      </p:pic>
      <p:pic>
        <p:nvPicPr>
          <p:cNvPr id="37" name="Picture 36"/>
          <p:cNvPicPr>
            <a:picLocks noChangeAspect="1"/>
          </p:cNvPicPr>
          <p:nvPr/>
        </p:nvPicPr>
        <p:blipFill>
          <a:blip r:embed="rId9" cstate="screen">
            <a:duotone>
              <a:prstClr val="black"/>
              <a:schemeClr val="bg2">
                <a:tint val="45000"/>
                <a:satMod val="400000"/>
              </a:schemeClr>
            </a:duotone>
          </a:blip>
          <a:stretch>
            <a:fillRect/>
          </a:stretch>
        </p:blipFill>
        <p:spPr>
          <a:xfrm>
            <a:off x="6091554" y="3624614"/>
            <a:ext cx="925435" cy="691970"/>
          </a:xfrm>
          <a:prstGeom prst="rect">
            <a:avLst/>
          </a:prstGeom>
          <a:effectLst>
            <a:outerShdw blurRad="50800" dist="38100" dir="10800000" algn="r" rotWithShape="0">
              <a:prstClr val="black">
                <a:alpha val="40000"/>
              </a:prstClr>
            </a:outerShdw>
          </a:effectLst>
        </p:spPr>
      </p:pic>
      <p:pic>
        <p:nvPicPr>
          <p:cNvPr id="38" name="Picture 37"/>
          <p:cNvPicPr>
            <a:picLocks noChangeAspect="1"/>
          </p:cNvPicPr>
          <p:nvPr/>
        </p:nvPicPr>
        <p:blipFill>
          <a:blip r:embed="rId10" cstate="screen">
            <a:duotone>
              <a:prstClr val="black"/>
              <a:schemeClr val="bg2">
                <a:tint val="45000"/>
                <a:satMod val="400000"/>
              </a:schemeClr>
            </a:duotone>
          </a:blip>
          <a:stretch>
            <a:fillRect/>
          </a:stretch>
        </p:blipFill>
        <p:spPr>
          <a:xfrm>
            <a:off x="6554264" y="2716250"/>
            <a:ext cx="727820" cy="544208"/>
          </a:xfrm>
          <a:prstGeom prst="rect">
            <a:avLst/>
          </a:prstGeom>
          <a:effectLst>
            <a:outerShdw blurRad="50800" dist="38100" dir="10800000" algn="r" rotWithShape="0">
              <a:prstClr val="black">
                <a:alpha val="40000"/>
              </a:prstClr>
            </a:outerShdw>
          </a:effectLst>
        </p:spPr>
      </p:pic>
      <p:pic>
        <p:nvPicPr>
          <p:cNvPr id="39" name="Picture 38"/>
          <p:cNvPicPr>
            <a:picLocks noChangeAspect="1"/>
          </p:cNvPicPr>
          <p:nvPr/>
        </p:nvPicPr>
        <p:blipFill>
          <a:blip r:embed="rId11" cstate="screen">
            <a:duotone>
              <a:prstClr val="black"/>
              <a:schemeClr val="bg2">
                <a:tint val="45000"/>
                <a:satMod val="400000"/>
              </a:schemeClr>
            </a:duotone>
          </a:blip>
          <a:stretch>
            <a:fillRect/>
          </a:stretch>
        </p:blipFill>
        <p:spPr>
          <a:xfrm>
            <a:off x="5134956" y="1851075"/>
            <a:ext cx="391893" cy="293027"/>
          </a:xfrm>
          <a:prstGeom prst="rect">
            <a:avLst/>
          </a:prstGeom>
          <a:effectLst>
            <a:outerShdw blurRad="50800" dist="38100" dir="10800000" algn="r" rotWithShape="0">
              <a:prstClr val="black">
                <a:alpha val="40000"/>
              </a:prstClr>
            </a:outerShdw>
          </a:effectLst>
        </p:spPr>
      </p:pic>
      <p:pic>
        <p:nvPicPr>
          <p:cNvPr id="40" name="Picture 39"/>
          <p:cNvPicPr>
            <a:picLocks noChangeAspect="1"/>
          </p:cNvPicPr>
          <p:nvPr/>
        </p:nvPicPr>
        <p:blipFill>
          <a:blip r:embed="rId12" cstate="screen">
            <a:duotone>
              <a:prstClr val="black"/>
              <a:schemeClr val="bg2">
                <a:tint val="45000"/>
                <a:satMod val="400000"/>
              </a:schemeClr>
            </a:duotone>
          </a:blip>
          <a:stretch>
            <a:fillRect/>
          </a:stretch>
        </p:blipFill>
        <p:spPr>
          <a:xfrm>
            <a:off x="5026386" y="2617726"/>
            <a:ext cx="715724" cy="535164"/>
          </a:xfrm>
          <a:prstGeom prst="rect">
            <a:avLst/>
          </a:prstGeom>
          <a:effectLst>
            <a:outerShdw blurRad="50800" dist="38100" dir="10800000" algn="r" rotWithShape="0">
              <a:prstClr val="black">
                <a:alpha val="40000"/>
              </a:prstClr>
            </a:outerShdw>
          </a:effectLst>
        </p:spPr>
      </p:pic>
      <p:pic>
        <p:nvPicPr>
          <p:cNvPr id="41" name="Picture 40"/>
          <p:cNvPicPr>
            <a:picLocks noChangeAspect="1"/>
          </p:cNvPicPr>
          <p:nvPr/>
        </p:nvPicPr>
        <p:blipFill>
          <a:blip r:embed="rId13" cstate="screen">
            <a:duotone>
              <a:prstClr val="black"/>
              <a:schemeClr val="bg2">
                <a:tint val="45000"/>
                <a:satMod val="400000"/>
              </a:schemeClr>
            </a:duotone>
          </a:blip>
          <a:stretch>
            <a:fillRect/>
          </a:stretch>
        </p:blipFill>
        <p:spPr>
          <a:xfrm>
            <a:off x="6665386" y="2180041"/>
            <a:ext cx="547546" cy="409413"/>
          </a:xfrm>
          <a:prstGeom prst="rect">
            <a:avLst/>
          </a:prstGeom>
          <a:effectLst>
            <a:outerShdw blurRad="50800" dist="38100" dir="10800000" algn="r" rotWithShape="0">
              <a:prstClr val="black">
                <a:alpha val="40000"/>
              </a:prstClr>
            </a:outerShdw>
          </a:effectLst>
        </p:spPr>
      </p:pic>
      <p:sp>
        <p:nvSpPr>
          <p:cNvPr id="55" name="Rounded Rectangle 54"/>
          <p:cNvSpPr/>
          <p:nvPr/>
        </p:nvSpPr>
        <p:spPr bwMode="auto">
          <a:xfrm>
            <a:off x="2754747" y="1272531"/>
            <a:ext cx="1977155" cy="419930"/>
          </a:xfrm>
          <a:prstGeom prst="wedgeRoundRectCallout">
            <a:avLst>
              <a:gd name="adj1" fmla="val -2803"/>
              <a:gd name="adj2" fmla="val 96583"/>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r>
              <a:rPr lang="cs-CZ" dirty="0" smtClean="0">
                <a:solidFill>
                  <a:schemeClr val="bg1"/>
                </a:solidFill>
                <a:latin typeface="Calibri" pitchFamily="34" charset="0"/>
                <a:cs typeface="Calibri" pitchFamily="34" charset="0"/>
              </a:rPr>
              <a:t>Sdílený katalog</a:t>
            </a:r>
            <a:endParaRPr lang="cs-CZ" dirty="0">
              <a:solidFill>
                <a:schemeClr val="bg1"/>
              </a:solidFill>
              <a:latin typeface="Calibri" pitchFamily="34" charset="0"/>
              <a:cs typeface="Calibri" pitchFamily="34" charset="0"/>
            </a:endParaRPr>
          </a:p>
        </p:txBody>
      </p:sp>
      <p:grpSp>
        <p:nvGrpSpPr>
          <p:cNvPr id="4" name="קבוצה 55"/>
          <p:cNvGrpSpPr/>
          <p:nvPr/>
        </p:nvGrpSpPr>
        <p:grpSpPr>
          <a:xfrm>
            <a:off x="6846623" y="81030"/>
            <a:ext cx="1969200" cy="555757"/>
            <a:chOff x="219972" y="2897780"/>
            <a:chExt cx="1969200" cy="555757"/>
          </a:xfrm>
        </p:grpSpPr>
        <p:sp>
          <p:nvSpPr>
            <p:cNvPr id="59" name="Rounded Rectangle 53"/>
            <p:cNvSpPr/>
            <p:nvPr/>
          </p:nvSpPr>
          <p:spPr bwMode="auto">
            <a:xfrm>
              <a:off x="219972" y="3151677"/>
              <a:ext cx="1969200" cy="301860"/>
            </a:xfrm>
            <a:prstGeom prst="rect">
              <a:avLst/>
            </a:prstGeom>
            <a:gradFill flip="none" rotWithShape="1">
              <a:gsLst>
                <a:gs pos="0">
                  <a:srgbClr val="004096"/>
                </a:gs>
                <a:gs pos="52000">
                  <a:srgbClr val="004096">
                    <a:alpha val="42000"/>
                  </a:srgb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0" name="Picture 63"/>
            <p:cNvPicPr>
              <a:picLocks noChangeAspect="1"/>
            </p:cNvPicPr>
            <p:nvPr/>
          </p:nvPicPr>
          <p:blipFill>
            <a:blip r:embed="rId14" cstate="screen">
              <a:duotone>
                <a:prstClr val="black"/>
                <a:srgbClr val="92D050">
                  <a:tint val="45000"/>
                  <a:satMod val="400000"/>
                </a:srgbClr>
              </a:duotone>
              <a:lum bright="7000" contrast="48000"/>
              <a:extLst>
                <a:ext uri="{28A0092B-C50C-407E-A947-70E740481C1C}">
                  <a14:useLocalDpi xmlns:a14="http://schemas.microsoft.com/office/drawing/2010/main" val="0"/>
                </a:ext>
              </a:extLst>
            </a:blip>
            <a:stretch>
              <a:fillRect/>
            </a:stretch>
          </p:blipFill>
          <p:spPr>
            <a:xfrm>
              <a:off x="938163" y="2897780"/>
              <a:ext cx="631249" cy="494193"/>
            </a:xfrm>
            <a:prstGeom prst="rect">
              <a:avLst/>
            </a:prstGeom>
            <a:noFill/>
            <a:ln>
              <a:noFill/>
            </a:ln>
            <a:effectLst>
              <a:outerShdw blurRad="88900" dist="50800" dir="10800000" algn="r" rotWithShape="0">
                <a:srgbClr val="00214E">
                  <a:alpha val="20000"/>
                </a:srgbClr>
              </a:outerShdw>
            </a:effectLst>
          </p:spPr>
        </p:pic>
      </p:grpSp>
      <p:grpSp>
        <p:nvGrpSpPr>
          <p:cNvPr id="5" name="קבוצה 60"/>
          <p:cNvGrpSpPr/>
          <p:nvPr/>
        </p:nvGrpSpPr>
        <p:grpSpPr>
          <a:xfrm>
            <a:off x="6846622" y="674757"/>
            <a:ext cx="1980000" cy="465832"/>
            <a:chOff x="219971" y="3491507"/>
            <a:chExt cx="1980000" cy="465832"/>
          </a:xfrm>
        </p:grpSpPr>
        <p:sp>
          <p:nvSpPr>
            <p:cNvPr id="62" name="Rektangel med afrundet, diagonalt hjørne 23"/>
            <p:cNvSpPr/>
            <p:nvPr/>
          </p:nvSpPr>
          <p:spPr>
            <a:xfrm>
              <a:off x="219971" y="3494980"/>
              <a:ext cx="1976401" cy="462359"/>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600" b="1" dirty="0" smtClean="0">
                  <a:solidFill>
                    <a:schemeClr val="bg1"/>
                  </a:solidFill>
                  <a:latin typeface="Calibri" pitchFamily="34" charset="0"/>
                </a:rPr>
                <a:t>KATALOGIZACE</a:t>
              </a:r>
            </a:p>
          </p:txBody>
        </p:sp>
        <p:cxnSp>
          <p:nvCxnSpPr>
            <p:cNvPr id="63" name="מחבר ישר 62"/>
            <p:cNvCxnSpPr/>
            <p:nvPr/>
          </p:nvCxnSpPr>
          <p:spPr bwMode="auto">
            <a:xfrm>
              <a:off x="219971"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cxnSp>
        <p:nvCxnSpPr>
          <p:cNvPr id="46" name="Straight Connector 23"/>
          <p:cNvCxnSpPr>
            <a:stCxn id="23" idx="3"/>
            <a:endCxn id="22" idx="1"/>
          </p:cNvCxnSpPr>
          <p:nvPr/>
        </p:nvCxnSpPr>
        <p:spPr bwMode="auto">
          <a:xfrm>
            <a:off x="2375846" y="2441633"/>
            <a:ext cx="1158103" cy="174047"/>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6" name="Straight Connector 23"/>
          <p:cNvCxnSpPr>
            <a:endCxn id="25" idx="1"/>
          </p:cNvCxnSpPr>
          <p:nvPr/>
        </p:nvCxnSpPr>
        <p:spPr bwMode="auto">
          <a:xfrm flipV="1">
            <a:off x="4634286" y="2395403"/>
            <a:ext cx="1274904" cy="256551"/>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9" name="Straight Connector 23"/>
          <p:cNvCxnSpPr>
            <a:stCxn id="22" idx="2"/>
            <a:endCxn id="24" idx="1"/>
          </p:cNvCxnSpPr>
          <p:nvPr/>
        </p:nvCxnSpPr>
        <p:spPr bwMode="auto">
          <a:xfrm>
            <a:off x="4063733" y="3011812"/>
            <a:ext cx="950734" cy="510692"/>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72" name="Straight Connector 23"/>
          <p:cNvCxnSpPr>
            <a:stCxn id="30" idx="1"/>
            <a:endCxn id="24" idx="1"/>
          </p:cNvCxnSpPr>
          <p:nvPr/>
        </p:nvCxnSpPr>
        <p:spPr bwMode="auto">
          <a:xfrm flipV="1">
            <a:off x="4171524" y="3522504"/>
            <a:ext cx="842943" cy="670673"/>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pic>
        <p:nvPicPr>
          <p:cNvPr id="1026" name="Picture 2" descr="D:\SHARPdesign\Exlibris\dvir\alma-december2013\pics\124518_43541_128_book_folder_icon.png"/>
          <p:cNvPicPr>
            <a:picLocks noChangeAspect="1" noChangeArrowheads="1"/>
          </p:cNvPicPr>
          <p:nvPr/>
        </p:nvPicPr>
        <p:blipFill>
          <a:blip r:embed="rId15" cstate="screen"/>
          <a:stretch>
            <a:fillRect/>
          </a:stretch>
        </p:blipFill>
        <p:spPr bwMode="auto">
          <a:xfrm>
            <a:off x="3756372" y="3877627"/>
            <a:ext cx="877914" cy="877914"/>
          </a:xfrm>
          <a:prstGeom prst="rect">
            <a:avLst/>
          </a:prstGeom>
          <a:noFill/>
        </p:spPr>
      </p:pic>
      <p:sp>
        <p:nvSpPr>
          <p:cNvPr id="51" name="Rounded Rectangle 50"/>
          <p:cNvSpPr/>
          <p:nvPr/>
        </p:nvSpPr>
        <p:spPr bwMode="auto">
          <a:xfrm>
            <a:off x="3157801" y="4755541"/>
            <a:ext cx="1977155" cy="412330"/>
          </a:xfrm>
          <a:prstGeom prst="wedgeRoundRectCallout">
            <a:avLst>
              <a:gd name="adj1" fmla="val 15294"/>
              <a:gd name="adj2" fmla="val -98600"/>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r>
              <a:rPr lang="cs-CZ" dirty="0" smtClean="0">
                <a:solidFill>
                  <a:schemeClr val="bg1"/>
                </a:solidFill>
                <a:latin typeface="Calibri" pitchFamily="34" charset="0"/>
                <a:cs typeface="Calibri" pitchFamily="34" charset="0"/>
              </a:rPr>
              <a:t>Externí katalog</a:t>
            </a:r>
            <a:endParaRPr lang="cs-CZ" dirty="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149846593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ieren 6"/>
          <p:cNvGrpSpPr/>
          <p:nvPr/>
        </p:nvGrpSpPr>
        <p:grpSpPr>
          <a:xfrm>
            <a:off x="3234921" y="1889214"/>
            <a:ext cx="1681963" cy="1408009"/>
            <a:chOff x="3234921" y="1889214"/>
            <a:chExt cx="1681963" cy="1408009"/>
          </a:xfrm>
        </p:grpSpPr>
        <p:sp>
          <p:nvSpPr>
            <p:cNvPr id="42" name="Rectangle 3"/>
            <p:cNvSpPr txBox="1">
              <a:spLocks noChangeArrowheads="1"/>
            </p:cNvSpPr>
            <p:nvPr/>
          </p:nvSpPr>
          <p:spPr>
            <a:xfrm>
              <a:off x="3247091" y="1892509"/>
              <a:ext cx="1657623" cy="1404714"/>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Zóna </a:t>
              </a: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sítě</a:t>
              </a:r>
              <a:endParaRPr lang="en-US" sz="1600" b="1" dirty="0">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algn="ctr" defTabSz="914400" eaLnBrk="1" hangingPunct="1">
                <a:spcBef>
                  <a:spcPct val="0"/>
                </a:spcBef>
                <a:buSzTx/>
              </a:pPr>
              <a:endParaRPr lang="en-US" sz="1600" b="1" dirty="0" smtClean="0">
                <a:solidFill>
                  <a:schemeClr val="bg1"/>
                </a:solidFill>
                <a:latin typeface="Calibri" pitchFamily="34" charset="0"/>
                <a:cs typeface="Arial" pitchFamily="34" charset="0"/>
              </a:endParaRPr>
            </a:p>
          </p:txBody>
        </p:sp>
        <p:sp>
          <p:nvSpPr>
            <p:cNvPr id="43" name="Rectangle 3"/>
            <p:cNvSpPr txBox="1">
              <a:spLocks noChangeArrowheads="1"/>
            </p:cNvSpPr>
            <p:nvPr/>
          </p:nvSpPr>
          <p:spPr>
            <a:xfrm>
              <a:off x="3234921" y="1891123"/>
              <a:ext cx="1657623" cy="572894"/>
            </a:xfrm>
            <a:prstGeom prst="rect">
              <a:avLst/>
            </a:prstGeom>
            <a:gradFill>
              <a:gsLst>
                <a:gs pos="0">
                  <a:srgbClr val="AFDC1E">
                    <a:alpha val="90000"/>
                  </a:srgbClr>
                </a:gs>
                <a:gs pos="36000">
                  <a:srgbClr val="B0E725">
                    <a:alpha val="54000"/>
                  </a:srgbClr>
                </a:gs>
                <a:gs pos="85000">
                  <a:srgbClr val="A5DD27">
                    <a:alpha val="0"/>
                  </a:srgbClr>
                </a:gs>
              </a:gsLst>
              <a:lin ang="5400000" scaled="0"/>
            </a:gradFill>
            <a:ln>
              <a:gradFill>
                <a:gsLst>
                  <a:gs pos="0">
                    <a:srgbClr val="3C5B05"/>
                  </a:gs>
                  <a:gs pos="50000">
                    <a:srgbClr val="AFDC1E">
                      <a:alpha val="31000"/>
                    </a:srgbClr>
                  </a:gs>
                  <a:gs pos="86000">
                    <a:srgbClr val="B0E725">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1600" b="1" dirty="0" smtClean="0">
                <a:solidFill>
                  <a:schemeClr val="bg1"/>
                </a:solidFill>
                <a:latin typeface="Calibri" pitchFamily="34" charset="0"/>
                <a:cs typeface="Arial" pitchFamily="34" charset="0"/>
              </a:endParaRPr>
            </a:p>
          </p:txBody>
        </p:sp>
        <p:sp>
          <p:nvSpPr>
            <p:cNvPr id="44" name="Rectangle 3"/>
            <p:cNvSpPr txBox="1">
              <a:spLocks noChangeArrowheads="1"/>
            </p:cNvSpPr>
            <p:nvPr/>
          </p:nvSpPr>
          <p:spPr>
            <a:xfrm>
              <a:off x="3259261" y="1889214"/>
              <a:ext cx="1657623" cy="372902"/>
            </a:xfrm>
            <a:prstGeom prst="rect">
              <a:avLst/>
            </a:prstGeom>
            <a:noFill/>
            <a:ln>
              <a:no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Zóna </a:t>
              </a:r>
              <a:r>
                <a:rPr lang="cs-CZ" sz="1600" b="1" dirty="0" smtClean="0">
                  <a:solidFill>
                    <a:schemeClr val="bg1"/>
                  </a:solidFill>
                  <a:effectLst>
                    <a:outerShdw blurRad="38100" dist="38100" dir="2700000" algn="tl">
                      <a:srgbClr val="000000">
                        <a:alpha val="43137"/>
                      </a:srgbClr>
                    </a:outerShdw>
                  </a:effectLst>
                  <a:latin typeface="Calibri" pitchFamily="34" charset="0"/>
                  <a:cs typeface="Arial" pitchFamily="34" charset="0"/>
                </a:rPr>
                <a:t>sítě</a:t>
              </a:r>
              <a:endParaRPr lang="en-US" sz="1600" b="1" dirty="0">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sp>
        <p:nvSpPr>
          <p:cNvPr id="64" name="Rounded Rectangle 6"/>
          <p:cNvSpPr/>
          <p:nvPr/>
        </p:nvSpPr>
        <p:spPr bwMode="auto">
          <a:xfrm rot="10800000">
            <a:off x="4662220" y="0"/>
            <a:ext cx="4267467" cy="1272530"/>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2" name="Title 1"/>
          <p:cNvSpPr>
            <a:spLocks noGrp="1"/>
          </p:cNvSpPr>
          <p:nvPr>
            <p:ph type="title"/>
          </p:nvPr>
        </p:nvSpPr>
        <p:spPr/>
        <p:txBody>
          <a:bodyPr/>
          <a:lstStyle/>
          <a:p>
            <a:r>
              <a:rPr lang="cs-CZ" dirty="0" smtClean="0"/>
              <a:t>Akviziční síť</a:t>
            </a:r>
            <a:endParaRPr lang="cs-CZ" dirty="0"/>
          </a:p>
        </p:txBody>
      </p:sp>
      <p:sp>
        <p:nvSpPr>
          <p:cNvPr id="15" name="Oval 14"/>
          <p:cNvSpPr/>
          <p:nvPr/>
        </p:nvSpPr>
        <p:spPr>
          <a:xfrm>
            <a:off x="2796563" y="2829800"/>
            <a:ext cx="2534340" cy="465514"/>
          </a:xfrm>
          <a:prstGeom prst="ellipse">
            <a:avLst/>
          </a:prstGeom>
          <a:gradFill flip="none" rotWithShape="1">
            <a:gsLst>
              <a:gs pos="100000">
                <a:schemeClr val="bg1">
                  <a:lumMod val="85000"/>
                  <a:alpha val="0"/>
                </a:schemeClr>
              </a:gs>
              <a:gs pos="0">
                <a:schemeClr val="tx1">
                  <a:alpha val="29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3" cstate="screen"/>
          <a:stretch>
            <a:fillRect/>
          </a:stretch>
        </p:blipFill>
        <p:spPr>
          <a:xfrm>
            <a:off x="1813283" y="2231312"/>
            <a:ext cx="562563" cy="42064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2" name="Picture 21"/>
          <p:cNvPicPr>
            <a:picLocks noChangeAspect="1"/>
          </p:cNvPicPr>
          <p:nvPr/>
        </p:nvPicPr>
        <p:blipFill>
          <a:blip r:embed="rId4" cstate="screen"/>
          <a:stretch>
            <a:fillRect/>
          </a:stretch>
        </p:blipFill>
        <p:spPr>
          <a:xfrm>
            <a:off x="3533949" y="2219548"/>
            <a:ext cx="1059568" cy="792264"/>
          </a:xfrm>
          <a:prstGeom prst="rect">
            <a:avLst/>
          </a:prstGeom>
          <a:effectLst>
            <a:outerShdw blurRad="50800" dist="38100" algn="l" rotWithShape="0">
              <a:prstClr val="black">
                <a:alpha val="40000"/>
              </a:prstClr>
            </a:outerShdw>
          </a:effectLst>
        </p:spPr>
      </p:pic>
      <p:pic>
        <p:nvPicPr>
          <p:cNvPr id="24" name="Picture 23"/>
          <p:cNvPicPr>
            <a:picLocks noChangeAspect="1"/>
          </p:cNvPicPr>
          <p:nvPr/>
        </p:nvPicPr>
        <p:blipFill>
          <a:blip r:embed="rId5" cstate="screen"/>
          <a:stretch>
            <a:fillRect/>
          </a:stretch>
        </p:blipFill>
        <p:spPr>
          <a:xfrm>
            <a:off x="5014467" y="3220768"/>
            <a:ext cx="807077" cy="603471"/>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5" name="Picture 24"/>
          <p:cNvPicPr>
            <a:picLocks noChangeAspect="1"/>
          </p:cNvPicPr>
          <p:nvPr/>
        </p:nvPicPr>
        <p:blipFill>
          <a:blip r:embed="rId6" cstate="screen"/>
          <a:stretch>
            <a:fillRect/>
          </a:stretch>
        </p:blipFill>
        <p:spPr>
          <a:xfrm>
            <a:off x="5909190" y="2144102"/>
            <a:ext cx="672176" cy="50260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34" name="Picture 33"/>
          <p:cNvPicPr>
            <a:picLocks noChangeAspect="1"/>
          </p:cNvPicPr>
          <p:nvPr/>
        </p:nvPicPr>
        <p:blipFill>
          <a:blip r:embed="rId7" cstate="screen">
            <a:duotone>
              <a:prstClr val="black"/>
              <a:schemeClr val="bg2">
                <a:tint val="45000"/>
                <a:satMod val="400000"/>
              </a:schemeClr>
            </a:duotone>
          </a:blip>
          <a:stretch>
            <a:fillRect/>
          </a:stretch>
        </p:blipFill>
        <p:spPr>
          <a:xfrm>
            <a:off x="1953924" y="2915846"/>
            <a:ext cx="632883" cy="473222"/>
          </a:xfrm>
          <a:prstGeom prst="rect">
            <a:avLst/>
          </a:prstGeom>
          <a:effectLst>
            <a:outerShdw blurRad="50800" dist="38100" dir="10800000" algn="r" rotWithShape="0">
              <a:prstClr val="black">
                <a:alpha val="40000"/>
              </a:prstClr>
            </a:outerShdw>
          </a:effectLst>
        </p:spPr>
      </p:pic>
      <p:pic>
        <p:nvPicPr>
          <p:cNvPr id="35" name="Picture 34"/>
          <p:cNvPicPr>
            <a:picLocks noChangeAspect="1"/>
          </p:cNvPicPr>
          <p:nvPr/>
        </p:nvPicPr>
        <p:blipFill>
          <a:blip r:embed="rId8" cstate="screen">
            <a:duotone>
              <a:prstClr val="black"/>
              <a:schemeClr val="bg2">
                <a:tint val="45000"/>
                <a:satMod val="400000"/>
              </a:schemeClr>
            </a:duotone>
          </a:blip>
          <a:stretch>
            <a:fillRect/>
          </a:stretch>
        </p:blipFill>
        <p:spPr>
          <a:xfrm>
            <a:off x="2821323" y="3157887"/>
            <a:ext cx="712629" cy="532850"/>
          </a:xfrm>
          <a:prstGeom prst="rect">
            <a:avLst/>
          </a:prstGeom>
          <a:effectLst>
            <a:outerShdw blurRad="50800" dist="38100" dir="10800000" algn="r" rotWithShape="0">
              <a:prstClr val="black">
                <a:alpha val="40000"/>
              </a:prstClr>
            </a:outerShdw>
          </a:effectLst>
        </p:spPr>
      </p:pic>
      <p:pic>
        <p:nvPicPr>
          <p:cNvPr id="36" name="Picture 35"/>
          <p:cNvPicPr>
            <a:picLocks noChangeAspect="1"/>
          </p:cNvPicPr>
          <p:nvPr/>
        </p:nvPicPr>
        <p:blipFill>
          <a:blip r:embed="rId7" cstate="screen">
            <a:duotone>
              <a:prstClr val="black"/>
              <a:schemeClr val="bg2">
                <a:tint val="45000"/>
                <a:satMod val="400000"/>
              </a:schemeClr>
            </a:duotone>
          </a:blip>
          <a:stretch>
            <a:fillRect/>
          </a:stretch>
        </p:blipFill>
        <p:spPr>
          <a:xfrm>
            <a:off x="1180402" y="2464017"/>
            <a:ext cx="632883" cy="473222"/>
          </a:xfrm>
          <a:prstGeom prst="rect">
            <a:avLst/>
          </a:prstGeom>
          <a:effectLst>
            <a:outerShdw blurRad="50800" dist="38100" dir="10800000" algn="r" rotWithShape="0">
              <a:prstClr val="black">
                <a:alpha val="40000"/>
              </a:prstClr>
            </a:outerShdw>
          </a:effectLst>
        </p:spPr>
      </p:pic>
      <p:pic>
        <p:nvPicPr>
          <p:cNvPr id="37" name="Picture 36"/>
          <p:cNvPicPr>
            <a:picLocks noChangeAspect="1"/>
          </p:cNvPicPr>
          <p:nvPr/>
        </p:nvPicPr>
        <p:blipFill>
          <a:blip r:embed="rId9" cstate="screen">
            <a:duotone>
              <a:prstClr val="black"/>
              <a:schemeClr val="bg2">
                <a:tint val="45000"/>
                <a:satMod val="400000"/>
              </a:schemeClr>
            </a:duotone>
          </a:blip>
          <a:stretch>
            <a:fillRect/>
          </a:stretch>
        </p:blipFill>
        <p:spPr>
          <a:xfrm>
            <a:off x="6091554" y="3624614"/>
            <a:ext cx="925435" cy="691970"/>
          </a:xfrm>
          <a:prstGeom prst="rect">
            <a:avLst/>
          </a:prstGeom>
          <a:effectLst>
            <a:outerShdw blurRad="50800" dist="38100" dir="10800000" algn="r" rotWithShape="0">
              <a:prstClr val="black">
                <a:alpha val="40000"/>
              </a:prstClr>
            </a:outerShdw>
          </a:effectLst>
        </p:spPr>
      </p:pic>
      <p:pic>
        <p:nvPicPr>
          <p:cNvPr id="38" name="Picture 37"/>
          <p:cNvPicPr>
            <a:picLocks noChangeAspect="1"/>
          </p:cNvPicPr>
          <p:nvPr/>
        </p:nvPicPr>
        <p:blipFill>
          <a:blip r:embed="rId10" cstate="screen">
            <a:duotone>
              <a:prstClr val="black"/>
              <a:schemeClr val="bg2">
                <a:tint val="45000"/>
                <a:satMod val="400000"/>
              </a:schemeClr>
            </a:duotone>
          </a:blip>
          <a:stretch>
            <a:fillRect/>
          </a:stretch>
        </p:blipFill>
        <p:spPr>
          <a:xfrm>
            <a:off x="6554264" y="2716250"/>
            <a:ext cx="727820" cy="544208"/>
          </a:xfrm>
          <a:prstGeom prst="rect">
            <a:avLst/>
          </a:prstGeom>
          <a:effectLst>
            <a:outerShdw blurRad="50800" dist="38100" dir="10800000" algn="r" rotWithShape="0">
              <a:prstClr val="black">
                <a:alpha val="40000"/>
              </a:prstClr>
            </a:outerShdw>
          </a:effectLst>
        </p:spPr>
      </p:pic>
      <p:pic>
        <p:nvPicPr>
          <p:cNvPr id="39" name="Picture 38"/>
          <p:cNvPicPr>
            <a:picLocks noChangeAspect="1"/>
          </p:cNvPicPr>
          <p:nvPr/>
        </p:nvPicPr>
        <p:blipFill>
          <a:blip r:embed="rId11" cstate="screen">
            <a:duotone>
              <a:prstClr val="black"/>
              <a:schemeClr val="bg2">
                <a:tint val="45000"/>
                <a:satMod val="400000"/>
              </a:schemeClr>
            </a:duotone>
          </a:blip>
          <a:stretch>
            <a:fillRect/>
          </a:stretch>
        </p:blipFill>
        <p:spPr>
          <a:xfrm>
            <a:off x="5134956" y="1851075"/>
            <a:ext cx="391893" cy="293027"/>
          </a:xfrm>
          <a:prstGeom prst="rect">
            <a:avLst/>
          </a:prstGeom>
          <a:effectLst>
            <a:outerShdw blurRad="50800" dist="38100" dir="10800000" algn="r" rotWithShape="0">
              <a:prstClr val="black">
                <a:alpha val="40000"/>
              </a:prstClr>
            </a:outerShdw>
          </a:effectLst>
        </p:spPr>
      </p:pic>
      <p:pic>
        <p:nvPicPr>
          <p:cNvPr id="40" name="Picture 39"/>
          <p:cNvPicPr>
            <a:picLocks noChangeAspect="1"/>
          </p:cNvPicPr>
          <p:nvPr/>
        </p:nvPicPr>
        <p:blipFill>
          <a:blip r:embed="rId12" cstate="screen">
            <a:duotone>
              <a:prstClr val="black"/>
              <a:schemeClr val="bg2">
                <a:tint val="45000"/>
                <a:satMod val="400000"/>
              </a:schemeClr>
            </a:duotone>
          </a:blip>
          <a:stretch>
            <a:fillRect/>
          </a:stretch>
        </p:blipFill>
        <p:spPr>
          <a:xfrm>
            <a:off x="5026386" y="2617726"/>
            <a:ext cx="715724" cy="535164"/>
          </a:xfrm>
          <a:prstGeom prst="rect">
            <a:avLst/>
          </a:prstGeom>
          <a:effectLst>
            <a:outerShdw blurRad="50800" dist="38100" dir="10800000" algn="r" rotWithShape="0">
              <a:prstClr val="black">
                <a:alpha val="40000"/>
              </a:prstClr>
            </a:outerShdw>
          </a:effectLst>
        </p:spPr>
      </p:pic>
      <p:pic>
        <p:nvPicPr>
          <p:cNvPr id="41" name="Picture 40"/>
          <p:cNvPicPr>
            <a:picLocks noChangeAspect="1"/>
          </p:cNvPicPr>
          <p:nvPr/>
        </p:nvPicPr>
        <p:blipFill>
          <a:blip r:embed="rId13" cstate="screen">
            <a:duotone>
              <a:prstClr val="black"/>
              <a:schemeClr val="bg2">
                <a:tint val="45000"/>
                <a:satMod val="400000"/>
              </a:schemeClr>
            </a:duotone>
          </a:blip>
          <a:stretch>
            <a:fillRect/>
          </a:stretch>
        </p:blipFill>
        <p:spPr>
          <a:xfrm>
            <a:off x="6665386" y="2180041"/>
            <a:ext cx="547546" cy="409413"/>
          </a:xfrm>
          <a:prstGeom prst="rect">
            <a:avLst/>
          </a:prstGeom>
          <a:effectLst>
            <a:outerShdw blurRad="50800" dist="38100" dir="10800000" algn="r" rotWithShape="0">
              <a:prstClr val="black">
                <a:alpha val="40000"/>
              </a:prstClr>
            </a:outerShdw>
          </a:effectLst>
        </p:spPr>
      </p:pic>
      <p:sp>
        <p:nvSpPr>
          <p:cNvPr id="59" name="Rounded Rectangle 53"/>
          <p:cNvSpPr/>
          <p:nvPr/>
        </p:nvSpPr>
        <p:spPr bwMode="auto">
          <a:xfrm>
            <a:off x="6846623" y="334927"/>
            <a:ext cx="1969200" cy="301860"/>
          </a:xfrm>
          <a:prstGeom prst="rect">
            <a:avLst/>
          </a:prstGeom>
          <a:gradFill flip="none" rotWithShape="1">
            <a:gsLst>
              <a:gs pos="0">
                <a:srgbClr val="004096"/>
              </a:gs>
              <a:gs pos="52000">
                <a:srgbClr val="004096">
                  <a:alpha val="42000"/>
                </a:srgb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5" name="קבוצה 60"/>
          <p:cNvGrpSpPr/>
          <p:nvPr/>
        </p:nvGrpSpPr>
        <p:grpSpPr>
          <a:xfrm>
            <a:off x="6846622" y="674757"/>
            <a:ext cx="1980000" cy="465832"/>
            <a:chOff x="219971" y="3491507"/>
            <a:chExt cx="1980000" cy="465832"/>
          </a:xfrm>
        </p:grpSpPr>
        <p:sp>
          <p:nvSpPr>
            <p:cNvPr id="62" name="Rektangel med afrundet, diagonalt hjørne 23"/>
            <p:cNvSpPr/>
            <p:nvPr/>
          </p:nvSpPr>
          <p:spPr>
            <a:xfrm>
              <a:off x="219971" y="3494980"/>
              <a:ext cx="1976401" cy="462359"/>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cs-CZ" sz="1600" b="1" dirty="0" smtClean="0">
                  <a:solidFill>
                    <a:schemeClr val="bg1"/>
                  </a:solidFill>
                  <a:latin typeface="Calibri" pitchFamily="34" charset="0"/>
                </a:rPr>
                <a:t>AKVIZICE</a:t>
              </a:r>
              <a:endParaRPr lang="en-US" sz="1600" b="1" dirty="0" smtClean="0">
                <a:solidFill>
                  <a:schemeClr val="bg1"/>
                </a:solidFill>
                <a:latin typeface="Calibri" pitchFamily="34" charset="0"/>
              </a:endParaRPr>
            </a:p>
          </p:txBody>
        </p:sp>
        <p:cxnSp>
          <p:nvCxnSpPr>
            <p:cNvPr id="63" name="מחבר ישר 62"/>
            <p:cNvCxnSpPr/>
            <p:nvPr/>
          </p:nvCxnSpPr>
          <p:spPr bwMode="auto">
            <a:xfrm>
              <a:off x="219971"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cxnSp>
        <p:nvCxnSpPr>
          <p:cNvPr id="46" name="Straight Connector 23"/>
          <p:cNvCxnSpPr>
            <a:stCxn id="23" idx="3"/>
            <a:endCxn id="22" idx="1"/>
          </p:cNvCxnSpPr>
          <p:nvPr/>
        </p:nvCxnSpPr>
        <p:spPr bwMode="auto">
          <a:xfrm>
            <a:off x="2375846" y="2441633"/>
            <a:ext cx="1158103" cy="174047"/>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6" name="Straight Connector 23"/>
          <p:cNvCxnSpPr>
            <a:endCxn id="25" idx="1"/>
          </p:cNvCxnSpPr>
          <p:nvPr/>
        </p:nvCxnSpPr>
        <p:spPr bwMode="auto">
          <a:xfrm flipV="1">
            <a:off x="4634286" y="2395403"/>
            <a:ext cx="1274904" cy="256551"/>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9" name="Straight Connector 23"/>
          <p:cNvCxnSpPr>
            <a:stCxn id="22" idx="2"/>
            <a:endCxn id="24" idx="1"/>
          </p:cNvCxnSpPr>
          <p:nvPr/>
        </p:nvCxnSpPr>
        <p:spPr bwMode="auto">
          <a:xfrm>
            <a:off x="4063733" y="3011812"/>
            <a:ext cx="950734" cy="510692"/>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72" name="Straight Connector 23"/>
          <p:cNvCxnSpPr>
            <a:stCxn id="30" idx="1"/>
            <a:endCxn id="24" idx="1"/>
          </p:cNvCxnSpPr>
          <p:nvPr/>
        </p:nvCxnSpPr>
        <p:spPr bwMode="auto">
          <a:xfrm flipV="1">
            <a:off x="4171524" y="3522504"/>
            <a:ext cx="842943" cy="670673"/>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pic>
        <p:nvPicPr>
          <p:cNvPr id="1026" name="Picture 2" descr="D:\SHARPdesign\Exlibris\dvir\alma-december2013\pics\124518_43541_128_book_folder_icon.png"/>
          <p:cNvPicPr>
            <a:picLocks noChangeAspect="1" noChangeArrowheads="1"/>
          </p:cNvPicPr>
          <p:nvPr/>
        </p:nvPicPr>
        <p:blipFill>
          <a:blip r:embed="rId14" cstate="screen"/>
          <a:stretch>
            <a:fillRect/>
          </a:stretch>
        </p:blipFill>
        <p:spPr bwMode="auto">
          <a:xfrm>
            <a:off x="3756372" y="3877627"/>
            <a:ext cx="877914" cy="877914"/>
          </a:xfrm>
          <a:prstGeom prst="rect">
            <a:avLst/>
          </a:prstGeom>
          <a:noFill/>
        </p:spPr>
      </p:pic>
      <p:sp>
        <p:nvSpPr>
          <p:cNvPr id="51" name="Rounded Rectangle 50"/>
          <p:cNvSpPr/>
          <p:nvPr/>
        </p:nvSpPr>
        <p:spPr bwMode="auto">
          <a:xfrm>
            <a:off x="3024683" y="4755541"/>
            <a:ext cx="2502165" cy="412330"/>
          </a:xfrm>
          <a:prstGeom prst="wedgeRoundRectCallout">
            <a:avLst>
              <a:gd name="adj1" fmla="val 1889"/>
              <a:gd name="adj2" fmla="val -92172"/>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r>
              <a:rPr lang="cs-CZ" dirty="0" smtClean="0">
                <a:solidFill>
                  <a:schemeClr val="bg1"/>
                </a:solidFill>
                <a:latin typeface="Calibri" pitchFamily="34" charset="0"/>
                <a:cs typeface="Calibri" pitchFamily="34" charset="0"/>
              </a:rPr>
              <a:t>Nákupní oddělení</a:t>
            </a:r>
            <a:endParaRPr lang="cs-CZ" dirty="0">
              <a:solidFill>
                <a:schemeClr val="bg1"/>
              </a:solidFill>
              <a:latin typeface="Calibri" pitchFamily="34" charset="0"/>
              <a:cs typeface="Calibri" pitchFamily="34" charset="0"/>
            </a:endParaRPr>
          </a:p>
        </p:txBody>
      </p:sp>
      <p:pic>
        <p:nvPicPr>
          <p:cNvPr id="45" name="Picture 73"/>
          <p:cNvPicPr>
            <a:picLocks noChangeAspect="1"/>
          </p:cNvPicPr>
          <p:nvPr/>
        </p:nvPicPr>
        <p:blipFill>
          <a:blip r:embed="rId15" cstate="screen">
            <a:duotone>
              <a:prstClr val="black"/>
              <a:srgbClr val="92D050">
                <a:tint val="45000"/>
                <a:satMod val="400000"/>
              </a:srgbClr>
            </a:duotone>
            <a:lum bright="10000" contrast="58000"/>
            <a:extLst>
              <a:ext uri="{28A0092B-C50C-407E-A947-70E740481C1C}">
                <a14:useLocalDpi xmlns:a14="http://schemas.microsoft.com/office/drawing/2010/main" val="0"/>
              </a:ext>
            </a:extLst>
          </a:blip>
          <a:stretch>
            <a:fillRect/>
          </a:stretch>
        </p:blipFill>
        <p:spPr>
          <a:xfrm>
            <a:off x="7664576" y="80895"/>
            <a:ext cx="379615" cy="492249"/>
          </a:xfrm>
          <a:prstGeom prst="rect">
            <a:avLst/>
          </a:prstGeom>
          <a:noFill/>
          <a:ln>
            <a:noFill/>
          </a:ln>
          <a:effectLst>
            <a:outerShdw blurRad="88900" dist="50800" dir="10800000" algn="r" rotWithShape="0">
              <a:srgbClr val="00214E">
                <a:alpha val="20000"/>
              </a:srgbClr>
            </a:outerShdw>
          </a:effectLst>
        </p:spPr>
      </p:pic>
    </p:spTree>
    <p:extLst>
      <p:ext uri="{BB962C8B-B14F-4D97-AF65-F5344CB8AC3E}">
        <p14:creationId xmlns:p14="http://schemas.microsoft.com/office/powerpoint/2010/main" val="149846593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ounded Rectangle 6"/>
          <p:cNvSpPr/>
          <p:nvPr/>
        </p:nvSpPr>
        <p:spPr bwMode="auto">
          <a:xfrm rot="10800000">
            <a:off x="4662220" y="0"/>
            <a:ext cx="4267467" cy="1272530"/>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2" name="Title 1"/>
          <p:cNvSpPr>
            <a:spLocks noGrp="1"/>
          </p:cNvSpPr>
          <p:nvPr>
            <p:ph type="title"/>
          </p:nvPr>
        </p:nvSpPr>
        <p:spPr/>
        <p:txBody>
          <a:bodyPr/>
          <a:lstStyle/>
          <a:p>
            <a:r>
              <a:rPr lang="cs-CZ" dirty="0" smtClean="0"/>
              <a:t>Sítě </a:t>
            </a:r>
            <a:r>
              <a:rPr lang="cs-CZ" dirty="0" smtClean="0"/>
              <a:t>sdílení </a:t>
            </a:r>
            <a:r>
              <a:rPr lang="cs-CZ" dirty="0" smtClean="0"/>
              <a:t>zdrojů</a:t>
            </a:r>
            <a:endParaRPr lang="cs-CZ" dirty="0"/>
          </a:p>
        </p:txBody>
      </p:sp>
      <p:sp>
        <p:nvSpPr>
          <p:cNvPr id="15" name="Oval 14"/>
          <p:cNvSpPr/>
          <p:nvPr/>
        </p:nvSpPr>
        <p:spPr>
          <a:xfrm>
            <a:off x="2796563" y="2829800"/>
            <a:ext cx="2534340" cy="465514"/>
          </a:xfrm>
          <a:prstGeom prst="ellipse">
            <a:avLst/>
          </a:prstGeom>
          <a:gradFill flip="none" rotWithShape="1">
            <a:gsLst>
              <a:gs pos="100000">
                <a:schemeClr val="bg1">
                  <a:lumMod val="85000"/>
                  <a:alpha val="0"/>
                </a:schemeClr>
              </a:gs>
              <a:gs pos="0">
                <a:schemeClr val="tx1">
                  <a:alpha val="29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3" cstate="screen"/>
          <a:stretch>
            <a:fillRect/>
          </a:stretch>
        </p:blipFill>
        <p:spPr>
          <a:xfrm>
            <a:off x="1813283" y="2231312"/>
            <a:ext cx="562563" cy="42064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4" name="Picture 23"/>
          <p:cNvPicPr>
            <a:picLocks noChangeAspect="1"/>
          </p:cNvPicPr>
          <p:nvPr/>
        </p:nvPicPr>
        <p:blipFill>
          <a:blip r:embed="rId4" cstate="screen"/>
          <a:stretch>
            <a:fillRect/>
          </a:stretch>
        </p:blipFill>
        <p:spPr>
          <a:xfrm>
            <a:off x="5014467" y="3220768"/>
            <a:ext cx="807077" cy="603471"/>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5" name="Picture 24"/>
          <p:cNvPicPr>
            <a:picLocks noChangeAspect="1"/>
          </p:cNvPicPr>
          <p:nvPr/>
        </p:nvPicPr>
        <p:blipFill>
          <a:blip r:embed="rId5" cstate="screen"/>
          <a:stretch>
            <a:fillRect/>
          </a:stretch>
        </p:blipFill>
        <p:spPr>
          <a:xfrm>
            <a:off x="5909190" y="2144102"/>
            <a:ext cx="672176" cy="50260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34" name="Picture 33"/>
          <p:cNvPicPr>
            <a:picLocks noChangeAspect="1"/>
          </p:cNvPicPr>
          <p:nvPr/>
        </p:nvPicPr>
        <p:blipFill>
          <a:blip r:embed="rId6" cstate="screen">
            <a:duotone>
              <a:prstClr val="black"/>
              <a:schemeClr val="bg2">
                <a:tint val="45000"/>
                <a:satMod val="400000"/>
              </a:schemeClr>
            </a:duotone>
          </a:blip>
          <a:stretch>
            <a:fillRect/>
          </a:stretch>
        </p:blipFill>
        <p:spPr>
          <a:xfrm>
            <a:off x="1953924" y="2915846"/>
            <a:ext cx="632883" cy="473222"/>
          </a:xfrm>
          <a:prstGeom prst="rect">
            <a:avLst/>
          </a:prstGeom>
          <a:effectLst>
            <a:outerShdw blurRad="50800" dist="38100" dir="10800000" algn="r" rotWithShape="0">
              <a:prstClr val="black">
                <a:alpha val="40000"/>
              </a:prstClr>
            </a:outerShdw>
          </a:effectLst>
        </p:spPr>
      </p:pic>
      <p:pic>
        <p:nvPicPr>
          <p:cNvPr id="35" name="Picture 34"/>
          <p:cNvPicPr>
            <a:picLocks noChangeAspect="1"/>
          </p:cNvPicPr>
          <p:nvPr/>
        </p:nvPicPr>
        <p:blipFill>
          <a:blip r:embed="rId7" cstate="screen">
            <a:duotone>
              <a:prstClr val="black"/>
              <a:schemeClr val="bg2">
                <a:tint val="45000"/>
                <a:satMod val="400000"/>
              </a:schemeClr>
            </a:duotone>
          </a:blip>
          <a:stretch>
            <a:fillRect/>
          </a:stretch>
        </p:blipFill>
        <p:spPr>
          <a:xfrm>
            <a:off x="2821323" y="3157887"/>
            <a:ext cx="712629" cy="532850"/>
          </a:xfrm>
          <a:prstGeom prst="rect">
            <a:avLst/>
          </a:prstGeom>
          <a:effectLst>
            <a:outerShdw blurRad="50800" dist="38100" dir="10800000" algn="r" rotWithShape="0">
              <a:prstClr val="black">
                <a:alpha val="40000"/>
              </a:prstClr>
            </a:outerShdw>
          </a:effectLst>
        </p:spPr>
      </p:pic>
      <p:pic>
        <p:nvPicPr>
          <p:cNvPr id="36" name="Picture 35"/>
          <p:cNvPicPr>
            <a:picLocks noChangeAspect="1"/>
          </p:cNvPicPr>
          <p:nvPr/>
        </p:nvPicPr>
        <p:blipFill>
          <a:blip r:embed="rId6" cstate="screen">
            <a:duotone>
              <a:prstClr val="black"/>
              <a:schemeClr val="bg2">
                <a:tint val="45000"/>
                <a:satMod val="400000"/>
              </a:schemeClr>
            </a:duotone>
          </a:blip>
          <a:stretch>
            <a:fillRect/>
          </a:stretch>
        </p:blipFill>
        <p:spPr>
          <a:xfrm>
            <a:off x="1180402" y="2464017"/>
            <a:ext cx="632883" cy="473222"/>
          </a:xfrm>
          <a:prstGeom prst="rect">
            <a:avLst/>
          </a:prstGeom>
          <a:effectLst>
            <a:outerShdw blurRad="50800" dist="38100" dir="10800000" algn="r" rotWithShape="0">
              <a:prstClr val="black">
                <a:alpha val="40000"/>
              </a:prstClr>
            </a:outerShdw>
          </a:effectLst>
        </p:spPr>
      </p:pic>
      <p:pic>
        <p:nvPicPr>
          <p:cNvPr id="37" name="Picture 36"/>
          <p:cNvPicPr>
            <a:picLocks noChangeAspect="1"/>
          </p:cNvPicPr>
          <p:nvPr/>
        </p:nvPicPr>
        <p:blipFill>
          <a:blip r:embed="rId8" cstate="screen">
            <a:duotone>
              <a:prstClr val="black"/>
              <a:schemeClr val="bg2">
                <a:tint val="45000"/>
                <a:satMod val="400000"/>
              </a:schemeClr>
            </a:duotone>
          </a:blip>
          <a:stretch>
            <a:fillRect/>
          </a:stretch>
        </p:blipFill>
        <p:spPr>
          <a:xfrm>
            <a:off x="6091554" y="3624614"/>
            <a:ext cx="925435" cy="691970"/>
          </a:xfrm>
          <a:prstGeom prst="rect">
            <a:avLst/>
          </a:prstGeom>
          <a:effectLst>
            <a:outerShdw blurRad="50800" dist="38100" dir="10800000" algn="r" rotWithShape="0">
              <a:prstClr val="black">
                <a:alpha val="40000"/>
              </a:prstClr>
            </a:outerShdw>
          </a:effectLst>
        </p:spPr>
      </p:pic>
      <p:pic>
        <p:nvPicPr>
          <p:cNvPr id="38" name="Picture 37"/>
          <p:cNvPicPr>
            <a:picLocks noChangeAspect="1"/>
          </p:cNvPicPr>
          <p:nvPr/>
        </p:nvPicPr>
        <p:blipFill>
          <a:blip r:embed="rId9" cstate="screen">
            <a:duotone>
              <a:prstClr val="black"/>
              <a:schemeClr val="bg2">
                <a:tint val="45000"/>
                <a:satMod val="400000"/>
              </a:schemeClr>
            </a:duotone>
          </a:blip>
          <a:stretch>
            <a:fillRect/>
          </a:stretch>
        </p:blipFill>
        <p:spPr>
          <a:xfrm>
            <a:off x="6554264" y="2716250"/>
            <a:ext cx="727820" cy="544208"/>
          </a:xfrm>
          <a:prstGeom prst="rect">
            <a:avLst/>
          </a:prstGeom>
          <a:effectLst>
            <a:outerShdw blurRad="50800" dist="38100" dir="10800000" algn="r" rotWithShape="0">
              <a:prstClr val="black">
                <a:alpha val="40000"/>
              </a:prstClr>
            </a:outerShdw>
          </a:effectLst>
        </p:spPr>
      </p:pic>
      <p:pic>
        <p:nvPicPr>
          <p:cNvPr id="39" name="Picture 38"/>
          <p:cNvPicPr>
            <a:picLocks noChangeAspect="1"/>
          </p:cNvPicPr>
          <p:nvPr/>
        </p:nvPicPr>
        <p:blipFill>
          <a:blip r:embed="rId10" cstate="screen">
            <a:duotone>
              <a:prstClr val="black"/>
              <a:schemeClr val="bg2">
                <a:tint val="45000"/>
                <a:satMod val="400000"/>
              </a:schemeClr>
            </a:duotone>
          </a:blip>
          <a:stretch>
            <a:fillRect/>
          </a:stretch>
        </p:blipFill>
        <p:spPr>
          <a:xfrm>
            <a:off x="5134956" y="1851075"/>
            <a:ext cx="391893" cy="293027"/>
          </a:xfrm>
          <a:prstGeom prst="rect">
            <a:avLst/>
          </a:prstGeom>
          <a:effectLst>
            <a:outerShdw blurRad="50800" dist="38100" dir="10800000" algn="r" rotWithShape="0">
              <a:prstClr val="black">
                <a:alpha val="40000"/>
              </a:prstClr>
            </a:outerShdw>
          </a:effectLst>
        </p:spPr>
      </p:pic>
      <p:pic>
        <p:nvPicPr>
          <p:cNvPr id="40" name="Picture 39"/>
          <p:cNvPicPr>
            <a:picLocks noChangeAspect="1"/>
          </p:cNvPicPr>
          <p:nvPr/>
        </p:nvPicPr>
        <p:blipFill>
          <a:blip r:embed="rId11" cstate="screen">
            <a:duotone>
              <a:prstClr val="black"/>
              <a:schemeClr val="bg2">
                <a:tint val="45000"/>
                <a:satMod val="400000"/>
              </a:schemeClr>
            </a:duotone>
          </a:blip>
          <a:stretch>
            <a:fillRect/>
          </a:stretch>
        </p:blipFill>
        <p:spPr>
          <a:xfrm>
            <a:off x="5026386" y="2617726"/>
            <a:ext cx="715724" cy="535164"/>
          </a:xfrm>
          <a:prstGeom prst="rect">
            <a:avLst/>
          </a:prstGeom>
          <a:effectLst>
            <a:outerShdw blurRad="50800" dist="38100" dir="10800000" algn="r" rotWithShape="0">
              <a:prstClr val="black">
                <a:alpha val="40000"/>
              </a:prstClr>
            </a:outerShdw>
          </a:effectLst>
        </p:spPr>
      </p:pic>
      <p:pic>
        <p:nvPicPr>
          <p:cNvPr id="41" name="Picture 40"/>
          <p:cNvPicPr>
            <a:picLocks noChangeAspect="1"/>
          </p:cNvPicPr>
          <p:nvPr/>
        </p:nvPicPr>
        <p:blipFill>
          <a:blip r:embed="rId12" cstate="screen">
            <a:duotone>
              <a:prstClr val="black"/>
              <a:schemeClr val="bg2">
                <a:tint val="45000"/>
                <a:satMod val="400000"/>
              </a:schemeClr>
            </a:duotone>
          </a:blip>
          <a:stretch>
            <a:fillRect/>
          </a:stretch>
        </p:blipFill>
        <p:spPr>
          <a:xfrm>
            <a:off x="6665386" y="2180041"/>
            <a:ext cx="547546" cy="409413"/>
          </a:xfrm>
          <a:prstGeom prst="rect">
            <a:avLst/>
          </a:prstGeom>
          <a:effectLst>
            <a:outerShdw blurRad="50800" dist="38100" dir="10800000" algn="r" rotWithShape="0">
              <a:prstClr val="black">
                <a:alpha val="40000"/>
              </a:prstClr>
            </a:outerShdw>
          </a:effectLst>
        </p:spPr>
      </p:pic>
      <p:sp>
        <p:nvSpPr>
          <p:cNvPr id="59" name="Rounded Rectangle 53"/>
          <p:cNvSpPr/>
          <p:nvPr/>
        </p:nvSpPr>
        <p:spPr bwMode="auto">
          <a:xfrm>
            <a:off x="6846623" y="334927"/>
            <a:ext cx="1969200" cy="301860"/>
          </a:xfrm>
          <a:prstGeom prst="rect">
            <a:avLst/>
          </a:prstGeom>
          <a:gradFill flip="none" rotWithShape="1">
            <a:gsLst>
              <a:gs pos="0">
                <a:srgbClr val="004096"/>
              </a:gs>
              <a:gs pos="52000">
                <a:srgbClr val="004096">
                  <a:alpha val="42000"/>
                </a:srgb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 name="קבוצה 60"/>
          <p:cNvGrpSpPr/>
          <p:nvPr/>
        </p:nvGrpSpPr>
        <p:grpSpPr>
          <a:xfrm>
            <a:off x="6846622" y="674757"/>
            <a:ext cx="1980000" cy="465832"/>
            <a:chOff x="219971" y="3491507"/>
            <a:chExt cx="1980000" cy="465832"/>
          </a:xfrm>
        </p:grpSpPr>
        <p:sp>
          <p:nvSpPr>
            <p:cNvPr id="62" name="Rektangel med afrundet, diagonalt hjørne 23"/>
            <p:cNvSpPr/>
            <p:nvPr/>
          </p:nvSpPr>
          <p:spPr>
            <a:xfrm>
              <a:off x="219971" y="3494980"/>
              <a:ext cx="1976401" cy="462359"/>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cs-CZ" sz="1600" b="1" dirty="0" smtClean="0">
                  <a:solidFill>
                    <a:srgbClr val="FFFFFF"/>
                  </a:solidFill>
                </a:rPr>
                <a:t>SDÍLENÍ ZDROJŮ</a:t>
              </a:r>
              <a:r>
                <a:rPr lang="en-US" sz="1600" b="1" dirty="0" smtClean="0">
                  <a:solidFill>
                    <a:schemeClr val="bg1"/>
                  </a:solidFill>
                  <a:latin typeface="Calibri" pitchFamily="34" charset="0"/>
                </a:rPr>
                <a:t> </a:t>
              </a:r>
            </a:p>
          </p:txBody>
        </p:sp>
        <p:cxnSp>
          <p:nvCxnSpPr>
            <p:cNvPr id="63" name="מחבר ישר 62"/>
            <p:cNvCxnSpPr/>
            <p:nvPr/>
          </p:nvCxnSpPr>
          <p:spPr bwMode="auto">
            <a:xfrm>
              <a:off x="219971"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cxnSp>
        <p:nvCxnSpPr>
          <p:cNvPr id="46" name="Straight Connector 23"/>
          <p:cNvCxnSpPr>
            <a:stCxn id="23" idx="3"/>
            <a:endCxn id="24" idx="1"/>
          </p:cNvCxnSpPr>
          <p:nvPr/>
        </p:nvCxnSpPr>
        <p:spPr bwMode="auto">
          <a:xfrm>
            <a:off x="2375846" y="2441633"/>
            <a:ext cx="2638621" cy="1080871"/>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6" name="Straight Connector 23"/>
          <p:cNvCxnSpPr>
            <a:stCxn id="34" idx="3"/>
            <a:endCxn id="25" idx="1"/>
          </p:cNvCxnSpPr>
          <p:nvPr/>
        </p:nvCxnSpPr>
        <p:spPr bwMode="auto">
          <a:xfrm flipV="1">
            <a:off x="2586807" y="2395403"/>
            <a:ext cx="3322383" cy="757054"/>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9" name="Straight Connector 23"/>
          <p:cNvCxnSpPr>
            <a:stCxn id="37" idx="1"/>
            <a:endCxn id="24" idx="3"/>
          </p:cNvCxnSpPr>
          <p:nvPr/>
        </p:nvCxnSpPr>
        <p:spPr bwMode="auto">
          <a:xfrm flipH="1" flipV="1">
            <a:off x="5821544" y="3522504"/>
            <a:ext cx="270010" cy="448095"/>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72" name="Straight Connector 23"/>
          <p:cNvCxnSpPr>
            <a:stCxn id="30" idx="1"/>
            <a:endCxn id="24" idx="1"/>
          </p:cNvCxnSpPr>
          <p:nvPr/>
        </p:nvCxnSpPr>
        <p:spPr bwMode="auto">
          <a:xfrm flipV="1">
            <a:off x="4171524" y="3522504"/>
            <a:ext cx="842943" cy="670673"/>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pic>
        <p:nvPicPr>
          <p:cNvPr id="1026" name="Picture 2" descr="D:\SHARPdesign\Exlibris\dvir\alma-december2013\pics\124518_43541_128_book_folder_icon.png"/>
          <p:cNvPicPr>
            <a:picLocks noChangeAspect="1" noChangeArrowheads="1"/>
          </p:cNvPicPr>
          <p:nvPr/>
        </p:nvPicPr>
        <p:blipFill>
          <a:blip r:embed="rId13" cstate="screen"/>
          <a:stretch>
            <a:fillRect/>
          </a:stretch>
        </p:blipFill>
        <p:spPr bwMode="auto">
          <a:xfrm>
            <a:off x="3756372" y="3906816"/>
            <a:ext cx="877914" cy="819536"/>
          </a:xfrm>
          <a:prstGeom prst="rect">
            <a:avLst/>
          </a:prstGeom>
          <a:noFill/>
        </p:spPr>
      </p:pic>
      <p:sp>
        <p:nvSpPr>
          <p:cNvPr id="51" name="Rounded Rectangle 50"/>
          <p:cNvSpPr/>
          <p:nvPr/>
        </p:nvSpPr>
        <p:spPr bwMode="auto">
          <a:xfrm>
            <a:off x="3157801" y="4892648"/>
            <a:ext cx="1977155" cy="412330"/>
          </a:xfrm>
          <a:prstGeom prst="wedgeRoundRectCallout">
            <a:avLst>
              <a:gd name="adj1" fmla="val 6916"/>
              <a:gd name="adj2" fmla="val -113063"/>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r>
              <a:rPr lang="cs-CZ" dirty="0" smtClean="0">
                <a:solidFill>
                  <a:schemeClr val="bg1"/>
                </a:solidFill>
                <a:latin typeface="Calibri" pitchFamily="34" charset="0"/>
                <a:cs typeface="Calibri" pitchFamily="34" charset="0"/>
              </a:rPr>
              <a:t>Externí makléř</a:t>
            </a:r>
            <a:endParaRPr lang="cs-CZ" dirty="0">
              <a:solidFill>
                <a:schemeClr val="bg1"/>
              </a:solidFill>
              <a:latin typeface="Calibri" pitchFamily="34" charset="0"/>
              <a:cs typeface="Calibri" pitchFamily="34" charset="0"/>
            </a:endParaRPr>
          </a:p>
        </p:txBody>
      </p:sp>
      <p:pic>
        <p:nvPicPr>
          <p:cNvPr id="32" name="Picture 74"/>
          <p:cNvPicPr>
            <a:picLocks noChangeAspect="1"/>
          </p:cNvPicPr>
          <p:nvPr/>
        </p:nvPicPr>
        <p:blipFill>
          <a:blip r:embed="rId14" cstate="screen">
            <a:duotone>
              <a:prstClr val="black"/>
              <a:srgbClr val="92D050">
                <a:tint val="45000"/>
                <a:satMod val="400000"/>
              </a:srgbClr>
            </a:duotone>
            <a:lum bright="14000" contrast="52000"/>
            <a:extLst>
              <a:ext uri="{BEBA8EAE-BF5A-486C-A8C5-ECC9F3942E4B}">
                <a14:imgProps xmlns:a14="http://schemas.microsoft.com/office/drawing/2010/main">
                  <a14:imgLayer r:embed="rId15">
                    <a14:imgEffect>
                      <a14:brightnessContrast bright="-18000" contrast="16000"/>
                    </a14:imgEffect>
                  </a14:imgLayer>
                </a14:imgProps>
              </a:ext>
              <a:ext uri="{28A0092B-C50C-407E-A947-70E740481C1C}">
                <a14:useLocalDpi xmlns:a14="http://schemas.microsoft.com/office/drawing/2010/main" val="0"/>
              </a:ext>
            </a:extLst>
          </a:blip>
          <a:stretch>
            <a:fillRect/>
          </a:stretch>
        </p:blipFill>
        <p:spPr>
          <a:xfrm>
            <a:off x="7555097" y="-17872"/>
            <a:ext cx="594468" cy="770849"/>
          </a:xfrm>
          <a:prstGeom prst="rect">
            <a:avLst/>
          </a:prstGeom>
          <a:noFill/>
          <a:ln>
            <a:noFill/>
          </a:ln>
          <a:effectLst>
            <a:outerShdw blurRad="88900" dist="50800" dir="10800000" algn="r" rotWithShape="0">
              <a:srgbClr val="00214E">
                <a:alpha val="20000"/>
              </a:srgbClr>
            </a:outerShdw>
          </a:effectLst>
        </p:spPr>
      </p:pic>
      <p:cxnSp>
        <p:nvCxnSpPr>
          <p:cNvPr id="49" name="Straight Connector 23"/>
          <p:cNvCxnSpPr>
            <a:stCxn id="23" idx="3"/>
            <a:endCxn id="40" idx="1"/>
          </p:cNvCxnSpPr>
          <p:nvPr/>
        </p:nvCxnSpPr>
        <p:spPr bwMode="auto">
          <a:xfrm>
            <a:off x="2375846" y="2441633"/>
            <a:ext cx="2650540" cy="443675"/>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sp>
        <p:nvSpPr>
          <p:cNvPr id="55" name="אליפסה 54"/>
          <p:cNvSpPr/>
          <p:nvPr/>
        </p:nvSpPr>
        <p:spPr bwMode="auto">
          <a:xfrm>
            <a:off x="4392836" y="3624614"/>
            <a:ext cx="456228" cy="456228"/>
          </a:xfrm>
          <a:prstGeom prst="ellipse">
            <a:avLst/>
          </a:prstGeom>
          <a:solidFill>
            <a:schemeClr val="bg1">
              <a:alpha val="58000"/>
            </a:schemeClr>
          </a:solidFill>
          <a:ln w="76200" cap="flat" cmpd="sng" algn="ctr">
            <a:noFill/>
            <a:prstDash val="solid"/>
            <a:round/>
            <a:headEnd type="none" w="med" len="med"/>
            <a:tailEnd type="triangl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pic>
        <p:nvPicPr>
          <p:cNvPr id="54" name="Picture 74"/>
          <p:cNvPicPr>
            <a:picLocks noChangeAspect="1"/>
          </p:cNvPicPr>
          <p:nvPr/>
        </p:nvPicPr>
        <p:blipFill>
          <a:blip r:embed="rId14" cstate="screen">
            <a:duotone>
              <a:prstClr val="black"/>
              <a:srgbClr val="92D050">
                <a:tint val="45000"/>
                <a:satMod val="400000"/>
              </a:srgbClr>
            </a:duotone>
            <a:lum bright="14000" contrast="52000"/>
            <a:extLst>
              <a:ext uri="{BEBA8EAE-BF5A-486C-A8C5-ECC9F3942E4B}">
                <a14:imgProps xmlns:a14="http://schemas.microsoft.com/office/drawing/2010/main">
                  <a14:imgLayer r:embed="rId15">
                    <a14:imgEffect>
                      <a14:brightnessContrast bright="-18000" contrast="16000"/>
                    </a14:imgEffect>
                  </a14:imgLayer>
                </a14:imgProps>
              </a:ext>
              <a:ext uri="{28A0092B-C50C-407E-A947-70E740481C1C}">
                <a14:useLocalDpi xmlns:a14="http://schemas.microsoft.com/office/drawing/2010/main" val="0"/>
              </a:ext>
            </a:extLst>
          </a:blip>
          <a:stretch>
            <a:fillRect/>
          </a:stretch>
        </p:blipFill>
        <p:spPr>
          <a:xfrm>
            <a:off x="4435262" y="3638471"/>
            <a:ext cx="367338" cy="476329"/>
          </a:xfrm>
          <a:prstGeom prst="rect">
            <a:avLst/>
          </a:prstGeom>
          <a:noFill/>
          <a:ln>
            <a:noFill/>
          </a:ln>
          <a:effectLst>
            <a:outerShdw blurRad="88900" dist="50800" dir="10800000" algn="r" rotWithShape="0">
              <a:srgbClr val="00214E">
                <a:alpha val="20000"/>
              </a:srgbClr>
            </a:outerShdw>
          </a:effectLst>
        </p:spPr>
      </p:pic>
      <p:sp>
        <p:nvSpPr>
          <p:cNvPr id="56" name="Rounded Rectangle 50"/>
          <p:cNvSpPr/>
          <p:nvPr/>
        </p:nvSpPr>
        <p:spPr bwMode="auto">
          <a:xfrm>
            <a:off x="394960" y="1496662"/>
            <a:ext cx="2426363" cy="559847"/>
          </a:xfrm>
          <a:prstGeom prst="wedgeRoundRectCallout">
            <a:avLst>
              <a:gd name="adj1" fmla="val 15133"/>
              <a:gd name="adj2" fmla="val 83113"/>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dirty="0">
              <a:solidFill>
                <a:schemeClr val="bg1"/>
              </a:solidFill>
              <a:latin typeface="Calibri" pitchFamily="34" charset="0"/>
              <a:cs typeface="Calibri" pitchFamily="34" charset="0"/>
            </a:endParaRPr>
          </a:p>
        </p:txBody>
      </p:sp>
      <p:sp>
        <p:nvSpPr>
          <p:cNvPr id="57" name="Rounded Rectangle 50"/>
          <p:cNvSpPr/>
          <p:nvPr/>
        </p:nvSpPr>
        <p:spPr bwMode="auto">
          <a:xfrm>
            <a:off x="394960" y="1496662"/>
            <a:ext cx="2426363" cy="559847"/>
          </a:xfrm>
          <a:prstGeom prst="wedgeRoundRectCallout">
            <a:avLst>
              <a:gd name="adj1" fmla="val -13987"/>
              <a:gd name="adj2" fmla="val 120905"/>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lnSpc>
                <a:spcPts val="1600"/>
              </a:lnSpc>
              <a:spcBef>
                <a:spcPct val="0"/>
              </a:spcBef>
              <a:spcAft>
                <a:spcPct val="0"/>
              </a:spcAft>
            </a:pPr>
            <a:r>
              <a:rPr lang="en-US" dirty="0" smtClean="0">
                <a:solidFill>
                  <a:schemeClr val="bg1"/>
                </a:solidFill>
                <a:latin typeface="Calibri" pitchFamily="34" charset="0"/>
                <a:cs typeface="Calibri" pitchFamily="34" charset="0"/>
              </a:rPr>
              <a:t>Alma a n</a:t>
            </a:r>
            <a:r>
              <a:rPr lang="cs-CZ" dirty="0" smtClean="0">
                <a:solidFill>
                  <a:schemeClr val="bg1"/>
                </a:solidFill>
                <a:latin typeface="Calibri" pitchFamily="34" charset="0"/>
                <a:cs typeface="Calibri" pitchFamily="34" charset="0"/>
              </a:rPr>
              <a:t>e</a:t>
            </a:r>
            <a:r>
              <a:rPr lang="en-US" dirty="0" smtClean="0">
                <a:solidFill>
                  <a:schemeClr val="bg1"/>
                </a:solidFill>
                <a:latin typeface="Calibri" pitchFamily="34" charset="0"/>
                <a:cs typeface="Calibri" pitchFamily="34" charset="0"/>
              </a:rPr>
              <a:t>-Alma </a:t>
            </a:r>
            <a:br>
              <a:rPr lang="en-US" dirty="0" smtClean="0">
                <a:solidFill>
                  <a:schemeClr val="bg1"/>
                </a:solidFill>
                <a:latin typeface="Calibri" pitchFamily="34" charset="0"/>
                <a:cs typeface="Calibri" pitchFamily="34" charset="0"/>
              </a:rPr>
            </a:br>
            <a:r>
              <a:rPr lang="cs-CZ" dirty="0" smtClean="0">
                <a:solidFill>
                  <a:schemeClr val="bg1"/>
                </a:solidFill>
                <a:latin typeface="Calibri" pitchFamily="34" charset="0"/>
                <a:cs typeface="Calibri" pitchFamily="34" charset="0"/>
              </a:rPr>
              <a:t>partneři</a:t>
            </a:r>
          </a:p>
        </p:txBody>
      </p:sp>
    </p:spTree>
    <p:extLst>
      <p:ext uri="{BB962C8B-B14F-4D97-AF65-F5344CB8AC3E}">
        <p14:creationId xmlns:p14="http://schemas.microsoft.com/office/powerpoint/2010/main" val="149846593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ounded Rectangle 6"/>
          <p:cNvSpPr/>
          <p:nvPr/>
        </p:nvSpPr>
        <p:spPr bwMode="auto">
          <a:xfrm rot="10800000">
            <a:off x="4662220" y="0"/>
            <a:ext cx="4267467" cy="1272530"/>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2" name="Title 1"/>
          <p:cNvSpPr>
            <a:spLocks noGrp="1"/>
          </p:cNvSpPr>
          <p:nvPr>
            <p:ph type="title"/>
          </p:nvPr>
        </p:nvSpPr>
        <p:spPr/>
        <p:txBody>
          <a:bodyPr/>
          <a:lstStyle/>
          <a:p>
            <a:r>
              <a:rPr lang="cs-CZ" dirty="0" smtClean="0"/>
              <a:t>Sítě plnění</a:t>
            </a:r>
            <a:endParaRPr lang="cs-CZ" dirty="0"/>
          </a:p>
        </p:txBody>
      </p:sp>
      <p:sp>
        <p:nvSpPr>
          <p:cNvPr id="15" name="Oval 14"/>
          <p:cNvSpPr/>
          <p:nvPr/>
        </p:nvSpPr>
        <p:spPr>
          <a:xfrm>
            <a:off x="2796563" y="2829800"/>
            <a:ext cx="2534340" cy="465514"/>
          </a:xfrm>
          <a:prstGeom prst="ellipse">
            <a:avLst/>
          </a:prstGeom>
          <a:gradFill flip="none" rotWithShape="1">
            <a:gsLst>
              <a:gs pos="100000">
                <a:schemeClr val="bg1">
                  <a:lumMod val="85000"/>
                  <a:alpha val="0"/>
                </a:schemeClr>
              </a:gs>
              <a:gs pos="0">
                <a:schemeClr val="tx1">
                  <a:alpha val="29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3" cstate="screen"/>
          <a:stretch>
            <a:fillRect/>
          </a:stretch>
        </p:blipFill>
        <p:spPr>
          <a:xfrm>
            <a:off x="1813283" y="2231312"/>
            <a:ext cx="562563" cy="42064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4" name="Picture 23"/>
          <p:cNvPicPr>
            <a:picLocks noChangeAspect="1"/>
          </p:cNvPicPr>
          <p:nvPr/>
        </p:nvPicPr>
        <p:blipFill>
          <a:blip r:embed="rId4" cstate="screen"/>
          <a:stretch>
            <a:fillRect/>
          </a:stretch>
        </p:blipFill>
        <p:spPr>
          <a:xfrm>
            <a:off x="5014467" y="3220768"/>
            <a:ext cx="807077" cy="603471"/>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25" name="Picture 24"/>
          <p:cNvPicPr>
            <a:picLocks noChangeAspect="1"/>
          </p:cNvPicPr>
          <p:nvPr/>
        </p:nvPicPr>
        <p:blipFill>
          <a:blip r:embed="rId5" cstate="screen"/>
          <a:stretch>
            <a:fillRect/>
          </a:stretch>
        </p:blipFill>
        <p:spPr>
          <a:xfrm>
            <a:off x="6091554" y="2697798"/>
            <a:ext cx="672176" cy="502602"/>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34" name="Picture 33"/>
          <p:cNvPicPr>
            <a:picLocks noChangeAspect="1"/>
          </p:cNvPicPr>
          <p:nvPr/>
        </p:nvPicPr>
        <p:blipFill>
          <a:blip r:embed="rId6" cstate="screen">
            <a:duotone>
              <a:prstClr val="black"/>
              <a:schemeClr val="bg2">
                <a:tint val="45000"/>
                <a:satMod val="400000"/>
              </a:schemeClr>
            </a:duotone>
          </a:blip>
          <a:stretch>
            <a:fillRect/>
          </a:stretch>
        </p:blipFill>
        <p:spPr>
          <a:xfrm>
            <a:off x="1953924" y="2915846"/>
            <a:ext cx="632883" cy="473222"/>
          </a:xfrm>
          <a:prstGeom prst="rect">
            <a:avLst/>
          </a:prstGeom>
          <a:effectLst>
            <a:outerShdw blurRad="50800" dist="38100" dir="10800000" algn="r" rotWithShape="0">
              <a:prstClr val="black">
                <a:alpha val="40000"/>
              </a:prstClr>
            </a:outerShdw>
          </a:effectLst>
        </p:spPr>
      </p:pic>
      <p:pic>
        <p:nvPicPr>
          <p:cNvPr id="35" name="Picture 34"/>
          <p:cNvPicPr>
            <a:picLocks noChangeAspect="1"/>
          </p:cNvPicPr>
          <p:nvPr/>
        </p:nvPicPr>
        <p:blipFill>
          <a:blip r:embed="rId7" cstate="screen"/>
          <a:stretch>
            <a:fillRect/>
          </a:stretch>
        </p:blipFill>
        <p:spPr>
          <a:xfrm>
            <a:off x="2821323" y="3157887"/>
            <a:ext cx="712629" cy="532850"/>
          </a:xfrm>
          <a:prstGeom prst="rect">
            <a:avLst/>
          </a:prstGeom>
          <a:effectLst>
            <a:outerShdw blurRad="50800" dist="38100" algn="l" rotWithShape="0">
              <a:prstClr val="black">
                <a:alpha val="40000"/>
              </a:prstClr>
            </a:outerShdw>
          </a:effectLst>
        </p:spPr>
      </p:pic>
      <p:pic>
        <p:nvPicPr>
          <p:cNvPr id="36" name="Picture 35"/>
          <p:cNvPicPr>
            <a:picLocks noChangeAspect="1"/>
          </p:cNvPicPr>
          <p:nvPr/>
        </p:nvPicPr>
        <p:blipFill>
          <a:blip r:embed="rId6" cstate="screen">
            <a:duotone>
              <a:prstClr val="black"/>
              <a:schemeClr val="bg2">
                <a:tint val="45000"/>
                <a:satMod val="400000"/>
              </a:schemeClr>
            </a:duotone>
          </a:blip>
          <a:stretch>
            <a:fillRect/>
          </a:stretch>
        </p:blipFill>
        <p:spPr>
          <a:xfrm>
            <a:off x="1180402" y="2464017"/>
            <a:ext cx="632883" cy="473222"/>
          </a:xfrm>
          <a:prstGeom prst="rect">
            <a:avLst/>
          </a:prstGeom>
          <a:effectLst>
            <a:outerShdw blurRad="50800" dist="38100" dir="10800000" algn="r" rotWithShape="0">
              <a:prstClr val="black">
                <a:alpha val="40000"/>
              </a:prstClr>
            </a:outerShdw>
          </a:effectLst>
        </p:spPr>
      </p:pic>
      <p:pic>
        <p:nvPicPr>
          <p:cNvPr id="37" name="Picture 36"/>
          <p:cNvPicPr>
            <a:picLocks noChangeAspect="1"/>
          </p:cNvPicPr>
          <p:nvPr/>
        </p:nvPicPr>
        <p:blipFill>
          <a:blip r:embed="rId8" cstate="screen"/>
          <a:stretch>
            <a:fillRect/>
          </a:stretch>
        </p:blipFill>
        <p:spPr>
          <a:xfrm>
            <a:off x="6296495" y="3624614"/>
            <a:ext cx="925435" cy="691970"/>
          </a:xfrm>
          <a:prstGeom prst="rect">
            <a:avLst/>
          </a:prstGeom>
          <a:effectLst>
            <a:outerShdw blurRad="50800" dist="38100" dir="10800000" algn="r" rotWithShape="0">
              <a:prstClr val="black">
                <a:alpha val="40000"/>
              </a:prstClr>
            </a:outerShdw>
            <a:reflection blurRad="6350" stA="52000" endA="300" endPos="35000" dir="5400000" sy="-100000" algn="bl" rotWithShape="0"/>
          </a:effectLst>
        </p:spPr>
      </p:pic>
      <p:pic>
        <p:nvPicPr>
          <p:cNvPr id="38" name="Picture 37"/>
          <p:cNvPicPr>
            <a:picLocks noChangeAspect="1"/>
          </p:cNvPicPr>
          <p:nvPr/>
        </p:nvPicPr>
        <p:blipFill>
          <a:blip r:embed="rId9" cstate="screen">
            <a:duotone>
              <a:prstClr val="black"/>
              <a:schemeClr val="bg2">
                <a:tint val="45000"/>
                <a:satMod val="400000"/>
              </a:schemeClr>
            </a:duotone>
          </a:blip>
          <a:stretch>
            <a:fillRect/>
          </a:stretch>
        </p:blipFill>
        <p:spPr>
          <a:xfrm>
            <a:off x="7016989" y="2716250"/>
            <a:ext cx="727820" cy="544208"/>
          </a:xfrm>
          <a:prstGeom prst="rect">
            <a:avLst/>
          </a:prstGeom>
          <a:effectLst>
            <a:outerShdw blurRad="50800" dist="38100" dir="10800000" algn="r" rotWithShape="0">
              <a:prstClr val="black">
                <a:alpha val="40000"/>
              </a:prstClr>
            </a:outerShdw>
          </a:effectLst>
        </p:spPr>
      </p:pic>
      <p:pic>
        <p:nvPicPr>
          <p:cNvPr id="39" name="Picture 38"/>
          <p:cNvPicPr>
            <a:picLocks noChangeAspect="1"/>
          </p:cNvPicPr>
          <p:nvPr/>
        </p:nvPicPr>
        <p:blipFill>
          <a:blip r:embed="rId10" cstate="screen">
            <a:duotone>
              <a:prstClr val="black"/>
              <a:schemeClr val="bg2">
                <a:tint val="45000"/>
                <a:satMod val="400000"/>
              </a:schemeClr>
            </a:duotone>
          </a:blip>
          <a:stretch>
            <a:fillRect/>
          </a:stretch>
        </p:blipFill>
        <p:spPr>
          <a:xfrm>
            <a:off x="5134956" y="1851075"/>
            <a:ext cx="391893" cy="293027"/>
          </a:xfrm>
          <a:prstGeom prst="rect">
            <a:avLst/>
          </a:prstGeom>
          <a:effectLst>
            <a:outerShdw blurRad="50800" dist="38100" dir="10800000" algn="r" rotWithShape="0">
              <a:prstClr val="black">
                <a:alpha val="40000"/>
              </a:prstClr>
            </a:outerShdw>
          </a:effectLst>
        </p:spPr>
      </p:pic>
      <p:pic>
        <p:nvPicPr>
          <p:cNvPr id="40" name="Picture 39"/>
          <p:cNvPicPr>
            <a:picLocks noChangeAspect="1"/>
          </p:cNvPicPr>
          <p:nvPr/>
        </p:nvPicPr>
        <p:blipFill>
          <a:blip r:embed="rId11" cstate="screen">
            <a:duotone>
              <a:prstClr val="black"/>
              <a:schemeClr val="bg2">
                <a:tint val="45000"/>
                <a:satMod val="400000"/>
              </a:schemeClr>
            </a:duotone>
          </a:blip>
          <a:stretch>
            <a:fillRect/>
          </a:stretch>
        </p:blipFill>
        <p:spPr>
          <a:xfrm>
            <a:off x="5330903" y="2257914"/>
            <a:ext cx="715724" cy="535164"/>
          </a:xfrm>
          <a:prstGeom prst="rect">
            <a:avLst/>
          </a:prstGeom>
          <a:effectLst>
            <a:outerShdw blurRad="50800" dist="38100" dir="10800000" algn="r" rotWithShape="0">
              <a:prstClr val="black">
                <a:alpha val="40000"/>
              </a:prstClr>
            </a:outerShdw>
          </a:effectLst>
        </p:spPr>
      </p:pic>
      <p:pic>
        <p:nvPicPr>
          <p:cNvPr id="41" name="Picture 40"/>
          <p:cNvPicPr>
            <a:picLocks noChangeAspect="1"/>
          </p:cNvPicPr>
          <p:nvPr/>
        </p:nvPicPr>
        <p:blipFill>
          <a:blip r:embed="rId12" cstate="screen">
            <a:duotone>
              <a:prstClr val="black"/>
              <a:schemeClr val="bg2">
                <a:tint val="45000"/>
                <a:satMod val="400000"/>
              </a:schemeClr>
            </a:duotone>
          </a:blip>
          <a:stretch>
            <a:fillRect/>
          </a:stretch>
        </p:blipFill>
        <p:spPr>
          <a:xfrm>
            <a:off x="6674384" y="2032220"/>
            <a:ext cx="547546" cy="409413"/>
          </a:xfrm>
          <a:prstGeom prst="rect">
            <a:avLst/>
          </a:prstGeom>
          <a:effectLst>
            <a:outerShdw blurRad="50800" dist="38100" dir="10800000" algn="r" rotWithShape="0">
              <a:prstClr val="black">
                <a:alpha val="40000"/>
              </a:prstClr>
            </a:outerShdw>
          </a:effectLst>
        </p:spPr>
      </p:pic>
      <p:sp>
        <p:nvSpPr>
          <p:cNvPr id="59" name="Rounded Rectangle 53"/>
          <p:cNvSpPr/>
          <p:nvPr/>
        </p:nvSpPr>
        <p:spPr bwMode="auto">
          <a:xfrm>
            <a:off x="6846623" y="334927"/>
            <a:ext cx="1969200" cy="301860"/>
          </a:xfrm>
          <a:prstGeom prst="rect">
            <a:avLst/>
          </a:prstGeom>
          <a:gradFill flip="none" rotWithShape="1">
            <a:gsLst>
              <a:gs pos="0">
                <a:srgbClr val="004096"/>
              </a:gs>
              <a:gs pos="52000">
                <a:srgbClr val="004096">
                  <a:alpha val="42000"/>
                </a:srgb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 name="קבוצה 60"/>
          <p:cNvGrpSpPr/>
          <p:nvPr/>
        </p:nvGrpSpPr>
        <p:grpSpPr>
          <a:xfrm>
            <a:off x="6846622" y="674757"/>
            <a:ext cx="1980000" cy="465832"/>
            <a:chOff x="219971" y="3491507"/>
            <a:chExt cx="1980000" cy="465832"/>
          </a:xfrm>
        </p:grpSpPr>
        <p:sp>
          <p:nvSpPr>
            <p:cNvPr id="62" name="Rektangel med afrundet, diagonalt hjørne 23"/>
            <p:cNvSpPr/>
            <p:nvPr/>
          </p:nvSpPr>
          <p:spPr>
            <a:xfrm>
              <a:off x="219971" y="3494980"/>
              <a:ext cx="1976401" cy="462359"/>
            </a:xfrm>
            <a:prstGeom prst="rect">
              <a:avLst/>
            </a:prstGeom>
            <a:solidFill>
              <a:srgbClr val="00214E"/>
            </a:soli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cs-CZ" sz="1600" b="1" dirty="0" smtClean="0">
                  <a:solidFill>
                    <a:srgbClr val="FFFFFF"/>
                  </a:solidFill>
                </a:rPr>
                <a:t>PLNĚNÍ</a:t>
              </a:r>
              <a:endParaRPr lang="en-US" sz="1600" b="1" dirty="0" smtClean="0">
                <a:solidFill>
                  <a:schemeClr val="bg1"/>
                </a:solidFill>
                <a:latin typeface="Calibri" pitchFamily="34" charset="0"/>
              </a:endParaRPr>
            </a:p>
          </p:txBody>
        </p:sp>
        <p:cxnSp>
          <p:nvCxnSpPr>
            <p:cNvPr id="63" name="מחבר ישר 62"/>
            <p:cNvCxnSpPr/>
            <p:nvPr/>
          </p:nvCxnSpPr>
          <p:spPr bwMode="auto">
            <a:xfrm>
              <a:off x="219971"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cxnSp>
        <p:nvCxnSpPr>
          <p:cNvPr id="46" name="Straight Connector 23"/>
          <p:cNvCxnSpPr>
            <a:stCxn id="23" idx="3"/>
            <a:endCxn id="35" idx="0"/>
          </p:cNvCxnSpPr>
          <p:nvPr/>
        </p:nvCxnSpPr>
        <p:spPr bwMode="auto">
          <a:xfrm>
            <a:off x="2375846" y="2441633"/>
            <a:ext cx="801792" cy="716254"/>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9" name="Straight Connector 23"/>
          <p:cNvCxnSpPr>
            <a:stCxn id="25" idx="1"/>
            <a:endCxn id="24" idx="3"/>
          </p:cNvCxnSpPr>
          <p:nvPr/>
        </p:nvCxnSpPr>
        <p:spPr bwMode="auto">
          <a:xfrm flipH="1">
            <a:off x="5821544" y="2949099"/>
            <a:ext cx="270010" cy="573405"/>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72" name="Straight Connector 23"/>
          <p:cNvCxnSpPr>
            <a:stCxn id="43" idx="3"/>
            <a:endCxn id="24" idx="1"/>
          </p:cNvCxnSpPr>
          <p:nvPr/>
        </p:nvCxnSpPr>
        <p:spPr bwMode="auto">
          <a:xfrm>
            <a:off x="4320828" y="2525496"/>
            <a:ext cx="693639" cy="997008"/>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sp>
        <p:nvSpPr>
          <p:cNvPr id="51" name="Rounded Rectangle 50"/>
          <p:cNvSpPr/>
          <p:nvPr/>
        </p:nvSpPr>
        <p:spPr bwMode="auto">
          <a:xfrm>
            <a:off x="3814022" y="4480821"/>
            <a:ext cx="2232605" cy="549437"/>
          </a:xfrm>
          <a:prstGeom prst="wedgeRoundRectCallout">
            <a:avLst>
              <a:gd name="adj1" fmla="val 29435"/>
              <a:gd name="adj2" fmla="val -155908"/>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lnSpc>
                <a:spcPts val="1600"/>
              </a:lnSpc>
              <a:spcBef>
                <a:spcPct val="0"/>
              </a:spcBef>
              <a:spcAft>
                <a:spcPct val="0"/>
              </a:spcAft>
            </a:pPr>
            <a:r>
              <a:rPr lang="cs-CZ" dirty="0" smtClean="0">
                <a:solidFill>
                  <a:schemeClr val="bg1"/>
                </a:solidFill>
                <a:latin typeface="Calibri" pitchFamily="34" charset="0"/>
                <a:cs typeface="Calibri" pitchFamily="34" charset="0"/>
              </a:rPr>
              <a:t>Přímá poptávka </a:t>
            </a:r>
          </a:p>
          <a:p>
            <a:pPr algn="ctr" defTabSz="914400" fontAlgn="base">
              <a:lnSpc>
                <a:spcPts val="1600"/>
              </a:lnSpc>
              <a:spcBef>
                <a:spcPct val="0"/>
              </a:spcBef>
              <a:spcAft>
                <a:spcPct val="0"/>
              </a:spcAft>
            </a:pPr>
            <a:r>
              <a:rPr lang="cs-CZ" dirty="0" smtClean="0">
                <a:solidFill>
                  <a:schemeClr val="bg1"/>
                </a:solidFill>
                <a:latin typeface="Calibri" pitchFamily="34" charset="0"/>
                <a:cs typeface="Calibri" pitchFamily="34" charset="0"/>
              </a:rPr>
              <a:t>a </a:t>
            </a:r>
            <a:r>
              <a:rPr lang="cs-CZ" dirty="0" smtClean="0">
                <a:solidFill>
                  <a:schemeClr val="bg1"/>
                </a:solidFill>
                <a:latin typeface="Calibri" pitchFamily="34" charset="0"/>
                <a:cs typeface="Calibri" pitchFamily="34" charset="0"/>
              </a:rPr>
              <a:t>vyzvednutí </a:t>
            </a:r>
            <a:r>
              <a:rPr lang="cs-CZ" dirty="0" smtClean="0">
                <a:solidFill>
                  <a:schemeClr val="bg1"/>
                </a:solidFill>
                <a:latin typeface="Calibri" pitchFamily="34" charset="0"/>
                <a:cs typeface="Calibri" pitchFamily="34" charset="0"/>
              </a:rPr>
              <a:t>kdekoli</a:t>
            </a:r>
            <a:endParaRPr lang="cs-CZ" dirty="0">
              <a:solidFill>
                <a:schemeClr val="bg1"/>
              </a:solidFill>
              <a:latin typeface="Calibri" pitchFamily="34" charset="0"/>
              <a:cs typeface="Calibri" pitchFamily="34" charset="0"/>
            </a:endParaRPr>
          </a:p>
        </p:txBody>
      </p:sp>
      <p:pic>
        <p:nvPicPr>
          <p:cNvPr id="33" name="Picture 75"/>
          <p:cNvPicPr>
            <a:picLocks noChangeAspect="1"/>
          </p:cNvPicPr>
          <p:nvPr/>
        </p:nvPicPr>
        <p:blipFill>
          <a:blip r:embed="rId13" cstate="screen">
            <a:duotone>
              <a:prstClr val="black"/>
              <a:srgbClr val="92D050">
                <a:tint val="45000"/>
                <a:satMod val="400000"/>
              </a:srgbClr>
            </a:duotone>
            <a:lum bright="-2000" contrast="44000"/>
            <a:extLst>
              <a:ext uri="{28A0092B-C50C-407E-A947-70E740481C1C}">
                <a14:useLocalDpi xmlns:a14="http://schemas.microsoft.com/office/drawing/2010/main" val="0"/>
              </a:ext>
            </a:extLst>
          </a:blip>
          <a:stretch>
            <a:fillRect/>
          </a:stretch>
        </p:blipFill>
        <p:spPr>
          <a:xfrm>
            <a:off x="7495703" y="156553"/>
            <a:ext cx="748374" cy="440348"/>
          </a:xfrm>
          <a:prstGeom prst="rect">
            <a:avLst/>
          </a:prstGeom>
          <a:noFill/>
          <a:ln>
            <a:noFill/>
          </a:ln>
          <a:effectLst>
            <a:outerShdw blurRad="88900" dist="50800" dir="10800000" algn="r" rotWithShape="0">
              <a:srgbClr val="00214E">
                <a:alpha val="20000"/>
              </a:srgbClr>
            </a:outerShdw>
          </a:effectLst>
        </p:spPr>
      </p:pic>
      <p:pic>
        <p:nvPicPr>
          <p:cNvPr id="43" name="Picture 21"/>
          <p:cNvPicPr>
            <a:picLocks noChangeAspect="1"/>
          </p:cNvPicPr>
          <p:nvPr/>
        </p:nvPicPr>
        <p:blipFill>
          <a:blip r:embed="rId14" cstate="screen"/>
          <a:stretch>
            <a:fillRect/>
          </a:stretch>
        </p:blipFill>
        <p:spPr>
          <a:xfrm>
            <a:off x="3533949" y="2231312"/>
            <a:ext cx="786879" cy="588368"/>
          </a:xfrm>
          <a:prstGeom prst="rect">
            <a:avLst/>
          </a:prstGeom>
          <a:effectLst>
            <a:outerShdw blurRad="50800" dist="38100" algn="l" rotWithShape="0">
              <a:prstClr val="black">
                <a:alpha val="40000"/>
              </a:prstClr>
            </a:outerShdw>
          </a:effectLst>
        </p:spPr>
      </p:pic>
      <p:cxnSp>
        <p:nvCxnSpPr>
          <p:cNvPr id="44" name="Straight Connector 23"/>
          <p:cNvCxnSpPr>
            <a:stCxn id="43" idx="2"/>
            <a:endCxn id="35" idx="0"/>
          </p:cNvCxnSpPr>
          <p:nvPr/>
        </p:nvCxnSpPr>
        <p:spPr bwMode="auto">
          <a:xfrm flipH="1">
            <a:off x="3177638" y="2819680"/>
            <a:ext cx="749751" cy="338207"/>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48" name="Straight Connector 23"/>
          <p:cNvCxnSpPr>
            <a:stCxn id="23" idx="3"/>
            <a:endCxn id="43" idx="1"/>
          </p:cNvCxnSpPr>
          <p:nvPr/>
        </p:nvCxnSpPr>
        <p:spPr bwMode="auto">
          <a:xfrm>
            <a:off x="2375846" y="2441633"/>
            <a:ext cx="1158103" cy="83863"/>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0" name="Straight Connector 23"/>
          <p:cNvCxnSpPr>
            <a:stCxn id="37" idx="1"/>
            <a:endCxn id="24" idx="3"/>
          </p:cNvCxnSpPr>
          <p:nvPr/>
        </p:nvCxnSpPr>
        <p:spPr bwMode="auto">
          <a:xfrm flipH="1" flipV="1">
            <a:off x="5821544" y="3522504"/>
            <a:ext cx="474951" cy="448095"/>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cxnSp>
        <p:nvCxnSpPr>
          <p:cNvPr id="67" name="Straight Connector 23"/>
          <p:cNvCxnSpPr>
            <a:stCxn id="37" idx="0"/>
            <a:endCxn id="25" idx="2"/>
          </p:cNvCxnSpPr>
          <p:nvPr/>
        </p:nvCxnSpPr>
        <p:spPr bwMode="auto">
          <a:xfrm flipH="1" flipV="1">
            <a:off x="6427642" y="3200400"/>
            <a:ext cx="331571" cy="424214"/>
          </a:xfrm>
          <a:prstGeom prst="line">
            <a:avLst/>
          </a:prstGeom>
          <a:solidFill>
            <a:schemeClr val="accent1"/>
          </a:solidFill>
          <a:ln w="28575" cap="flat" cmpd="sng" algn="ctr">
            <a:solidFill>
              <a:schemeClr val="tx2">
                <a:lumMod val="65000"/>
                <a:lumOff val="35000"/>
              </a:schemeClr>
            </a:solidFill>
            <a:prstDash val="sysDot"/>
            <a:round/>
            <a:headEnd type="none" w="med" len="med"/>
            <a:tailEnd type="none" w="med" len="med"/>
          </a:ln>
          <a:effectLst/>
        </p:spPr>
      </p:cxnSp>
      <p:sp>
        <p:nvSpPr>
          <p:cNvPr id="77" name="Rounded Rectangle 50"/>
          <p:cNvSpPr/>
          <p:nvPr/>
        </p:nvSpPr>
        <p:spPr bwMode="auto">
          <a:xfrm>
            <a:off x="790600" y="3840798"/>
            <a:ext cx="1977155" cy="549437"/>
          </a:xfrm>
          <a:prstGeom prst="wedgeRoundRectCallout">
            <a:avLst>
              <a:gd name="adj1" fmla="val 61258"/>
              <a:gd name="adj2" fmla="val -199049"/>
              <a:gd name="adj3" fmla="val 16667"/>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lnSpc>
                <a:spcPts val="1600"/>
              </a:lnSpc>
              <a:spcBef>
                <a:spcPct val="0"/>
              </a:spcBef>
              <a:spcAft>
                <a:spcPct val="0"/>
              </a:spcAft>
            </a:pPr>
            <a:r>
              <a:rPr lang="cs-CZ" dirty="0" smtClean="0">
                <a:solidFill>
                  <a:schemeClr val="bg1"/>
                </a:solidFill>
                <a:latin typeface="Calibri" pitchFamily="34" charset="0"/>
                <a:cs typeface="Calibri" pitchFamily="34" charset="0"/>
              </a:rPr>
              <a:t>Vstoupit a vrátit kdekoli</a:t>
            </a:r>
          </a:p>
        </p:txBody>
      </p:sp>
    </p:spTree>
    <p:extLst>
      <p:ext uri="{BB962C8B-B14F-4D97-AF65-F5344CB8AC3E}">
        <p14:creationId xmlns:p14="http://schemas.microsoft.com/office/powerpoint/2010/main" val="1498465938"/>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Alma inteligentní </a:t>
            </a:r>
            <a:r>
              <a:rPr lang="cs-CZ" dirty="0" err="1" smtClean="0"/>
              <a:t>spolupracovní</a:t>
            </a:r>
            <a:r>
              <a:rPr lang="cs-CZ" dirty="0" smtClean="0"/>
              <a:t> </a:t>
            </a:r>
            <a:r>
              <a:rPr lang="cs-CZ" dirty="0" smtClean="0"/>
              <a:t>sítě</a:t>
            </a:r>
            <a:endParaRPr lang="cs-CZ" dirty="0"/>
          </a:p>
        </p:txBody>
      </p:sp>
      <p:sp>
        <p:nvSpPr>
          <p:cNvPr id="3" name="Content Placeholder 2"/>
          <p:cNvSpPr>
            <a:spLocks noGrp="1"/>
          </p:cNvSpPr>
          <p:nvPr>
            <p:ph idx="1"/>
          </p:nvPr>
        </p:nvSpPr>
        <p:spPr>
          <a:xfrm>
            <a:off x="144364" y="984498"/>
            <a:ext cx="7056784" cy="4392488"/>
          </a:xfrm>
        </p:spPr>
        <p:txBody>
          <a:bodyPr/>
          <a:lstStyle/>
          <a:p>
            <a:pPr lvl="1">
              <a:lnSpc>
                <a:spcPts val="3500"/>
              </a:lnSpc>
            </a:pPr>
            <a:r>
              <a:rPr lang="cs-CZ" sz="2000" dirty="0" smtClean="0"/>
              <a:t>Posilují </a:t>
            </a:r>
            <a:r>
              <a:rPr lang="cs-CZ" sz="2000" dirty="0" smtClean="0"/>
              <a:t>konsorcia v možnostech rozšířené spolupráce v rozmanitých obchodních oblastech</a:t>
            </a:r>
          </a:p>
          <a:p>
            <a:pPr lvl="1">
              <a:lnSpc>
                <a:spcPts val="3500"/>
              </a:lnSpc>
            </a:pPr>
            <a:r>
              <a:rPr lang="cs-CZ" sz="2000" dirty="0" smtClean="0"/>
              <a:t>Vytváří vícenásobnou spolupráci mezi, </a:t>
            </a:r>
            <a:r>
              <a:rPr lang="cs-CZ" sz="2000" dirty="0" smtClean="0"/>
              <a:t>napříč </a:t>
            </a:r>
            <a:r>
              <a:rPr lang="cs-CZ" sz="2000" dirty="0" smtClean="0"/>
              <a:t>a mimo členy sítě </a:t>
            </a:r>
          </a:p>
          <a:p>
            <a:pPr lvl="1">
              <a:lnSpc>
                <a:spcPts val="3500"/>
              </a:lnSpc>
            </a:pPr>
            <a:r>
              <a:rPr lang="cs-CZ" sz="2000" dirty="0" smtClean="0"/>
              <a:t>Snižují </a:t>
            </a:r>
            <a:r>
              <a:rPr lang="cs-CZ" sz="2000" dirty="0" smtClean="0"/>
              <a:t>náklady při </a:t>
            </a:r>
            <a:r>
              <a:rPr lang="cs-CZ" sz="2000" dirty="0" smtClean="0"/>
              <a:t>využívání </a:t>
            </a:r>
            <a:r>
              <a:rPr lang="cs-CZ" sz="2000" dirty="0" smtClean="0"/>
              <a:t>spolupráce </a:t>
            </a:r>
          </a:p>
          <a:p>
            <a:pPr lvl="1">
              <a:lnSpc>
                <a:spcPts val="3500"/>
              </a:lnSpc>
            </a:pPr>
            <a:r>
              <a:rPr lang="cs-CZ" sz="2000" dirty="0" smtClean="0"/>
              <a:t>Poskytují </a:t>
            </a:r>
            <a:r>
              <a:rPr lang="cs-CZ" sz="2000" dirty="0"/>
              <a:t>možnost pracovat v hybridních </a:t>
            </a:r>
            <a:r>
              <a:rPr lang="cs-CZ" sz="2000" dirty="0" smtClean="0"/>
              <a:t>prostředích</a:t>
            </a:r>
          </a:p>
          <a:p>
            <a:pPr lvl="1">
              <a:lnSpc>
                <a:spcPts val="3500"/>
              </a:lnSpc>
            </a:pPr>
            <a:r>
              <a:rPr lang="cs-CZ" sz="2000" dirty="0" smtClean="0"/>
              <a:t>Poskytují </a:t>
            </a:r>
            <a:r>
              <a:rPr lang="cs-CZ" sz="2000" dirty="0"/>
              <a:t>schopnost řídit </a:t>
            </a:r>
            <a:r>
              <a:rPr lang="cs-CZ" sz="2000" dirty="0" smtClean="0"/>
              <a:t>přírůstkové, </a:t>
            </a:r>
            <a:r>
              <a:rPr lang="cs-CZ" sz="2000" dirty="0"/>
              <a:t>probíhající změny </a:t>
            </a:r>
            <a:r>
              <a:rPr lang="cs-CZ" sz="2000" dirty="0" smtClean="0"/>
              <a:t>v </a:t>
            </a:r>
            <a:r>
              <a:rPr lang="cs-CZ" sz="2000" dirty="0"/>
              <a:t>členské</a:t>
            </a:r>
            <a:r>
              <a:rPr lang="cs-CZ" sz="2000" dirty="0" smtClean="0"/>
              <a:t> struktuře</a:t>
            </a:r>
            <a:endParaRPr lang="cs-CZ" sz="2000" dirty="0"/>
          </a:p>
        </p:txBody>
      </p:sp>
      <p:pic>
        <p:nvPicPr>
          <p:cNvPr id="5" name="Picture 4"/>
          <p:cNvPicPr>
            <a:picLocks noChangeAspect="1"/>
          </p:cNvPicPr>
          <p:nvPr/>
        </p:nvPicPr>
        <p:blipFill>
          <a:blip r:embed="rId2" cstate="screen">
            <a:duotone>
              <a:schemeClr val="accent5">
                <a:shade val="45000"/>
                <a:satMod val="135000"/>
              </a:schemeClr>
              <a:prstClr val="white"/>
            </a:duotone>
          </a:blip>
          <a:stretch>
            <a:fillRect/>
          </a:stretch>
        </p:blipFill>
        <p:spPr>
          <a:xfrm>
            <a:off x="7567884" y="72235"/>
            <a:ext cx="1156512" cy="864752"/>
          </a:xfrm>
          <a:prstGeom prst="rect">
            <a:avLst/>
          </a:prstGeom>
          <a:effectLst>
            <a:outerShdw blurRad="50800" dist="38100" dir="10800000" algn="r" rotWithShape="0">
              <a:prstClr val="black">
                <a:alpha val="40000"/>
              </a:prstClr>
            </a:outerShdw>
          </a:effectLst>
        </p:spPr>
      </p:pic>
    </p:spTree>
    <p:extLst>
      <p:ext uri="{BB962C8B-B14F-4D97-AF65-F5344CB8AC3E}">
        <p14:creationId xmlns:p14="http://schemas.microsoft.com/office/powerpoint/2010/main" val="138599486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ounded Rectangle 6"/>
          <p:cNvSpPr/>
          <p:nvPr/>
        </p:nvSpPr>
        <p:spPr bwMode="auto">
          <a:xfrm rot="10800000">
            <a:off x="4573034" y="914396"/>
            <a:ext cx="4267467" cy="3780067"/>
          </a:xfrm>
          <a:prstGeom prst="rect">
            <a:avLst/>
          </a:prstGeom>
          <a:gradFill flip="none" rotWithShape="1">
            <a:gsLst>
              <a:gs pos="0">
                <a:schemeClr val="bg1">
                  <a:alpha val="39000"/>
                </a:schemeClr>
              </a:gs>
              <a:gs pos="50000">
                <a:schemeClr val="bg1">
                  <a:alpha val="1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51" name="Rectangle 3"/>
          <p:cNvSpPr txBox="1">
            <a:spLocks noChangeArrowheads="1"/>
          </p:cNvSpPr>
          <p:nvPr/>
        </p:nvSpPr>
        <p:spPr>
          <a:xfrm>
            <a:off x="2340800" y="1704578"/>
            <a:ext cx="2058269" cy="1368152"/>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2400" b="1" dirty="0" smtClean="0">
              <a:solidFill>
                <a:schemeClr val="bg1"/>
              </a:solidFill>
              <a:latin typeface="Calibri" pitchFamily="34" charset="0"/>
              <a:cs typeface="Arial" pitchFamily="34" charset="0"/>
            </a:endParaRPr>
          </a:p>
        </p:txBody>
      </p:sp>
      <p:sp>
        <p:nvSpPr>
          <p:cNvPr id="52" name="Rectangle 3"/>
          <p:cNvSpPr txBox="1">
            <a:spLocks noChangeArrowheads="1"/>
          </p:cNvSpPr>
          <p:nvPr/>
        </p:nvSpPr>
        <p:spPr>
          <a:xfrm>
            <a:off x="4512996" y="1560562"/>
            <a:ext cx="2058269" cy="1368152"/>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2400" b="1" dirty="0" smtClean="0">
              <a:solidFill>
                <a:schemeClr val="bg1"/>
              </a:solidFill>
              <a:latin typeface="Calibri" pitchFamily="34" charset="0"/>
              <a:cs typeface="Arial" pitchFamily="34" charset="0"/>
            </a:endParaRPr>
          </a:p>
        </p:txBody>
      </p:sp>
      <p:sp>
        <p:nvSpPr>
          <p:cNvPr id="53" name="Rectangle 3"/>
          <p:cNvSpPr txBox="1">
            <a:spLocks noChangeArrowheads="1"/>
          </p:cNvSpPr>
          <p:nvPr/>
        </p:nvSpPr>
        <p:spPr>
          <a:xfrm>
            <a:off x="6669902" y="1416546"/>
            <a:ext cx="2058269" cy="1368152"/>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2400" b="1" dirty="0" smtClean="0">
              <a:solidFill>
                <a:schemeClr val="bg1"/>
              </a:solidFill>
              <a:latin typeface="Calibri" pitchFamily="34" charset="0"/>
              <a:cs typeface="Arial" pitchFamily="34" charset="0"/>
            </a:endParaRPr>
          </a:p>
        </p:txBody>
      </p:sp>
      <p:sp>
        <p:nvSpPr>
          <p:cNvPr id="50" name="Rectangle 3"/>
          <p:cNvSpPr txBox="1">
            <a:spLocks noChangeArrowheads="1"/>
          </p:cNvSpPr>
          <p:nvPr/>
        </p:nvSpPr>
        <p:spPr>
          <a:xfrm>
            <a:off x="180793" y="1848594"/>
            <a:ext cx="2058269" cy="1368152"/>
          </a:xfrm>
          <a:prstGeom prst="rect">
            <a:avLst/>
          </a:prstGeom>
          <a:gradFill>
            <a:gsLst>
              <a:gs pos="0">
                <a:srgbClr val="003366">
                  <a:alpha val="30000"/>
                </a:srgbClr>
              </a:gs>
              <a:gs pos="50000">
                <a:srgbClr val="00214E">
                  <a:alpha val="17000"/>
                </a:srgbClr>
              </a:gs>
              <a:gs pos="86000">
                <a:srgbClr val="00214E">
                  <a:alpha val="0"/>
                </a:srgbClr>
              </a:gs>
            </a:gsLst>
            <a:lin ang="5400000" scaled="0"/>
          </a:gradFill>
          <a:ln>
            <a:gradFill>
              <a:gsLst>
                <a:gs pos="0">
                  <a:srgbClr val="00214E">
                    <a:alpha val="54000"/>
                  </a:srgbClr>
                </a:gs>
                <a:gs pos="50000">
                  <a:srgbClr val="00214E">
                    <a:alpha val="26000"/>
                  </a:srgbClr>
                </a:gs>
                <a:gs pos="86000">
                  <a:srgbClr val="00214E">
                    <a:alpha val="0"/>
                  </a:srgb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defTabSz="914400" eaLnBrk="1" hangingPunct="1">
              <a:spcBef>
                <a:spcPct val="0"/>
              </a:spcBef>
              <a:buSzTx/>
            </a:pPr>
            <a:endParaRPr lang="en-US" sz="2400" b="1" dirty="0" smtClean="0">
              <a:solidFill>
                <a:schemeClr val="bg1"/>
              </a:solidFill>
              <a:latin typeface="Calibri" pitchFamily="34" charset="0"/>
              <a:cs typeface="Arial" pitchFamily="34" charset="0"/>
            </a:endParaRPr>
          </a:p>
        </p:txBody>
      </p:sp>
      <p:sp>
        <p:nvSpPr>
          <p:cNvPr id="2" name="Title 1"/>
          <p:cNvSpPr>
            <a:spLocks noGrp="1"/>
          </p:cNvSpPr>
          <p:nvPr>
            <p:ph type="title"/>
          </p:nvPr>
        </p:nvSpPr>
        <p:spPr/>
        <p:txBody>
          <a:bodyPr/>
          <a:lstStyle/>
          <a:p>
            <a:r>
              <a:rPr lang="cs-CZ" b="0" dirty="0" smtClean="0"/>
              <a:t>Výzva </a:t>
            </a:r>
            <a:r>
              <a:rPr lang="cs-CZ" b="0" dirty="0" smtClean="0"/>
              <a:t>ke </a:t>
            </a:r>
            <a:r>
              <a:rPr lang="cs-CZ" b="0" dirty="0" smtClean="0"/>
              <a:t>spolupráci</a:t>
            </a:r>
            <a:endParaRPr lang="cs-CZ" b="0" dirty="0"/>
          </a:p>
        </p:txBody>
      </p:sp>
      <p:grpSp>
        <p:nvGrpSpPr>
          <p:cNvPr id="17" name="קבוצה 16"/>
          <p:cNvGrpSpPr/>
          <p:nvPr/>
        </p:nvGrpSpPr>
        <p:grpSpPr>
          <a:xfrm>
            <a:off x="2381013" y="1913823"/>
            <a:ext cx="1980000" cy="2168051"/>
            <a:chOff x="2381013" y="1290509"/>
            <a:chExt cx="1980000" cy="2168051"/>
          </a:xfrm>
        </p:grpSpPr>
        <p:sp>
          <p:nvSpPr>
            <p:cNvPr id="18" name="Rectangle 3"/>
            <p:cNvSpPr txBox="1">
              <a:spLocks noChangeArrowheads="1"/>
            </p:cNvSpPr>
            <p:nvPr/>
          </p:nvSpPr>
          <p:spPr>
            <a:xfrm rot="10800000">
              <a:off x="2381013"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19" name="Rounded Rectangle 8"/>
            <p:cNvSpPr/>
            <p:nvPr/>
          </p:nvSpPr>
          <p:spPr bwMode="auto">
            <a:xfrm>
              <a:off x="2432124" y="1297288"/>
              <a:ext cx="1858981" cy="1512019"/>
            </a:xfrm>
            <a:prstGeom prst="roundRect">
              <a:avLst>
                <a:gd name="adj" fmla="val 3645"/>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cs-CZ" dirty="0">
                  <a:solidFill>
                    <a:srgbClr val="000099"/>
                  </a:solidFill>
                  <a:latin typeface="Calibri" pitchFamily="34" charset="0"/>
                  <a:cs typeface="Calibri" pitchFamily="34" charset="0"/>
                </a:rPr>
                <a:t>Zachování specifických </a:t>
              </a:r>
              <a:r>
                <a:rPr lang="cs-CZ" b="1" dirty="0">
                  <a:solidFill>
                    <a:srgbClr val="000099"/>
                  </a:solidFill>
                  <a:latin typeface="Calibri" pitchFamily="34" charset="0"/>
                  <a:cs typeface="Calibri" pitchFamily="34" charset="0"/>
                </a:rPr>
                <a:t>standardů a workflow každé instituce</a:t>
              </a:r>
            </a:p>
          </p:txBody>
        </p:sp>
        <p:sp>
          <p:nvSpPr>
            <p:cNvPr id="20" name="Rounded Rectangle 54"/>
            <p:cNvSpPr/>
            <p:nvPr/>
          </p:nvSpPr>
          <p:spPr bwMode="auto">
            <a:xfrm>
              <a:off x="2386413" y="3156700"/>
              <a:ext cx="1969200" cy="301860"/>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mtClean="0">
                <a:latin typeface="Arial" pitchFamily="34" charset="0"/>
                <a:cs typeface="Arial" pitchFamily="34" charset="0"/>
              </a:endParaRPr>
            </a:p>
          </p:txBody>
        </p:sp>
      </p:grpSp>
      <p:grpSp>
        <p:nvGrpSpPr>
          <p:cNvPr id="22" name="קבוצה 21"/>
          <p:cNvGrpSpPr/>
          <p:nvPr/>
        </p:nvGrpSpPr>
        <p:grpSpPr>
          <a:xfrm>
            <a:off x="4545653" y="1776586"/>
            <a:ext cx="1980000" cy="2303337"/>
            <a:chOff x="4545653" y="1153272"/>
            <a:chExt cx="1980000" cy="2303337"/>
          </a:xfrm>
        </p:grpSpPr>
        <p:sp>
          <p:nvSpPr>
            <p:cNvPr id="23" name="Rectangle 3"/>
            <p:cNvSpPr txBox="1">
              <a:spLocks noChangeArrowheads="1"/>
            </p:cNvSpPr>
            <p:nvPr/>
          </p:nvSpPr>
          <p:spPr>
            <a:xfrm rot="10800000">
              <a:off x="4545653"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24" name="Rounded Rectangle 9"/>
            <p:cNvSpPr/>
            <p:nvPr/>
          </p:nvSpPr>
          <p:spPr bwMode="auto">
            <a:xfrm>
              <a:off x="4607927" y="1153272"/>
              <a:ext cx="1858981" cy="1368002"/>
            </a:xfrm>
            <a:prstGeom prst="roundRect">
              <a:avLst>
                <a:gd name="adj" fmla="val 4257"/>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cs-CZ" dirty="0">
                  <a:solidFill>
                    <a:srgbClr val="000099"/>
                  </a:solidFill>
                  <a:latin typeface="Calibri" pitchFamily="34" charset="0"/>
                  <a:cs typeface="Calibri" pitchFamily="34" charset="0"/>
                </a:rPr>
                <a:t>Zachování </a:t>
              </a:r>
              <a:r>
                <a:rPr lang="cs-CZ" b="1" dirty="0">
                  <a:solidFill>
                    <a:srgbClr val="000099"/>
                  </a:solidFill>
                  <a:latin typeface="Calibri" pitchFamily="34" charset="0"/>
                  <a:cs typeface="Calibri" pitchFamily="34" charset="0"/>
                </a:rPr>
                <a:t>soukromí a lokální vlastnictví dat</a:t>
              </a:r>
              <a:endParaRPr lang="en-US" b="1" dirty="0">
                <a:solidFill>
                  <a:srgbClr val="000099"/>
                </a:solidFill>
                <a:latin typeface="Calibri" pitchFamily="34" charset="0"/>
                <a:cs typeface="Calibri" pitchFamily="34" charset="0"/>
              </a:endParaRPr>
            </a:p>
          </p:txBody>
        </p:sp>
        <p:sp>
          <p:nvSpPr>
            <p:cNvPr id="25" name="Rounded Rectangle 55"/>
            <p:cNvSpPr/>
            <p:nvPr/>
          </p:nvSpPr>
          <p:spPr bwMode="auto">
            <a:xfrm>
              <a:off x="4551053" y="3154750"/>
              <a:ext cx="1969200" cy="301859"/>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mtClean="0">
                <a:latin typeface="Arial" pitchFamily="34" charset="0"/>
                <a:cs typeface="Arial" pitchFamily="34" charset="0"/>
              </a:endParaRPr>
            </a:p>
          </p:txBody>
        </p:sp>
      </p:grpSp>
      <p:grpSp>
        <p:nvGrpSpPr>
          <p:cNvPr id="27" name="קבוצה 26"/>
          <p:cNvGrpSpPr/>
          <p:nvPr/>
        </p:nvGrpSpPr>
        <p:grpSpPr>
          <a:xfrm>
            <a:off x="6710292" y="1632570"/>
            <a:ext cx="1980000" cy="2447353"/>
            <a:chOff x="6710292" y="1009256"/>
            <a:chExt cx="1980000" cy="2447353"/>
          </a:xfrm>
        </p:grpSpPr>
        <p:sp>
          <p:nvSpPr>
            <p:cNvPr id="28" name="Rectangle 3"/>
            <p:cNvSpPr txBox="1">
              <a:spLocks noChangeArrowheads="1"/>
            </p:cNvSpPr>
            <p:nvPr/>
          </p:nvSpPr>
          <p:spPr>
            <a:xfrm rot="10800000">
              <a:off x="6710292" y="1290509"/>
              <a:ext cx="1980000" cy="2166100"/>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29" name="Rounded Rectangle 11"/>
            <p:cNvSpPr/>
            <p:nvPr/>
          </p:nvSpPr>
          <p:spPr bwMode="auto">
            <a:xfrm>
              <a:off x="6771065" y="1009256"/>
              <a:ext cx="1858981" cy="1628136"/>
            </a:xfrm>
            <a:prstGeom prst="roundRect">
              <a:avLst>
                <a:gd name="adj" fmla="val 3033"/>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cs-CZ" b="1" dirty="0">
                  <a:solidFill>
                    <a:srgbClr val="000099"/>
                  </a:solidFill>
                  <a:latin typeface="Calibri" pitchFamily="34" charset="0"/>
                  <a:cs typeface="Calibri" pitchFamily="34" charset="0"/>
                </a:rPr>
                <a:t>Standardizace a zjednodušení integračních bodů</a:t>
              </a:r>
              <a:r>
                <a:rPr lang="cs-CZ" dirty="0">
                  <a:solidFill>
                    <a:srgbClr val="000099"/>
                  </a:solidFill>
                  <a:latin typeface="Calibri" pitchFamily="34" charset="0"/>
                  <a:cs typeface="Calibri" pitchFamily="34" charset="0"/>
                </a:rPr>
                <a:t>, tak aby integrace byla bezproblémová a spolehlivá</a:t>
              </a:r>
              <a:endParaRPr lang="en-US" dirty="0">
                <a:solidFill>
                  <a:srgbClr val="000099"/>
                </a:solidFill>
                <a:latin typeface="Calibri" pitchFamily="34" charset="0"/>
                <a:cs typeface="Calibri" pitchFamily="34" charset="0"/>
              </a:endParaRPr>
            </a:p>
          </p:txBody>
        </p:sp>
        <p:sp>
          <p:nvSpPr>
            <p:cNvPr id="30" name="Rounded Rectangle 56"/>
            <p:cNvSpPr/>
            <p:nvPr/>
          </p:nvSpPr>
          <p:spPr bwMode="auto">
            <a:xfrm>
              <a:off x="6715692" y="3069441"/>
              <a:ext cx="1969200" cy="385788"/>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mtClean="0">
                <a:latin typeface="Arial" pitchFamily="34" charset="0"/>
                <a:cs typeface="Arial" pitchFamily="34" charset="0"/>
              </a:endParaRPr>
            </a:p>
          </p:txBody>
        </p:sp>
      </p:grpSp>
      <p:grpSp>
        <p:nvGrpSpPr>
          <p:cNvPr id="32" name="קבוצה 31"/>
          <p:cNvGrpSpPr/>
          <p:nvPr/>
        </p:nvGrpSpPr>
        <p:grpSpPr>
          <a:xfrm>
            <a:off x="216373" y="1560561"/>
            <a:ext cx="1980000" cy="2519361"/>
            <a:chOff x="216373" y="937247"/>
            <a:chExt cx="1980000" cy="2519361"/>
          </a:xfrm>
        </p:grpSpPr>
        <p:sp>
          <p:nvSpPr>
            <p:cNvPr id="33" name="Rectangle 3"/>
            <p:cNvSpPr txBox="1">
              <a:spLocks noChangeArrowheads="1"/>
            </p:cNvSpPr>
            <p:nvPr/>
          </p:nvSpPr>
          <p:spPr>
            <a:xfrm rot="10800000">
              <a:off x="216373" y="937247"/>
              <a:ext cx="1980000" cy="2519361"/>
            </a:xfrm>
            <a:prstGeom prst="rect">
              <a:avLst/>
            </a:prstGeom>
            <a:gradFill>
              <a:gsLst>
                <a:gs pos="0">
                  <a:schemeClr val="bg1">
                    <a:alpha val="60000"/>
                  </a:schemeClr>
                </a:gs>
                <a:gs pos="50000">
                  <a:schemeClr val="bg1">
                    <a:alpha val="24000"/>
                  </a:schemeClr>
                </a:gs>
                <a:gs pos="86000">
                  <a:schemeClr val="bg1">
                    <a:alpha val="0"/>
                  </a:schemeClr>
                </a:gs>
              </a:gsLst>
              <a:lin ang="5400000" scaled="0"/>
            </a:gradFill>
            <a:ln>
              <a:gradFill>
                <a:gsLst>
                  <a:gs pos="0">
                    <a:schemeClr val="bg1"/>
                  </a:gs>
                  <a:gs pos="50000">
                    <a:schemeClr val="bg1">
                      <a:alpha val="53000"/>
                    </a:schemeClr>
                  </a:gs>
                  <a:gs pos="86000">
                    <a:schemeClr val="bg1">
                      <a:alpha val="0"/>
                    </a:schemeClr>
                  </a:gs>
                </a:gsLst>
                <a:lin ang="5400000" scaled="0"/>
              </a:gradFill>
            </a:ln>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endParaRPr lang="en-US" sz="1600" dirty="0">
                <a:solidFill>
                  <a:schemeClr val="tx2">
                    <a:lumMod val="85000"/>
                    <a:lumOff val="15000"/>
                  </a:schemeClr>
                </a:solidFill>
                <a:latin typeface="Calibri" pitchFamily="34" charset="0"/>
              </a:endParaRPr>
            </a:p>
          </p:txBody>
        </p:sp>
        <p:sp>
          <p:nvSpPr>
            <p:cNvPr id="34" name="Rounded Rectangle 7"/>
            <p:cNvSpPr/>
            <p:nvPr/>
          </p:nvSpPr>
          <p:spPr bwMode="auto">
            <a:xfrm>
              <a:off x="276679" y="1441304"/>
              <a:ext cx="1858981" cy="1872207"/>
            </a:xfrm>
            <a:prstGeom prst="roundRect">
              <a:avLst>
                <a:gd name="adj" fmla="val 5480"/>
              </a:avLst>
            </a:prstGeom>
            <a:no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cs-CZ" dirty="0">
                  <a:solidFill>
                    <a:srgbClr val="000099"/>
                  </a:solidFill>
                  <a:latin typeface="Calibri" pitchFamily="34" charset="0"/>
                  <a:cs typeface="Calibri" pitchFamily="34" charset="0"/>
                </a:rPr>
                <a:t>Maximalizace</a:t>
              </a:r>
              <a:r>
                <a:rPr lang="cs-CZ" dirty="0">
                  <a:solidFill>
                    <a:schemeClr val="tx2">
                      <a:lumMod val="50000"/>
                    </a:schemeClr>
                  </a:solidFill>
                  <a:latin typeface="Calibri" pitchFamily="34" charset="0"/>
                  <a:cs typeface="Calibri" pitchFamily="34" charset="0"/>
                </a:rPr>
                <a:t> </a:t>
              </a:r>
              <a:r>
                <a:rPr lang="cs-CZ" b="1" dirty="0">
                  <a:solidFill>
                    <a:srgbClr val="000099"/>
                  </a:solidFill>
                  <a:latin typeface="Calibri" pitchFamily="34" charset="0"/>
                  <a:cs typeface="Calibri" pitchFamily="34" charset="0"/>
                </a:rPr>
                <a:t>spolupráce, integrace a sdílení </a:t>
              </a:r>
              <a:r>
                <a:rPr lang="cs-CZ" dirty="0">
                  <a:solidFill>
                    <a:srgbClr val="000099"/>
                  </a:solidFill>
                  <a:latin typeface="Calibri" pitchFamily="34" charset="0"/>
                  <a:cs typeface="Calibri" pitchFamily="34" charset="0"/>
                </a:rPr>
                <a:t>mezi</a:t>
              </a:r>
              <a:r>
                <a:rPr lang="cs-CZ" dirty="0">
                  <a:solidFill>
                    <a:schemeClr val="tx2">
                      <a:lumMod val="50000"/>
                    </a:schemeClr>
                  </a:solidFill>
                  <a:latin typeface="Calibri" pitchFamily="34" charset="0"/>
                  <a:cs typeface="Calibri" pitchFamily="34" charset="0"/>
                </a:rPr>
                <a:t> </a:t>
              </a:r>
              <a:r>
                <a:rPr lang="cs-CZ" dirty="0">
                  <a:solidFill>
                    <a:srgbClr val="000099"/>
                  </a:solidFill>
                  <a:latin typeface="Calibri" pitchFamily="34" charset="0"/>
                  <a:cs typeface="Calibri" pitchFamily="34" charset="0"/>
                </a:rPr>
                <a:t>institucemi v síti</a:t>
              </a:r>
            </a:p>
          </p:txBody>
        </p:sp>
        <p:sp>
          <p:nvSpPr>
            <p:cNvPr id="35" name="Rounded Rectangle 53"/>
            <p:cNvSpPr/>
            <p:nvPr/>
          </p:nvSpPr>
          <p:spPr bwMode="auto">
            <a:xfrm>
              <a:off x="219972" y="3151677"/>
              <a:ext cx="1969200" cy="301860"/>
            </a:xfrm>
            <a:prstGeom prst="rect">
              <a:avLst/>
            </a:prstGeom>
            <a:gradFill flip="none" rotWithShape="1">
              <a:gsLst>
                <a:gs pos="0">
                  <a:srgbClr val="004096"/>
                </a:gs>
                <a:gs pos="78000">
                  <a:schemeClr val="accent6">
                    <a:tint val="44500"/>
                    <a:satMod val="160000"/>
                    <a:alpha val="58000"/>
                  </a:schemeClr>
                </a:gs>
                <a:gs pos="94000">
                  <a:schemeClr val="accent6">
                    <a:tint val="23500"/>
                    <a:satMod val="160000"/>
                    <a:alpha val="0"/>
                  </a:schemeClr>
                </a:gs>
              </a:gsLst>
              <a:lin ang="16200000" scaled="1"/>
              <a:tileRect/>
            </a:gradFill>
            <a:ln w="762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7" name="קבוצה 36"/>
          <p:cNvGrpSpPr/>
          <p:nvPr/>
        </p:nvGrpSpPr>
        <p:grpSpPr>
          <a:xfrm>
            <a:off x="219971" y="4114821"/>
            <a:ext cx="1980000" cy="465832"/>
            <a:chOff x="219971" y="3491507"/>
            <a:chExt cx="1980000" cy="465832"/>
          </a:xfrm>
        </p:grpSpPr>
        <p:sp>
          <p:nvSpPr>
            <p:cNvPr id="38" name="Rektangel med afrundet, diagonalt hjørne 23"/>
            <p:cNvSpPr/>
            <p:nvPr/>
          </p:nvSpPr>
          <p:spPr>
            <a:xfrm>
              <a:off x="219971" y="3494980"/>
              <a:ext cx="1976401" cy="462359"/>
            </a:xfrm>
            <a:prstGeom prst="rect">
              <a:avLst/>
            </a:prstGeom>
            <a:gradFill flip="none" rotWithShape="1">
              <a:gsLst>
                <a:gs pos="9000">
                  <a:srgbClr val="E79B03"/>
                </a:gs>
                <a:gs pos="60000">
                  <a:srgbClr val="FBC11D">
                    <a:alpha val="73000"/>
                  </a:srgbClr>
                </a:gs>
                <a:gs pos="79000">
                  <a:srgbClr val="FDE399"/>
                </a:gs>
                <a:gs pos="90000">
                  <a:srgbClr val="FEF0CA"/>
                </a:gs>
              </a:gsLst>
              <a:lin ang="2700000" scaled="1"/>
              <a:tileRect/>
            </a:gra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dirty="0" smtClean="0">
                <a:solidFill>
                  <a:schemeClr val="bg1"/>
                </a:solidFill>
                <a:latin typeface="Calibri" pitchFamily="34" charset="0"/>
              </a:endParaRPr>
            </a:p>
          </p:txBody>
        </p:sp>
        <p:cxnSp>
          <p:nvCxnSpPr>
            <p:cNvPr id="39" name="מחבר ישר 38"/>
            <p:cNvCxnSpPr/>
            <p:nvPr/>
          </p:nvCxnSpPr>
          <p:spPr bwMode="auto">
            <a:xfrm>
              <a:off x="219971"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grpSp>
        <p:nvGrpSpPr>
          <p:cNvPr id="40" name="קבוצה 39"/>
          <p:cNvGrpSpPr/>
          <p:nvPr/>
        </p:nvGrpSpPr>
        <p:grpSpPr>
          <a:xfrm>
            <a:off x="2386413" y="4114821"/>
            <a:ext cx="1980000" cy="446617"/>
            <a:chOff x="2386413" y="3491507"/>
            <a:chExt cx="1980000" cy="446617"/>
          </a:xfrm>
        </p:grpSpPr>
        <p:sp>
          <p:nvSpPr>
            <p:cNvPr id="41" name="Rektangel med afrundet, diagonalt hjørne 23"/>
            <p:cNvSpPr/>
            <p:nvPr/>
          </p:nvSpPr>
          <p:spPr>
            <a:xfrm>
              <a:off x="2386413" y="3494980"/>
              <a:ext cx="1980000" cy="443144"/>
            </a:xfrm>
            <a:prstGeom prst="rect">
              <a:avLst/>
            </a:prstGeom>
            <a:gradFill flip="none" rotWithShape="1">
              <a:gsLst>
                <a:gs pos="0">
                  <a:srgbClr val="504468"/>
                </a:gs>
                <a:gs pos="42000">
                  <a:srgbClr val="8F929D"/>
                </a:gs>
                <a:gs pos="72000">
                  <a:srgbClr val="C1C3C9"/>
                </a:gs>
                <a:gs pos="95000">
                  <a:srgbClr val="EBEBED"/>
                </a:gs>
              </a:gsLst>
              <a:lin ang="2700000" scaled="1"/>
              <a:tileRect/>
            </a:gra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dirty="0" smtClean="0">
                <a:solidFill>
                  <a:schemeClr val="bg1"/>
                </a:solidFill>
                <a:latin typeface="Calibri" pitchFamily="34" charset="0"/>
              </a:endParaRPr>
            </a:p>
          </p:txBody>
        </p:sp>
        <p:cxnSp>
          <p:nvCxnSpPr>
            <p:cNvPr id="42" name="מחבר ישר 41"/>
            <p:cNvCxnSpPr/>
            <p:nvPr/>
          </p:nvCxnSpPr>
          <p:spPr bwMode="auto">
            <a:xfrm>
              <a:off x="2386413"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grpSp>
        <p:nvGrpSpPr>
          <p:cNvPr id="43" name="קבוצה 42"/>
          <p:cNvGrpSpPr/>
          <p:nvPr/>
        </p:nvGrpSpPr>
        <p:grpSpPr>
          <a:xfrm>
            <a:off x="4545653" y="4114821"/>
            <a:ext cx="1980000" cy="446617"/>
            <a:chOff x="4545653" y="3491507"/>
            <a:chExt cx="1980000" cy="446617"/>
          </a:xfrm>
        </p:grpSpPr>
        <p:sp>
          <p:nvSpPr>
            <p:cNvPr id="44" name="Rektangel med afrundet, diagonalt hjørne 23"/>
            <p:cNvSpPr/>
            <p:nvPr/>
          </p:nvSpPr>
          <p:spPr>
            <a:xfrm>
              <a:off x="4545653" y="3494980"/>
              <a:ext cx="1980000" cy="443144"/>
            </a:xfrm>
            <a:prstGeom prst="rect">
              <a:avLst/>
            </a:prstGeom>
            <a:gradFill flip="none" rotWithShape="1">
              <a:gsLst>
                <a:gs pos="0">
                  <a:srgbClr val="335F1B"/>
                </a:gs>
                <a:gs pos="38000">
                  <a:srgbClr val="4D8F29"/>
                </a:gs>
                <a:gs pos="64000">
                  <a:srgbClr val="6BC638"/>
                </a:gs>
                <a:gs pos="96000">
                  <a:srgbClr val="BEE6A8"/>
                </a:gs>
              </a:gsLst>
              <a:lin ang="2700000" scaled="1"/>
              <a:tileRect/>
            </a:gra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dirty="0" smtClean="0">
                <a:solidFill>
                  <a:schemeClr val="bg1"/>
                </a:solidFill>
                <a:latin typeface="Calibri" pitchFamily="34" charset="0"/>
              </a:endParaRPr>
            </a:p>
          </p:txBody>
        </p:sp>
        <p:cxnSp>
          <p:nvCxnSpPr>
            <p:cNvPr id="45" name="מחבר ישר 44"/>
            <p:cNvCxnSpPr/>
            <p:nvPr/>
          </p:nvCxnSpPr>
          <p:spPr bwMode="auto">
            <a:xfrm>
              <a:off x="4545653"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grpSp>
        <p:nvGrpSpPr>
          <p:cNvPr id="46" name="קבוצה 45"/>
          <p:cNvGrpSpPr/>
          <p:nvPr/>
        </p:nvGrpSpPr>
        <p:grpSpPr>
          <a:xfrm>
            <a:off x="6637246" y="4114821"/>
            <a:ext cx="2053047" cy="542085"/>
            <a:chOff x="6637246" y="3491507"/>
            <a:chExt cx="2053047" cy="542085"/>
          </a:xfrm>
        </p:grpSpPr>
        <p:sp>
          <p:nvSpPr>
            <p:cNvPr id="47" name="Rectangle 3"/>
            <p:cNvSpPr txBox="1">
              <a:spLocks noChangeArrowheads="1"/>
            </p:cNvSpPr>
            <p:nvPr/>
          </p:nvSpPr>
          <p:spPr>
            <a:xfrm>
              <a:off x="6637246" y="3576588"/>
              <a:ext cx="1557149" cy="457004"/>
            </a:xfrm>
            <a:prstGeom prst="rect">
              <a:avLst/>
            </a:prstGeom>
          </p:spPr>
          <p:txBody>
            <a:bodyPr/>
            <a:lstStyle>
              <a:lvl1pPr marL="0" indent="0" algn="l" rtl="0" eaLnBrk="0" fontAlgn="base" hangingPunct="0">
                <a:spcBef>
                  <a:spcPct val="35000"/>
                </a:spcBef>
                <a:spcAft>
                  <a:spcPct val="0"/>
                </a:spcAft>
                <a:buClrTx/>
                <a:buSzPct val="100000"/>
                <a:buFont typeface="Arial" pitchFamily="34" charset="0"/>
                <a:buNone/>
                <a:defRPr sz="2200" b="0">
                  <a:solidFill>
                    <a:schemeClr val="tx1">
                      <a:lumMod val="85000"/>
                      <a:lumOff val="15000"/>
                    </a:schemeClr>
                  </a:solidFill>
                  <a:latin typeface="+mn-lt"/>
                  <a:ea typeface="+mn-ea"/>
                  <a:cs typeface="+mn-cs"/>
                </a:defRPr>
              </a:lvl1pPr>
              <a:lvl2pPr marL="285750" indent="-285750" algn="l" rtl="0" eaLnBrk="0" fontAlgn="base" hangingPunct="0">
                <a:spcBef>
                  <a:spcPct val="35000"/>
                </a:spcBef>
                <a:spcAft>
                  <a:spcPct val="0"/>
                </a:spcAft>
                <a:buClrTx/>
                <a:buSzPct val="100000"/>
                <a:buFont typeface="Wingdings 3" pitchFamily="18" charset="2"/>
                <a:buChar char=""/>
                <a:defRPr sz="2200">
                  <a:solidFill>
                    <a:schemeClr val="tx1">
                      <a:lumMod val="85000"/>
                      <a:lumOff val="15000"/>
                    </a:schemeClr>
                  </a:solidFill>
                  <a:latin typeface="+mn-lt"/>
                  <a:cs typeface="+mn-cs"/>
                </a:defRPr>
              </a:lvl2pPr>
              <a:lvl3pPr marL="509588" indent="-231775" algn="l" rtl="0" eaLnBrk="0" fontAlgn="base" hangingPunct="0">
                <a:spcBef>
                  <a:spcPct val="35000"/>
                </a:spcBef>
                <a:spcAft>
                  <a:spcPct val="0"/>
                </a:spcAft>
                <a:buClrTx/>
                <a:buSzPct val="100000"/>
                <a:buFont typeface="Wingdings 3" pitchFamily="18" charset="2"/>
                <a:buChar char=""/>
                <a:defRPr sz="2000">
                  <a:solidFill>
                    <a:schemeClr val="tx1">
                      <a:lumMod val="85000"/>
                      <a:lumOff val="15000"/>
                    </a:schemeClr>
                  </a:solidFill>
                  <a:latin typeface="+mn-lt"/>
                  <a:cs typeface="+mn-cs"/>
                </a:defRPr>
              </a:lvl3pPr>
              <a:lvl4pPr marL="741363"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4pPr>
              <a:lvl5pPr marL="974725" indent="-228600" algn="l" rtl="0" eaLnBrk="0" fontAlgn="base" hangingPunct="0">
                <a:spcBef>
                  <a:spcPct val="35000"/>
                </a:spcBef>
                <a:spcAft>
                  <a:spcPct val="0"/>
                </a:spcAft>
                <a:buClrTx/>
                <a:buSzPct val="100000"/>
                <a:buFont typeface="Wingdings 3" pitchFamily="18" charset="2"/>
                <a:buChar char=""/>
                <a:defRPr sz="1800">
                  <a:solidFill>
                    <a:schemeClr val="tx1">
                      <a:lumMod val="85000"/>
                      <a:lumOff val="15000"/>
                    </a:schemeClr>
                  </a:solidFill>
                  <a:latin typeface="+mn-lt"/>
                  <a:cs typeface="+mn-cs"/>
                </a:defRPr>
              </a:lvl5pPr>
              <a:lvl6pPr marL="2514600" indent="-228600" algn="l" rtl="0" fontAlgn="base">
                <a:spcBef>
                  <a:spcPct val="35000"/>
                </a:spcBef>
                <a:spcAft>
                  <a:spcPct val="0"/>
                </a:spcAft>
                <a:buSzPct val="85000"/>
                <a:buChar char="•"/>
                <a:defRPr sz="2200">
                  <a:solidFill>
                    <a:schemeClr val="tx1"/>
                  </a:solidFill>
                  <a:latin typeface="+mn-lt"/>
                  <a:cs typeface="+mn-cs"/>
                </a:defRPr>
              </a:lvl6pPr>
              <a:lvl7pPr marL="2971800" indent="-228600" algn="l" rtl="0" fontAlgn="base">
                <a:spcBef>
                  <a:spcPct val="35000"/>
                </a:spcBef>
                <a:spcAft>
                  <a:spcPct val="0"/>
                </a:spcAft>
                <a:buSzPct val="85000"/>
                <a:buChar char="•"/>
                <a:defRPr sz="2200">
                  <a:solidFill>
                    <a:schemeClr val="tx1"/>
                  </a:solidFill>
                  <a:latin typeface="+mn-lt"/>
                  <a:cs typeface="+mn-cs"/>
                </a:defRPr>
              </a:lvl7pPr>
              <a:lvl8pPr marL="3429000" indent="-228600" algn="l" rtl="0" fontAlgn="base">
                <a:spcBef>
                  <a:spcPct val="35000"/>
                </a:spcBef>
                <a:spcAft>
                  <a:spcPct val="0"/>
                </a:spcAft>
                <a:buSzPct val="85000"/>
                <a:buChar char="•"/>
                <a:defRPr sz="2200">
                  <a:solidFill>
                    <a:schemeClr val="tx1"/>
                  </a:solidFill>
                  <a:latin typeface="+mn-lt"/>
                  <a:cs typeface="+mn-cs"/>
                </a:defRPr>
              </a:lvl8pPr>
              <a:lvl9pPr marL="3886200" indent="-228600" algn="l" rtl="0" fontAlgn="base">
                <a:spcBef>
                  <a:spcPct val="35000"/>
                </a:spcBef>
                <a:spcAft>
                  <a:spcPct val="0"/>
                </a:spcAft>
                <a:buSzPct val="85000"/>
                <a:buChar char="•"/>
                <a:defRPr sz="2200">
                  <a:solidFill>
                    <a:schemeClr val="tx1"/>
                  </a:solidFill>
                  <a:latin typeface="+mn-lt"/>
                  <a:cs typeface="+mn-cs"/>
                </a:defRPr>
              </a:lvl9pPr>
            </a:lstStyle>
            <a:p>
              <a:pPr algn="ctr"/>
              <a:r>
                <a:rPr lang="en-US" sz="1600" dirty="0">
                  <a:solidFill>
                    <a:schemeClr val="bg1"/>
                  </a:solidFill>
                </a:rPr>
                <a:t>Fulfillment</a:t>
              </a:r>
              <a:endParaRPr lang="en-US" sz="1600" dirty="0" smtClean="0">
                <a:solidFill>
                  <a:schemeClr val="bg1"/>
                </a:solidFill>
              </a:endParaRPr>
            </a:p>
          </p:txBody>
        </p:sp>
        <p:sp>
          <p:nvSpPr>
            <p:cNvPr id="48" name="Rektangel med afrundet, diagonalt hjørne 23"/>
            <p:cNvSpPr/>
            <p:nvPr/>
          </p:nvSpPr>
          <p:spPr>
            <a:xfrm>
              <a:off x="6710293" y="3494980"/>
              <a:ext cx="1980000" cy="451541"/>
            </a:xfrm>
            <a:prstGeom prst="rect">
              <a:avLst/>
            </a:prstGeom>
            <a:gradFill>
              <a:gsLst>
                <a:gs pos="0">
                  <a:srgbClr val="0C508E"/>
                </a:gs>
                <a:gs pos="38000">
                  <a:srgbClr val="1276D0"/>
                </a:gs>
                <a:gs pos="64000">
                  <a:srgbClr val="4AA1F0"/>
                </a:gs>
                <a:gs pos="96000">
                  <a:srgbClr val="C6E1FA"/>
                </a:gs>
              </a:gsLst>
              <a:lin ang="2700000" scaled="1"/>
            </a:gradFill>
            <a:ln w="19050" cap="flat" cmpd="sng" algn="ctr">
              <a:noFill/>
              <a:prstDash val="solid"/>
            </a:ln>
            <a:effectLst/>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dirty="0" smtClean="0">
                <a:solidFill>
                  <a:schemeClr val="bg1"/>
                </a:solidFill>
                <a:latin typeface="Calibri" pitchFamily="34" charset="0"/>
              </a:endParaRPr>
            </a:p>
          </p:txBody>
        </p:sp>
        <p:cxnSp>
          <p:nvCxnSpPr>
            <p:cNvPr id="49" name="מחבר ישר 48"/>
            <p:cNvCxnSpPr/>
            <p:nvPr/>
          </p:nvCxnSpPr>
          <p:spPr bwMode="auto">
            <a:xfrm>
              <a:off x="6710292" y="3491507"/>
              <a:ext cx="1980000"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grpSp>
      <p:pic>
        <p:nvPicPr>
          <p:cNvPr id="1026" name="Picture 2" descr="D:\SHARPdesign\Exlibris\dvir\ASA\arrow-blue01.png"/>
          <p:cNvPicPr>
            <a:picLocks noChangeAspect="1" noChangeArrowheads="1"/>
          </p:cNvPicPr>
          <p:nvPr/>
        </p:nvPicPr>
        <p:blipFill>
          <a:blip r:embed="rId3" cstate="screen">
            <a:duotone>
              <a:prstClr val="black"/>
              <a:srgbClr val="92D050">
                <a:tint val="45000"/>
                <a:satMod val="400000"/>
              </a:srgbClr>
            </a:duotone>
            <a:lum bright="55000" contrast="84000"/>
          </a:blip>
          <a:srcRect/>
          <a:stretch>
            <a:fillRect/>
          </a:stretch>
        </p:blipFill>
        <p:spPr bwMode="auto">
          <a:xfrm rot="910995">
            <a:off x="1636237" y="214162"/>
            <a:ext cx="5516385" cy="3011844"/>
          </a:xfrm>
          <a:prstGeom prst="rect">
            <a:avLst/>
          </a:prstGeom>
          <a:noFill/>
        </p:spPr>
      </p:pic>
    </p:spTree>
    <p:extLst>
      <p:ext uri="{BB962C8B-B14F-4D97-AF65-F5344CB8AC3E}">
        <p14:creationId xmlns:p14="http://schemas.microsoft.com/office/powerpoint/2010/main" val="323413335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500"/>
                                        <p:tgtEl>
                                          <p:spTgt spid="5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wipe(down)">
                                      <p:cBhvr>
                                        <p:cTn id="11" dur="500"/>
                                        <p:tgtEl>
                                          <p:spTgt spid="32"/>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slide(fromTop)">
                                      <p:cBhvr>
                                        <p:cTn id="15" dur="500"/>
                                        <p:tgtEl>
                                          <p:spTgt spid="50"/>
                                        </p:tgtEl>
                                      </p:cBhvr>
                                    </p:animEffect>
                                  </p:childTnLst>
                                </p:cTn>
                              </p:par>
                              <p:par>
                                <p:cTn id="16" presetID="22" presetClass="entr" presetSubtype="1" fill="hold"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wipe(up)">
                                      <p:cBhvr>
                                        <p:cTn id="18" dur="500"/>
                                        <p:tgtEl>
                                          <p:spTgt spid="37"/>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par>
                          <p:cTn id="23" fill="hold">
                            <p:stCondLst>
                              <p:cond delay="2000"/>
                            </p:stCondLst>
                            <p:childTnLst>
                              <p:par>
                                <p:cTn id="24" presetID="12" presetClass="entr" presetSubtype="1"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slide(fromTop)">
                                      <p:cBhvr>
                                        <p:cTn id="26" dur="500"/>
                                        <p:tgtEl>
                                          <p:spTgt spid="51"/>
                                        </p:tgtEl>
                                      </p:cBhvr>
                                    </p:animEffect>
                                  </p:childTnLst>
                                </p:cTn>
                              </p:par>
                              <p:par>
                                <p:cTn id="27" presetID="22" presetClass="entr" presetSubtype="1"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up)">
                                      <p:cBhvr>
                                        <p:cTn id="29" dur="500"/>
                                        <p:tgtEl>
                                          <p:spTgt spid="40"/>
                                        </p:tgtEl>
                                      </p:cBhvr>
                                    </p:animEffect>
                                  </p:childTnLst>
                                </p:cTn>
                              </p:par>
                            </p:childTnLst>
                          </p:cTn>
                        </p:par>
                        <p:par>
                          <p:cTn id="30" fill="hold">
                            <p:stCondLst>
                              <p:cond delay="2500"/>
                            </p:stCondLst>
                            <p:childTnLst>
                              <p:par>
                                <p:cTn id="31" presetID="22" presetClass="entr" presetSubtype="4"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down)">
                                      <p:cBhvr>
                                        <p:cTn id="33" dur="500"/>
                                        <p:tgtEl>
                                          <p:spTgt spid="22"/>
                                        </p:tgtEl>
                                      </p:cBhvr>
                                    </p:animEffect>
                                  </p:childTnLst>
                                </p:cTn>
                              </p:par>
                            </p:childTnLst>
                          </p:cTn>
                        </p:par>
                        <p:par>
                          <p:cTn id="34" fill="hold">
                            <p:stCondLst>
                              <p:cond delay="3000"/>
                            </p:stCondLst>
                            <p:childTnLst>
                              <p:par>
                                <p:cTn id="35" presetID="12" presetClass="entr" presetSubtype="1"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slide(fromTop)">
                                      <p:cBhvr>
                                        <p:cTn id="37" dur="500"/>
                                        <p:tgtEl>
                                          <p:spTgt spid="52"/>
                                        </p:tgtEl>
                                      </p:cBhvr>
                                    </p:animEffect>
                                  </p:childTnLst>
                                </p:cTn>
                              </p:par>
                              <p:par>
                                <p:cTn id="38" presetID="22" presetClass="entr" presetSubtype="1" fill="hold"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wipe(up)">
                                      <p:cBhvr>
                                        <p:cTn id="40" dur="500"/>
                                        <p:tgtEl>
                                          <p:spTgt spid="43"/>
                                        </p:tgtEl>
                                      </p:cBhvr>
                                    </p:animEffect>
                                  </p:childTnLst>
                                </p:cTn>
                              </p:par>
                            </p:childTnLst>
                          </p:cTn>
                        </p:par>
                        <p:par>
                          <p:cTn id="41" fill="hold">
                            <p:stCondLst>
                              <p:cond delay="3500"/>
                            </p:stCondLst>
                            <p:childTnLst>
                              <p:par>
                                <p:cTn id="42" presetID="22" presetClass="entr" presetSubtype="4" fill="hold" nodeType="after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wipe(down)">
                                      <p:cBhvr>
                                        <p:cTn id="44" dur="500"/>
                                        <p:tgtEl>
                                          <p:spTgt spid="27"/>
                                        </p:tgtEl>
                                      </p:cBhvr>
                                    </p:animEffect>
                                  </p:childTnLst>
                                </p:cTn>
                              </p:par>
                            </p:childTnLst>
                          </p:cTn>
                        </p:par>
                        <p:par>
                          <p:cTn id="45" fill="hold">
                            <p:stCondLst>
                              <p:cond delay="4000"/>
                            </p:stCondLst>
                            <p:childTnLst>
                              <p:par>
                                <p:cTn id="46" presetID="12" presetClass="entr" presetSubtype="1" fill="hold" grpId="0" nodeType="after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slide(fromTop)">
                                      <p:cBhvr>
                                        <p:cTn id="48" dur="500"/>
                                        <p:tgtEl>
                                          <p:spTgt spid="53"/>
                                        </p:tgtEl>
                                      </p:cBhvr>
                                    </p:animEffect>
                                  </p:childTnLst>
                                </p:cTn>
                              </p:par>
                              <p:par>
                                <p:cTn id="49" presetID="22" presetClass="entr" presetSubtype="1" fill="hold" nodeType="with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wipe(up)">
                                      <p:cBhvr>
                                        <p:cTn id="51" dur="500"/>
                                        <p:tgtEl>
                                          <p:spTgt spid="46"/>
                                        </p:tgtEl>
                                      </p:cBhvr>
                                    </p:animEffect>
                                  </p:childTnLst>
                                </p:cTn>
                              </p:par>
                            </p:childTnLst>
                          </p:cTn>
                        </p:par>
                        <p:par>
                          <p:cTn id="52" fill="hold">
                            <p:stCondLst>
                              <p:cond delay="4500"/>
                            </p:stCondLst>
                            <p:childTnLst>
                              <p:par>
                                <p:cTn id="53" presetID="22" presetClass="entr" presetSubtype="8" fill="hold" nodeType="afterEffect">
                                  <p:stCondLst>
                                    <p:cond delay="0"/>
                                  </p:stCondLst>
                                  <p:childTnLst>
                                    <p:set>
                                      <p:cBhvr>
                                        <p:cTn id="54" dur="1" fill="hold">
                                          <p:stCondLst>
                                            <p:cond delay="0"/>
                                          </p:stCondLst>
                                        </p:cTn>
                                        <p:tgtEl>
                                          <p:spTgt spid="1026"/>
                                        </p:tgtEl>
                                        <p:attrNameLst>
                                          <p:attrName>style.visibility</p:attrName>
                                        </p:attrNameLst>
                                      </p:cBhvr>
                                      <p:to>
                                        <p:strVal val="visible"/>
                                      </p:to>
                                    </p:set>
                                    <p:animEffect transition="in" filter="wipe(left)">
                                      <p:cBhvr>
                                        <p:cTn id="5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1" grpId="0" animBg="1"/>
      <p:bldP spid="52" grpId="0" animBg="1"/>
      <p:bldP spid="53" grpId="0" animBg="1"/>
      <p:bldP spid="5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Děkuji</a:t>
            </a:r>
            <a:endParaRPr lang="cs-CZ" dirty="0"/>
          </a:p>
        </p:txBody>
      </p:sp>
      <p:sp>
        <p:nvSpPr>
          <p:cNvPr id="3" name="Content Placeholder 2"/>
          <p:cNvSpPr>
            <a:spLocks noGrp="1"/>
          </p:cNvSpPr>
          <p:nvPr>
            <p:ph type="subTitle" idx="1"/>
          </p:nvPr>
        </p:nvSpPr>
        <p:spPr>
          <a:xfrm>
            <a:off x="434278" y="4512889"/>
            <a:ext cx="5254702" cy="795765"/>
          </a:xfrm>
        </p:spPr>
        <p:txBody>
          <a:bodyPr/>
          <a:lstStyle/>
          <a:p>
            <a:pPr lvl="1" algn="l" rtl="1"/>
            <a:r>
              <a:rPr lang="en-US" sz="1800" dirty="0" smtClean="0">
                <a:solidFill>
                  <a:schemeClr val="bg1"/>
                </a:solidFill>
              </a:rPr>
              <a:t>Christian.Motovsky@exlibrisgroup.com</a:t>
            </a:r>
            <a:endParaRPr lang="en-US" sz="1800" dirty="0">
              <a:solidFill>
                <a:schemeClr val="bg1"/>
              </a:solidFill>
            </a:endParaRPr>
          </a:p>
        </p:txBody>
      </p:sp>
    </p:spTree>
    <p:extLst>
      <p:ext uri="{BB962C8B-B14F-4D97-AF65-F5344CB8AC3E}">
        <p14:creationId xmlns:p14="http://schemas.microsoft.com/office/powerpoint/2010/main" val="323119862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Poskytovaná hodnota pro všechny zúčastněné strany</a:t>
            </a:r>
            <a:endParaRPr lang="cs-CZ" dirty="0"/>
          </a:p>
        </p:txBody>
      </p:sp>
      <p:sp>
        <p:nvSpPr>
          <p:cNvPr id="6" name="Rounded Rectangle 5"/>
          <p:cNvSpPr/>
          <p:nvPr/>
        </p:nvSpPr>
        <p:spPr bwMode="auto">
          <a:xfrm>
            <a:off x="5199397" y="4204965"/>
            <a:ext cx="1529606"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algn="r" defTabSz="914400" fontAlgn="base">
              <a:lnSpc>
                <a:spcPct val="100000"/>
              </a:lnSpc>
              <a:spcBef>
                <a:spcPct val="0"/>
              </a:spcBef>
              <a:spcAft>
                <a:spcPct val="0"/>
              </a:spcAft>
              <a:buClrTx/>
              <a:buSzTx/>
              <a:buFontTx/>
              <a:buNone/>
              <a:tabLst/>
            </a:pP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VEDOUCÍ</a:t>
            </a:r>
            <a:r>
              <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
            </a:r>
            <a:br>
              <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b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KNIHOVNY</a:t>
            </a: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8" name="Rounded Rectangle 7"/>
          <p:cNvSpPr/>
          <p:nvPr/>
        </p:nvSpPr>
        <p:spPr bwMode="auto">
          <a:xfrm>
            <a:off x="6284603" y="2602479"/>
            <a:ext cx="1479008"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STUDENT</a:t>
            </a:r>
            <a:r>
              <a:rPr lang="de-DE"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I</a:t>
            </a: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pic>
        <p:nvPicPr>
          <p:cNvPr id="14" name="Picture 2" descr="D:\SHARPdesign\Exlibris\dvir\alma-december2013\pics\circle copy.png"/>
          <p:cNvPicPr>
            <a:picLocks noChangeAspect="1" noChangeArrowheads="1"/>
          </p:cNvPicPr>
          <p:nvPr/>
        </p:nvPicPr>
        <p:blipFill>
          <a:blip r:embed="rId3" cstate="screen"/>
          <a:srcRect/>
          <a:stretch>
            <a:fillRect/>
          </a:stretch>
        </p:blipFill>
        <p:spPr bwMode="auto">
          <a:xfrm>
            <a:off x="5552865" y="2434464"/>
            <a:ext cx="1084680" cy="993785"/>
          </a:xfrm>
          <a:prstGeom prst="rect">
            <a:avLst/>
          </a:prstGeom>
          <a:noFill/>
        </p:spPr>
      </p:pic>
      <p:sp>
        <p:nvSpPr>
          <p:cNvPr id="50" name="אליפסה 49"/>
          <p:cNvSpPr/>
          <p:nvPr/>
        </p:nvSpPr>
        <p:spPr bwMode="auto">
          <a:xfrm>
            <a:off x="5973579" y="2789540"/>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1" name="קבוצה 51"/>
          <p:cNvGrpSpPr/>
          <p:nvPr/>
        </p:nvGrpSpPr>
        <p:grpSpPr>
          <a:xfrm>
            <a:off x="4216761" y="3951427"/>
            <a:ext cx="1359803" cy="1245853"/>
            <a:chOff x="6049020" y="2773332"/>
            <a:chExt cx="1359803" cy="1245853"/>
          </a:xfrm>
        </p:grpSpPr>
        <p:pic>
          <p:nvPicPr>
            <p:cNvPr id="17" name="Picture 2" descr="D:\SHARPdesign\Exlibris\dvir\alma-december2013\pics\circle copy.png"/>
            <p:cNvPicPr>
              <a:picLocks noChangeAspect="1" noChangeArrowheads="1"/>
            </p:cNvPicPr>
            <p:nvPr/>
          </p:nvPicPr>
          <p:blipFill>
            <a:blip r:embed="rId3" cstate="screen"/>
            <a:srcRect/>
            <a:stretch>
              <a:fillRect/>
            </a:stretch>
          </p:blipFill>
          <p:spPr bwMode="auto">
            <a:xfrm>
              <a:off x="6049020" y="2773332"/>
              <a:ext cx="1359803" cy="1245853"/>
            </a:xfrm>
            <a:prstGeom prst="rect">
              <a:avLst/>
            </a:prstGeom>
            <a:noFill/>
          </p:spPr>
        </p:pic>
        <p:sp>
          <p:nvSpPr>
            <p:cNvPr id="51" name="אליפסה 50"/>
            <p:cNvSpPr/>
            <p:nvPr/>
          </p:nvSpPr>
          <p:spPr bwMode="auto">
            <a:xfrm>
              <a:off x="6516307" y="3173542"/>
              <a:ext cx="388036" cy="388036"/>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4099" name="Picture 3" descr="D:\SHARPdesign\Exlibris\dvir\alma-december2013\pics\6a2cbba31010aac9d69f09ef224aa250.jpg"/>
          <p:cNvPicPr>
            <a:picLocks noChangeAspect="1" noChangeArrowheads="1"/>
          </p:cNvPicPr>
          <p:nvPr/>
        </p:nvPicPr>
        <p:blipFill>
          <a:blip r:embed="rId4" cstate="screen"/>
          <a:srcRect/>
          <a:stretch>
            <a:fillRect/>
          </a:stretch>
        </p:blipFill>
        <p:spPr bwMode="auto">
          <a:xfrm>
            <a:off x="7836162" y="2603035"/>
            <a:ext cx="650512" cy="647444"/>
          </a:xfrm>
          <a:prstGeom prst="rect">
            <a:avLst/>
          </a:prstGeom>
          <a:noFill/>
        </p:spPr>
      </p:pic>
      <p:grpSp>
        <p:nvGrpSpPr>
          <p:cNvPr id="15" name="Gruppieren 14"/>
          <p:cNvGrpSpPr/>
          <p:nvPr/>
        </p:nvGrpSpPr>
        <p:grpSpPr>
          <a:xfrm>
            <a:off x="3857271" y="2922389"/>
            <a:ext cx="718298" cy="658105"/>
            <a:chOff x="3857271" y="2922389"/>
            <a:chExt cx="718298" cy="658105"/>
          </a:xfrm>
        </p:grpSpPr>
        <p:pic>
          <p:nvPicPr>
            <p:cNvPr id="41" name="Picture 2" descr="D:\SHARPdesign\Exlibris\dvir\alma-december2013\pics\circle copy.png"/>
            <p:cNvPicPr>
              <a:picLocks noChangeAspect="1" noChangeArrowheads="1"/>
            </p:cNvPicPr>
            <p:nvPr/>
          </p:nvPicPr>
          <p:blipFill>
            <a:blip r:embed="rId5" cstate="screen"/>
            <a:srcRect/>
            <a:stretch>
              <a:fillRect/>
            </a:stretch>
          </p:blipFill>
          <p:spPr bwMode="auto">
            <a:xfrm>
              <a:off x="3857271" y="2922389"/>
              <a:ext cx="718298" cy="658105"/>
            </a:xfrm>
            <a:prstGeom prst="rect">
              <a:avLst/>
            </a:prstGeom>
            <a:noFill/>
          </p:spPr>
        </p:pic>
        <p:sp>
          <p:nvSpPr>
            <p:cNvPr id="42" name="אליפסה 41"/>
            <p:cNvSpPr/>
            <p:nvPr/>
          </p:nvSpPr>
          <p:spPr bwMode="auto">
            <a:xfrm>
              <a:off x="4048000" y="3088211"/>
              <a:ext cx="313937" cy="313937"/>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52" name="מחבר ישר 51"/>
          <p:cNvCxnSpPr/>
          <p:nvPr/>
        </p:nvCxnSpPr>
        <p:spPr bwMode="auto">
          <a:xfrm>
            <a:off x="4175891" y="3205927"/>
            <a:ext cx="696666" cy="1279185"/>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4" name="מחבר ישר 53"/>
          <p:cNvCxnSpPr/>
          <p:nvPr/>
        </p:nvCxnSpPr>
        <p:spPr bwMode="auto">
          <a:xfrm flipV="1">
            <a:off x="4297113" y="2895780"/>
            <a:ext cx="1718170" cy="306034"/>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7" name="מחבר ישר 56"/>
          <p:cNvCxnSpPr/>
          <p:nvPr/>
        </p:nvCxnSpPr>
        <p:spPr bwMode="auto">
          <a:xfrm flipV="1">
            <a:off x="4249918" y="1471377"/>
            <a:ext cx="434130" cy="1655727"/>
          </a:xfrm>
          <a:prstGeom prst="line">
            <a:avLst/>
          </a:prstGeom>
          <a:noFill/>
          <a:ln w="19050" cap="flat" cmpd="sng" algn="ctr">
            <a:solidFill>
              <a:srgbClr val="FFFFFF">
                <a:alpha val="47843"/>
              </a:srgbClr>
            </a:solidFill>
            <a:prstDash val="sysDot"/>
            <a:round/>
            <a:headEnd type="none" w="med" len="med"/>
            <a:tailEnd type="none" w="med" len="med"/>
          </a:ln>
          <a:effectLst/>
        </p:spPr>
      </p:cxnSp>
      <p:pic>
        <p:nvPicPr>
          <p:cNvPr id="19" name="Picture 2" descr="D:\SHARPdesign\Exlibris\dvir\alma-december2013\pics\circle copy.png"/>
          <p:cNvPicPr>
            <a:picLocks noChangeAspect="1" noChangeArrowheads="1"/>
          </p:cNvPicPr>
          <p:nvPr/>
        </p:nvPicPr>
        <p:blipFill>
          <a:blip r:embed="rId6" cstate="screen"/>
          <a:srcRect/>
          <a:stretch>
            <a:fillRect/>
          </a:stretch>
        </p:blipFill>
        <p:spPr bwMode="auto">
          <a:xfrm>
            <a:off x="2277666" y="3624266"/>
            <a:ext cx="939582" cy="860846"/>
          </a:xfrm>
          <a:prstGeom prst="rect">
            <a:avLst/>
          </a:prstGeom>
          <a:noFill/>
        </p:spPr>
      </p:pic>
      <p:sp>
        <p:nvSpPr>
          <p:cNvPr id="4" name="Rounded Rectangle 3"/>
          <p:cNvSpPr/>
          <p:nvPr/>
        </p:nvSpPr>
        <p:spPr bwMode="auto">
          <a:xfrm>
            <a:off x="1092920" y="3779284"/>
            <a:ext cx="128479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indent="0" defTabSz="914400" fontAlgn="base">
              <a:spcBef>
                <a:spcPct val="0"/>
              </a:spcBef>
              <a:spcAft>
                <a:spcPct val="0"/>
              </a:spcAft>
            </a:pP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VEDOUCÍ IT</a:t>
            </a: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47" name="Rounded Rectangle 6"/>
          <p:cNvSpPr/>
          <p:nvPr/>
        </p:nvSpPr>
        <p:spPr bwMode="auto">
          <a:xfrm>
            <a:off x="366509" y="3781052"/>
            <a:ext cx="648000"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solidFill>
                <a:srgbClr val="00214E"/>
              </a:solidFill>
              <a:latin typeface="Arial" pitchFamily="34" charset="0"/>
              <a:cs typeface="Arial" pitchFamily="34" charset="0"/>
            </a:endParaRPr>
          </a:p>
        </p:txBody>
      </p:sp>
      <p:pic>
        <p:nvPicPr>
          <p:cNvPr id="4101" name="Picture 5" descr="D:\SHARPdesign\Exlibris\dvir\alma-december2013\pics\0517-mgmnt-cio-630x420.jpg"/>
          <p:cNvPicPr>
            <a:picLocks noChangeAspect="1" noChangeArrowheads="1"/>
          </p:cNvPicPr>
          <p:nvPr/>
        </p:nvPicPr>
        <p:blipFill>
          <a:blip r:embed="rId7" cstate="screen"/>
          <a:srcRect/>
          <a:stretch>
            <a:fillRect/>
          </a:stretch>
        </p:blipFill>
        <p:spPr bwMode="auto">
          <a:xfrm>
            <a:off x="349527" y="3781052"/>
            <a:ext cx="664982" cy="648000"/>
          </a:xfrm>
          <a:prstGeom prst="rect">
            <a:avLst/>
          </a:prstGeom>
          <a:noFill/>
        </p:spPr>
      </p:pic>
      <p:cxnSp>
        <p:nvCxnSpPr>
          <p:cNvPr id="67" name="מחבר ישר 66"/>
          <p:cNvCxnSpPr/>
          <p:nvPr/>
        </p:nvCxnSpPr>
        <p:spPr bwMode="auto">
          <a:xfrm flipH="1">
            <a:off x="2733942" y="3183816"/>
            <a:ext cx="1603452" cy="832268"/>
          </a:xfrm>
          <a:prstGeom prst="line">
            <a:avLst/>
          </a:prstGeom>
          <a:noFill/>
          <a:ln w="19050" cap="flat" cmpd="sng" algn="ctr">
            <a:solidFill>
              <a:srgbClr val="FFFFFF">
                <a:alpha val="47843"/>
              </a:srgbClr>
            </a:solidFill>
            <a:prstDash val="sysDot"/>
            <a:round/>
            <a:headEnd type="none" w="med" len="med"/>
            <a:tailEnd type="none" w="med" len="med"/>
          </a:ln>
          <a:effectLst/>
        </p:spPr>
      </p:cxnSp>
      <p:sp>
        <p:nvSpPr>
          <p:cNvPr id="74" name="אליפסה 73"/>
          <p:cNvSpPr/>
          <p:nvPr/>
        </p:nvSpPr>
        <p:spPr bwMode="auto">
          <a:xfrm>
            <a:off x="2578913" y="3878062"/>
            <a:ext cx="292608" cy="292608"/>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ounded Rectangle 6"/>
          <p:cNvSpPr/>
          <p:nvPr/>
        </p:nvSpPr>
        <p:spPr bwMode="auto">
          <a:xfrm>
            <a:off x="837866" y="1557797"/>
            <a:ext cx="184601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VYSOKOŠKOLŠTÍ UČITELÉ</a:t>
            </a: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46" name="Rounded Rectangle 6"/>
          <p:cNvSpPr/>
          <p:nvPr/>
        </p:nvSpPr>
        <p:spPr bwMode="auto">
          <a:xfrm>
            <a:off x="777076" y="1557797"/>
            <a:ext cx="45719"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indent="0" defTabSz="914400" fontAlgn="base">
              <a:lnSpc>
                <a:spcPct val="100000"/>
              </a:lnSpc>
              <a:spcBef>
                <a:spcPct val="0"/>
              </a:spcBef>
              <a:spcAft>
                <a:spcPct val="0"/>
              </a:spcAft>
              <a:buClrTx/>
              <a:buSzTx/>
              <a:buFontTx/>
              <a:buNone/>
              <a:tabLst/>
            </a:pPr>
            <a:endParaRPr lang="en-US" sz="1400" b="1" dirty="0" smtClean="0">
              <a:solidFill>
                <a:srgbClr val="00214E"/>
              </a:solidFill>
              <a:latin typeface="Arial" pitchFamily="34" charset="0"/>
              <a:cs typeface="Arial" pitchFamily="34" charset="0"/>
            </a:endParaRPr>
          </a:p>
        </p:txBody>
      </p:sp>
      <p:pic>
        <p:nvPicPr>
          <p:cNvPr id="4102" name="Picture 6" descr="D:\SHARPdesign\Exlibris\dvir\alma-december2013\pics\professor-taking-a-question-from-a-student-mp900422591.jpg"/>
          <p:cNvPicPr>
            <a:picLocks noChangeAspect="1" noChangeArrowheads="1"/>
          </p:cNvPicPr>
          <p:nvPr/>
        </p:nvPicPr>
        <p:blipFill>
          <a:blip r:embed="rId8" cstate="screen"/>
          <a:srcRect/>
          <a:stretch>
            <a:fillRect/>
          </a:stretch>
        </p:blipFill>
        <p:spPr bwMode="auto">
          <a:xfrm>
            <a:off x="111145" y="1557797"/>
            <a:ext cx="646611" cy="648000"/>
          </a:xfrm>
          <a:prstGeom prst="rect">
            <a:avLst/>
          </a:prstGeom>
          <a:noFill/>
        </p:spPr>
      </p:pic>
      <p:cxnSp>
        <p:nvCxnSpPr>
          <p:cNvPr id="64" name="מחבר ישר 63"/>
          <p:cNvCxnSpPr/>
          <p:nvPr/>
        </p:nvCxnSpPr>
        <p:spPr bwMode="auto">
          <a:xfrm flipH="1" flipV="1">
            <a:off x="2800260" y="2267011"/>
            <a:ext cx="1349676" cy="895021"/>
          </a:xfrm>
          <a:prstGeom prst="line">
            <a:avLst/>
          </a:prstGeom>
          <a:noFill/>
          <a:ln w="19050" cap="flat" cmpd="sng" algn="ctr">
            <a:solidFill>
              <a:srgbClr val="FFFFFF">
                <a:alpha val="47843"/>
              </a:srgbClr>
            </a:solidFill>
            <a:prstDash val="sysDot"/>
            <a:round/>
            <a:headEnd type="none" w="med" len="med"/>
            <a:tailEnd type="none" w="med" len="med"/>
          </a:ln>
          <a:effectLst/>
        </p:spPr>
      </p:cxnSp>
      <p:grpSp>
        <p:nvGrpSpPr>
          <p:cNvPr id="13" name="Gruppieren 12"/>
          <p:cNvGrpSpPr/>
          <p:nvPr/>
        </p:nvGrpSpPr>
        <p:grpSpPr>
          <a:xfrm>
            <a:off x="2188896" y="1705736"/>
            <a:ext cx="1225222" cy="1122550"/>
            <a:chOff x="2039982" y="1829345"/>
            <a:chExt cx="1225222" cy="1122550"/>
          </a:xfrm>
        </p:grpSpPr>
        <p:pic>
          <p:nvPicPr>
            <p:cNvPr id="18" name="Picture 2" descr="D:\SHARPdesign\Exlibris\dvir\alma-december2013\pics\circle copy.png"/>
            <p:cNvPicPr>
              <a:picLocks noChangeAspect="1" noChangeArrowheads="1"/>
            </p:cNvPicPr>
            <p:nvPr/>
          </p:nvPicPr>
          <p:blipFill>
            <a:blip r:embed="rId3" cstate="screen"/>
            <a:srcRect/>
            <a:stretch>
              <a:fillRect/>
            </a:stretch>
          </p:blipFill>
          <p:spPr bwMode="auto">
            <a:xfrm>
              <a:off x="2039982" y="1829345"/>
              <a:ext cx="1225222" cy="1122550"/>
            </a:xfrm>
            <a:prstGeom prst="rect">
              <a:avLst/>
            </a:prstGeom>
            <a:noFill/>
          </p:spPr>
        </p:pic>
        <p:sp>
          <p:nvSpPr>
            <p:cNvPr id="75" name="אליפסה 74"/>
            <p:cNvSpPr/>
            <p:nvPr/>
          </p:nvSpPr>
          <p:spPr bwMode="auto">
            <a:xfrm>
              <a:off x="2453446" y="2184503"/>
              <a:ext cx="362200" cy="362200"/>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1030" name="Picture 6" descr="D:\SHARPdesign\Exlibris\dvir\alma-december2013\pics\Happy05.jpg"/>
          <p:cNvPicPr>
            <a:picLocks noChangeAspect="1" noChangeArrowheads="1"/>
          </p:cNvPicPr>
          <p:nvPr/>
        </p:nvPicPr>
        <p:blipFill>
          <a:blip r:embed="rId9" cstate="screen"/>
          <a:srcRect/>
          <a:stretch>
            <a:fillRect/>
          </a:stretch>
        </p:blipFill>
        <p:spPr bwMode="auto">
          <a:xfrm>
            <a:off x="6794537" y="4204965"/>
            <a:ext cx="650863" cy="648000"/>
          </a:xfrm>
          <a:prstGeom prst="rect">
            <a:avLst/>
          </a:prstGeom>
          <a:noFill/>
        </p:spPr>
      </p:pic>
      <p:sp>
        <p:nvSpPr>
          <p:cNvPr id="5" name="Rounded Rectangle 4"/>
          <p:cNvSpPr/>
          <p:nvPr/>
        </p:nvSpPr>
        <p:spPr bwMode="auto">
          <a:xfrm>
            <a:off x="5039408" y="1103343"/>
            <a:ext cx="1528273"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marR="0" algn="r" defTabSz="914400" fontAlgn="base">
              <a:lnSpc>
                <a:spcPct val="100000"/>
              </a:lnSpc>
              <a:spcBef>
                <a:spcPct val="0"/>
              </a:spcBef>
              <a:spcAft>
                <a:spcPct val="0"/>
              </a:spcAft>
              <a:buClrTx/>
              <a:buSzTx/>
              <a:buFontTx/>
              <a:buNone/>
              <a:tabLst/>
            </a:pP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ŘEDITEL</a:t>
            </a:r>
            <a:r>
              <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 </a:t>
            </a:r>
            <a:r>
              <a:rPr lang="cs-CZ"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rPr>
              <a:t>KNIHOVNY</a:t>
            </a:r>
            <a:endParaRPr lang="en-US" sz="1400" b="1" dirty="0" smtClean="0">
              <a:ln>
                <a:solidFill>
                  <a:schemeClr val="bg1">
                    <a:alpha val="24000"/>
                  </a:schemeClr>
                </a:solidFill>
              </a:ln>
              <a:solidFill>
                <a:srgbClr val="00214E"/>
              </a:solidFill>
              <a:effectLst>
                <a:outerShdw blurRad="50800" dist="38100" dir="2700000" algn="tl" rotWithShape="0">
                  <a:prstClr val="black">
                    <a:alpha val="40000"/>
                  </a:prstClr>
                </a:outerShdw>
              </a:effectLst>
              <a:latin typeface="Arial" pitchFamily="34" charset="0"/>
              <a:cs typeface="Arial" pitchFamily="34" charset="0"/>
            </a:endParaRPr>
          </a:p>
        </p:txBody>
      </p:sp>
      <p:grpSp>
        <p:nvGrpSpPr>
          <p:cNvPr id="3" name="קבוצה 44"/>
          <p:cNvGrpSpPr/>
          <p:nvPr/>
        </p:nvGrpSpPr>
        <p:grpSpPr>
          <a:xfrm>
            <a:off x="4195727" y="987805"/>
            <a:ext cx="1055603" cy="967145"/>
            <a:chOff x="5812075" y="1264494"/>
            <a:chExt cx="1055603" cy="967145"/>
          </a:xfrm>
        </p:grpSpPr>
        <p:pic>
          <p:nvPicPr>
            <p:cNvPr id="24" name="Picture 2" descr="D:\SHARPdesign\Exlibris\dvir\alma-december2013\pics\circle copy.png"/>
            <p:cNvPicPr>
              <a:picLocks noChangeAspect="1" noChangeArrowheads="1"/>
            </p:cNvPicPr>
            <p:nvPr/>
          </p:nvPicPr>
          <p:blipFill>
            <a:blip r:embed="rId3" cstate="screen"/>
            <a:srcRect/>
            <a:stretch>
              <a:fillRect/>
            </a:stretch>
          </p:blipFill>
          <p:spPr bwMode="auto">
            <a:xfrm>
              <a:off x="5812075" y="1264494"/>
              <a:ext cx="1055603" cy="967145"/>
            </a:xfrm>
            <a:prstGeom prst="rect">
              <a:avLst/>
            </a:prstGeom>
            <a:noFill/>
          </p:spPr>
        </p:pic>
        <p:sp>
          <p:nvSpPr>
            <p:cNvPr id="48" name="אליפסה 47"/>
            <p:cNvSpPr/>
            <p:nvPr/>
          </p:nvSpPr>
          <p:spPr bwMode="auto">
            <a:xfrm>
              <a:off x="6212376" y="1618582"/>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5" name="אליפסה 54"/>
          <p:cNvSpPr/>
          <p:nvPr/>
        </p:nvSpPr>
        <p:spPr bwMode="auto">
          <a:xfrm>
            <a:off x="4587476" y="1344064"/>
            <a:ext cx="221284" cy="221284"/>
          </a:xfrm>
          <a:prstGeom prst="ellipse">
            <a:avLst/>
          </a:prstGeom>
          <a:solidFill>
            <a:schemeClr val="tx1"/>
          </a:solidFill>
          <a:ln w="76200" cap="flat" cmpd="sng" algn="ctr">
            <a:noFill/>
            <a:prstDash val="solid"/>
            <a:round/>
            <a:headEnd type="none" w="med" len="med"/>
            <a:tailEnd type="triangle" w="med" len="med"/>
          </a:ln>
          <a:effectLst>
            <a:glow rad="228600">
              <a:schemeClr val="accent4">
                <a:satMod val="175000"/>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2" name="Picture 8" descr="D:\SHARPdesign\Exlibris\dvir\alma-december2013\pics\hand-800px copy.png"/>
          <p:cNvPicPr>
            <a:picLocks noChangeAspect="1" noChangeArrowheads="1"/>
          </p:cNvPicPr>
          <p:nvPr/>
        </p:nvPicPr>
        <p:blipFill>
          <a:blip r:embed="rId10" cstate="screen"/>
          <a:stretch>
            <a:fillRect/>
          </a:stretch>
        </p:blipFill>
        <p:spPr bwMode="auto">
          <a:xfrm rot="20152690">
            <a:off x="4633581" y="1331118"/>
            <a:ext cx="719059" cy="1063973"/>
          </a:xfrm>
          <a:prstGeom prst="rect">
            <a:avLst/>
          </a:prstGeom>
          <a:noFill/>
        </p:spPr>
      </p:pic>
      <p:pic>
        <p:nvPicPr>
          <p:cNvPr id="49" name="Picture 7" descr="D:\SHARPdesign\Exlibris\dvir\alma-december2013\pics\image.JPG"/>
          <p:cNvPicPr>
            <a:picLocks noChangeAspect="1" noChangeArrowheads="1"/>
          </p:cNvPicPr>
          <p:nvPr/>
        </p:nvPicPr>
        <p:blipFill>
          <a:blip r:embed="rId11" cstate="screen"/>
          <a:srcRect/>
          <a:stretch>
            <a:fillRect/>
          </a:stretch>
        </p:blipFill>
        <p:spPr bwMode="auto">
          <a:xfrm>
            <a:off x="6637545" y="1103595"/>
            <a:ext cx="649343" cy="648000"/>
          </a:xfrm>
          <a:prstGeom prst="rect">
            <a:avLst/>
          </a:prstGeom>
          <a:noFill/>
          <a:ln>
            <a:noFill/>
          </a:ln>
        </p:spPr>
      </p:pic>
      <p:pic>
        <p:nvPicPr>
          <p:cNvPr id="4107" name="Grafik 4106"/>
          <p:cNvPicPr>
            <a:picLocks noChangeAspect="1"/>
          </p:cNvPicPr>
          <p:nvPr/>
        </p:nvPicPr>
        <p:blipFill>
          <a:blip r:embed="rId12"/>
          <a:stretch>
            <a:fillRect/>
          </a:stretch>
        </p:blipFill>
        <p:spPr>
          <a:xfrm>
            <a:off x="1026019" y="3781052"/>
            <a:ext cx="45719" cy="646232"/>
          </a:xfrm>
          <a:prstGeom prst="rect">
            <a:avLst/>
          </a:prstGeom>
        </p:spPr>
      </p:pic>
      <p:pic>
        <p:nvPicPr>
          <p:cNvPr id="4108" name="Grafik 4107"/>
          <p:cNvPicPr>
            <a:picLocks noChangeAspect="1"/>
          </p:cNvPicPr>
          <p:nvPr/>
        </p:nvPicPr>
        <p:blipFill>
          <a:blip r:embed="rId12"/>
          <a:stretch>
            <a:fillRect/>
          </a:stretch>
        </p:blipFill>
        <p:spPr>
          <a:xfrm>
            <a:off x="6751861" y="4204965"/>
            <a:ext cx="42676" cy="646232"/>
          </a:xfrm>
          <a:prstGeom prst="rect">
            <a:avLst/>
          </a:prstGeom>
        </p:spPr>
      </p:pic>
      <p:pic>
        <p:nvPicPr>
          <p:cNvPr id="4109" name="Grafik 4108"/>
          <p:cNvPicPr>
            <a:picLocks noChangeAspect="1"/>
          </p:cNvPicPr>
          <p:nvPr/>
        </p:nvPicPr>
        <p:blipFill>
          <a:blip r:embed="rId12"/>
          <a:stretch>
            <a:fillRect/>
          </a:stretch>
        </p:blipFill>
        <p:spPr>
          <a:xfrm>
            <a:off x="7787143" y="2598153"/>
            <a:ext cx="42676" cy="646232"/>
          </a:xfrm>
          <a:prstGeom prst="rect">
            <a:avLst/>
          </a:prstGeom>
        </p:spPr>
      </p:pic>
      <p:pic>
        <p:nvPicPr>
          <p:cNvPr id="4110" name="Grafik 4109"/>
          <p:cNvPicPr>
            <a:picLocks noChangeAspect="1"/>
          </p:cNvPicPr>
          <p:nvPr/>
        </p:nvPicPr>
        <p:blipFill>
          <a:blip r:embed="rId12"/>
          <a:stretch>
            <a:fillRect/>
          </a:stretch>
        </p:blipFill>
        <p:spPr>
          <a:xfrm>
            <a:off x="6581275" y="1105363"/>
            <a:ext cx="42676" cy="646232"/>
          </a:xfrm>
          <a:prstGeom prst="rect">
            <a:avLst/>
          </a:prstGeom>
        </p:spPr>
      </p:pic>
    </p:spTree>
    <p:extLst>
      <p:ext uri="{BB962C8B-B14F-4D97-AF65-F5344CB8AC3E}">
        <p14:creationId xmlns:p14="http://schemas.microsoft.com/office/powerpoint/2010/main" val="13273485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additive="base">
                                        <p:cTn id="7" dur="500" fill="hold"/>
                                        <p:tgtEl>
                                          <p:spTgt spid="1032"/>
                                        </p:tgtEl>
                                        <p:attrNameLst>
                                          <p:attrName>ppt_x</p:attrName>
                                        </p:attrNameLst>
                                      </p:cBhvr>
                                      <p:tavLst>
                                        <p:tav tm="0">
                                          <p:val>
                                            <p:strVal val="#ppt_x"/>
                                          </p:val>
                                        </p:tav>
                                        <p:tav tm="100000">
                                          <p:val>
                                            <p:strVal val="#ppt_x"/>
                                          </p:val>
                                        </p:tav>
                                      </p:tavLst>
                                    </p:anim>
                                    <p:anim calcmode="lin" valueType="num">
                                      <p:cBhvr additive="base">
                                        <p:cTn id="8" dur="500" fill="hold"/>
                                        <p:tgtEl>
                                          <p:spTgt spid="103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5"/>
                                        </p:tgtEl>
                                        <p:attrNameLst>
                                          <p:attrName>style.visibility</p:attrName>
                                        </p:attrNameLst>
                                      </p:cBhvr>
                                      <p:to>
                                        <p:strVal val="visible"/>
                                      </p:to>
                                    </p:set>
                                  </p:childTnLst>
                                </p:cTn>
                              </p:par>
                            </p:childTnLst>
                          </p:cTn>
                        </p:par>
                        <p:par>
                          <p:cTn id="12" fill="hold">
                            <p:stCondLst>
                              <p:cond delay="500"/>
                            </p:stCondLst>
                            <p:childTnLst>
                              <p:par>
                                <p:cTn id="13" presetID="35" presetClass="emph" presetSubtype="0" fill="hold" grpId="1" nodeType="afterEffect">
                                  <p:stCondLst>
                                    <p:cond delay="0"/>
                                  </p:stCondLst>
                                  <p:childTnLst>
                                    <p:anim calcmode="discrete" valueType="str">
                                      <p:cBhvr>
                                        <p:cTn id="14" dur="1000" fill="hold"/>
                                        <p:tgtEl>
                                          <p:spTgt spid="55"/>
                                        </p:tgtEl>
                                        <p:attrNameLst>
                                          <p:attrName>style.visibility</p:attrName>
                                        </p:attrNameLst>
                                      </p:cBhvr>
                                      <p:tavLst>
                                        <p:tav tm="0">
                                          <p:val>
                                            <p:strVal val="hidden"/>
                                          </p:val>
                                        </p:tav>
                                        <p:tav tm="50000">
                                          <p:val>
                                            <p:strVal val="visible"/>
                                          </p:val>
                                        </p:tav>
                                      </p:tavLst>
                                    </p:anim>
                                  </p:childTnLst>
                                </p:cTn>
                              </p:par>
                            </p:childTnLst>
                          </p:cTn>
                        </p:par>
                        <p:par>
                          <p:cTn id="15" fill="hold">
                            <p:stCondLst>
                              <p:cond delay="1500"/>
                            </p:stCondLst>
                            <p:childTnLst>
                              <p:par>
                                <p:cTn id="16" presetID="10" presetClass="exit" presetSubtype="0" fill="hold" grpId="2" nodeType="afterEffect">
                                  <p:stCondLst>
                                    <p:cond delay="0"/>
                                  </p:stCondLst>
                                  <p:childTnLst>
                                    <p:animEffect transition="out" filter="fade">
                                      <p:cBhvr>
                                        <p:cTn id="17" dur="500"/>
                                        <p:tgtEl>
                                          <p:spTgt spid="55"/>
                                        </p:tgtEl>
                                      </p:cBhvr>
                                    </p:animEffect>
                                    <p:set>
                                      <p:cBhvr>
                                        <p:cTn id="18" dur="1" fill="hold">
                                          <p:stCondLst>
                                            <p:cond delay="499"/>
                                          </p:stCondLst>
                                        </p:cTn>
                                        <p:tgtEl>
                                          <p:spTgt spid="55"/>
                                        </p:tgtEl>
                                        <p:attrNameLst>
                                          <p:attrName>style.visibility</p:attrName>
                                        </p:attrNameLst>
                                      </p:cBhvr>
                                      <p:to>
                                        <p:strVal val="hidden"/>
                                      </p:to>
                                    </p:set>
                                  </p:childTnLst>
                                </p:cTn>
                              </p:par>
                              <p:par>
                                <p:cTn id="19" presetID="36" presetClass="emph" presetSubtype="0" fill="hold" grpId="0" nodeType="withEffect">
                                  <p:stCondLst>
                                    <p:cond delay="0"/>
                                  </p:stCondLst>
                                  <p:iterate type="lt">
                                    <p:tmPct val="10000"/>
                                  </p:iterate>
                                  <p:childTnLst>
                                    <p:animScale>
                                      <p:cBhvr>
                                        <p:cTn id="20" dur="250" autoRev="1" fill="hold">
                                          <p:stCondLst>
                                            <p:cond delay="0"/>
                                          </p:stCondLst>
                                        </p:cTn>
                                        <p:tgtEl>
                                          <p:spTgt spid="5"/>
                                        </p:tgtEl>
                                      </p:cBhvr>
                                      <p:to x="80000" y="100000"/>
                                    </p:animScale>
                                    <p:anim by="(#ppt_w*0.10)" calcmode="lin" valueType="num">
                                      <p:cBhvr>
                                        <p:cTn id="21" dur="250" autoRev="1" fill="hold">
                                          <p:stCondLst>
                                            <p:cond delay="0"/>
                                          </p:stCondLst>
                                        </p:cTn>
                                        <p:tgtEl>
                                          <p:spTgt spid="5"/>
                                        </p:tgtEl>
                                        <p:attrNameLst>
                                          <p:attrName>ppt_x</p:attrName>
                                        </p:attrNameLst>
                                      </p:cBhvr>
                                    </p:anim>
                                    <p:anim by="(-#ppt_w*0.10)" calcmode="lin" valueType="num">
                                      <p:cBhvr>
                                        <p:cTn id="22" dur="250" autoRev="1" fill="hold">
                                          <p:stCondLst>
                                            <p:cond delay="0"/>
                                          </p:stCondLst>
                                        </p:cTn>
                                        <p:tgtEl>
                                          <p:spTgt spid="5"/>
                                        </p:tgtEl>
                                        <p:attrNameLst>
                                          <p:attrName>ppt_y</p:attrName>
                                        </p:attrNameLst>
                                      </p:cBhvr>
                                    </p:anim>
                                    <p:animRot by="-480000">
                                      <p:cBhvr>
                                        <p:cTn id="23" dur="250" autoRev="1" fill="hold">
                                          <p:stCondLst>
                                            <p:cond delay="0"/>
                                          </p:stCondLst>
                                        </p:cTn>
                                        <p:tgtEl>
                                          <p:spTgt spid="5"/>
                                        </p:tgtEl>
                                        <p:attrNameLst>
                                          <p:attrName>r</p:attrName>
                                        </p:attrNameLst>
                                      </p:cBhvr>
                                    </p:animRot>
                                  </p:childTnLst>
                                </p:cTn>
                              </p:par>
                            </p:childTnLst>
                          </p:cTn>
                        </p:par>
                        <p:par>
                          <p:cTn id="24" fill="hold">
                            <p:stCondLst>
                              <p:cond delay="2700"/>
                            </p:stCondLst>
                            <p:childTnLst>
                              <p:par>
                                <p:cTn id="25" presetID="10" presetClass="exit" presetSubtype="0" fill="hold" nodeType="afterEffect">
                                  <p:stCondLst>
                                    <p:cond delay="0"/>
                                  </p:stCondLst>
                                  <p:childTnLst>
                                    <p:animEffect transition="out" filter="fade">
                                      <p:cBhvr>
                                        <p:cTn id="26" dur="500"/>
                                        <p:tgtEl>
                                          <p:spTgt spid="1032"/>
                                        </p:tgtEl>
                                      </p:cBhvr>
                                    </p:animEffect>
                                    <p:set>
                                      <p:cBhvr>
                                        <p:cTn id="27" dur="1" fill="hold">
                                          <p:stCondLst>
                                            <p:cond delay="499"/>
                                          </p:stCondLst>
                                        </p:cTn>
                                        <p:tgtEl>
                                          <p:spTgt spid="10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5" grpId="0" animBg="1"/>
      <p:bldP spid="55" grpId="1" animBg="1"/>
      <p:bldP spid="55"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Ředitel knihovny</a:t>
            </a:r>
            <a:endParaRPr lang="en-US" dirty="0"/>
          </a:p>
        </p:txBody>
      </p:sp>
      <p:sp>
        <p:nvSpPr>
          <p:cNvPr id="16" name="אליפסה 15"/>
          <p:cNvSpPr/>
          <p:nvPr/>
        </p:nvSpPr>
        <p:spPr bwMode="auto">
          <a:xfrm>
            <a:off x="6121028" y="275750"/>
            <a:ext cx="3312000" cy="3312000"/>
          </a:xfrm>
          <a:prstGeom prst="ellipse">
            <a:avLst/>
          </a:prstGeom>
          <a:solidFill>
            <a:srgbClr val="FFFFFF">
              <a:alpha val="25098"/>
            </a:srgbClr>
          </a:solidFill>
          <a:ln w="19050" cap="flat" cmpd="sng" algn="ctr">
            <a:solidFill>
              <a:schemeClr val="bg1"/>
            </a:solidFill>
            <a:prstDash val="solid"/>
            <a:round/>
            <a:headEnd type="none" w="med" len="med"/>
            <a:tailEnd type="triangl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pic>
        <p:nvPicPr>
          <p:cNvPr id="24" name="Picture 2" descr="D:\SHARPdesign\Exlibris\dvir\alma-december2013\pics\circle copy.png"/>
          <p:cNvPicPr>
            <a:picLocks noChangeAspect="1" noChangeArrowheads="1"/>
          </p:cNvPicPr>
          <p:nvPr/>
        </p:nvPicPr>
        <p:blipFill>
          <a:blip r:embed="rId3" cstate="screen"/>
          <a:srcRect/>
          <a:stretch>
            <a:fillRect/>
          </a:stretch>
        </p:blipFill>
        <p:spPr bwMode="auto">
          <a:xfrm>
            <a:off x="5961209" y="275750"/>
            <a:ext cx="1055603" cy="967145"/>
          </a:xfrm>
          <a:prstGeom prst="rect">
            <a:avLst/>
          </a:prstGeom>
          <a:noFill/>
        </p:spPr>
      </p:pic>
      <p:pic>
        <p:nvPicPr>
          <p:cNvPr id="26" name="Picture 7" descr="D:\SHARPdesign\Exlibris\dvir\alma-december2013\pics\image.JPG"/>
          <p:cNvPicPr>
            <a:picLocks noChangeAspect="1" noChangeArrowheads="1"/>
          </p:cNvPicPr>
          <p:nvPr/>
        </p:nvPicPr>
        <p:blipFill>
          <a:blip r:embed="rId4" cstate="screen"/>
          <a:srcRect/>
          <a:stretch>
            <a:fillRect/>
          </a:stretch>
        </p:blipFill>
        <p:spPr bwMode="auto">
          <a:xfrm>
            <a:off x="6265044" y="415225"/>
            <a:ext cx="3024326" cy="3024000"/>
          </a:xfrm>
          <a:prstGeom prst="ellipse">
            <a:avLst/>
          </a:prstGeom>
          <a:noFill/>
          <a:ln w="57150">
            <a:solidFill>
              <a:schemeClr val="bg1"/>
            </a:solidFill>
          </a:ln>
        </p:spPr>
      </p:pic>
      <p:sp>
        <p:nvSpPr>
          <p:cNvPr id="8" name="Content Placeholder 2"/>
          <p:cNvSpPr>
            <a:spLocks noGrp="1"/>
          </p:cNvSpPr>
          <p:nvPr>
            <p:ph idx="1"/>
          </p:nvPr>
        </p:nvSpPr>
        <p:spPr>
          <a:xfrm>
            <a:off x="396987" y="1056506"/>
            <a:ext cx="5436009" cy="4392488"/>
          </a:xfrm>
        </p:spPr>
        <p:txBody>
          <a:bodyPr/>
          <a:lstStyle/>
          <a:p>
            <a:pPr lvl="1"/>
            <a:r>
              <a:rPr lang="cs-CZ" b="1" dirty="0" smtClean="0"/>
              <a:t>Vzestup efektivity </a:t>
            </a:r>
          </a:p>
          <a:p>
            <a:pPr marL="277813" lvl="2" indent="0">
              <a:buNone/>
            </a:pPr>
            <a:r>
              <a:rPr lang="cs-CZ" sz="1600" i="1" dirty="0"/>
              <a:t>P</a:t>
            </a:r>
            <a:r>
              <a:rPr lang="cs-CZ" sz="1600" i="1" dirty="0" smtClean="0"/>
              <a:t>rostřednictvím </a:t>
            </a:r>
            <a:r>
              <a:rPr lang="cs-CZ" sz="1600" i="1" dirty="0" err="1" smtClean="0"/>
              <a:t>konsolidac</a:t>
            </a:r>
            <a:r>
              <a:rPr lang="de-DE" sz="1600" i="1" dirty="0" smtClean="0"/>
              <a:t>e</a:t>
            </a:r>
            <a:r>
              <a:rPr lang="cs-CZ" sz="1600" i="1" dirty="0" smtClean="0"/>
              <a:t> </a:t>
            </a:r>
            <a:r>
              <a:rPr lang="cs-CZ" sz="1600" i="1" dirty="0" smtClean="0"/>
              <a:t>systémů </a:t>
            </a:r>
          </a:p>
          <a:p>
            <a:pPr lvl="1"/>
            <a:r>
              <a:rPr lang="cs-CZ" b="1" dirty="0" smtClean="0"/>
              <a:t>Získejte </a:t>
            </a:r>
            <a:r>
              <a:rPr lang="cs-CZ" b="1" dirty="0" smtClean="0"/>
              <a:t>nahlédnutí</a:t>
            </a:r>
            <a:endParaRPr lang="cs-CZ" b="1" dirty="0" smtClean="0"/>
          </a:p>
          <a:p>
            <a:pPr marL="277813" lvl="2" indent="0">
              <a:buNone/>
            </a:pPr>
            <a:r>
              <a:rPr lang="cs-CZ" sz="1600" i="1" dirty="0"/>
              <a:t>Používáním Alma </a:t>
            </a:r>
            <a:r>
              <a:rPr lang="cs-CZ" sz="1600" i="1" dirty="0" smtClean="0"/>
              <a:t>pokročilé </a:t>
            </a:r>
            <a:r>
              <a:rPr lang="cs-CZ" sz="1600" i="1" dirty="0"/>
              <a:t>analytiky a KPI, v instituci a </a:t>
            </a:r>
            <a:r>
              <a:rPr lang="cs-CZ" sz="1600" i="1" dirty="0" smtClean="0"/>
              <a:t>napříč </a:t>
            </a:r>
            <a:r>
              <a:rPr lang="cs-CZ" sz="1600" i="1" dirty="0"/>
              <a:t>konsorcia</a:t>
            </a:r>
          </a:p>
          <a:p>
            <a:pPr lvl="1"/>
            <a:r>
              <a:rPr lang="cs-CZ" b="1" dirty="0" smtClean="0"/>
              <a:t>Rozšířené služby studentům </a:t>
            </a:r>
          </a:p>
          <a:p>
            <a:pPr marL="277813" lvl="2" indent="0">
              <a:buNone/>
            </a:pPr>
            <a:r>
              <a:rPr lang="cs-CZ" sz="1600" i="1" dirty="0"/>
              <a:t>Díky využití </a:t>
            </a:r>
            <a:r>
              <a:rPr lang="cs-CZ" sz="1600" i="1" dirty="0" smtClean="0"/>
              <a:t>kolekcí </a:t>
            </a:r>
            <a:r>
              <a:rPr lang="cs-CZ" sz="1600" i="1" dirty="0"/>
              <a:t>ostatních členů konsorcia</a:t>
            </a:r>
          </a:p>
          <a:p>
            <a:pPr lvl="1"/>
            <a:r>
              <a:rPr lang="cs-CZ" b="1" dirty="0" smtClean="0"/>
              <a:t>Snížení provozních nákladů </a:t>
            </a:r>
          </a:p>
          <a:p>
            <a:pPr marL="277813" lvl="2" indent="0">
              <a:buNone/>
            </a:pPr>
            <a:r>
              <a:rPr lang="cs-CZ" sz="1600" i="1" dirty="0"/>
              <a:t>Využití </a:t>
            </a:r>
            <a:r>
              <a:rPr lang="cs-CZ" sz="1600" i="1" dirty="0" smtClean="0"/>
              <a:t>spolupráce </a:t>
            </a:r>
            <a:r>
              <a:rPr lang="cs-CZ" sz="1600" i="1" dirty="0"/>
              <a:t>s členy konsorcia a snížení zdvojování</a:t>
            </a:r>
          </a:p>
          <a:p>
            <a:pPr lvl="1"/>
            <a:endParaRPr lang="en-US" dirty="0" smtClean="0"/>
          </a:p>
        </p:txBody>
      </p:sp>
    </p:spTree>
    <p:extLst>
      <p:ext uri="{BB962C8B-B14F-4D97-AF65-F5344CB8AC3E}">
        <p14:creationId xmlns:p14="http://schemas.microsoft.com/office/powerpoint/2010/main" val="290737864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Poskytovaná hodnota pro všechny zúčastněné strany</a:t>
            </a:r>
            <a:endParaRPr lang="cs-CZ" dirty="0"/>
          </a:p>
        </p:txBody>
      </p:sp>
      <p:sp>
        <p:nvSpPr>
          <p:cNvPr id="6" name="Rounded Rectangle 5"/>
          <p:cNvSpPr/>
          <p:nvPr/>
        </p:nvSpPr>
        <p:spPr bwMode="auto">
          <a:xfrm>
            <a:off x="5199397" y="4204965"/>
            <a:ext cx="1529606"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r>
            <a:b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b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8" name="Rounded Rectangle 7"/>
          <p:cNvSpPr/>
          <p:nvPr/>
        </p:nvSpPr>
        <p:spPr bwMode="auto">
          <a:xfrm>
            <a:off x="6284603" y="2602479"/>
            <a:ext cx="1479008"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STUDENTI</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pic>
        <p:nvPicPr>
          <p:cNvPr id="14" name="Picture 2" descr="D:\SHARPdesign\Exlibris\dvir\alma-december2013\pics\circle copy.png"/>
          <p:cNvPicPr>
            <a:picLocks noChangeAspect="1" noChangeArrowheads="1"/>
          </p:cNvPicPr>
          <p:nvPr/>
        </p:nvPicPr>
        <p:blipFill>
          <a:blip r:embed="rId3" cstate="screen"/>
          <a:srcRect/>
          <a:stretch>
            <a:fillRect/>
          </a:stretch>
        </p:blipFill>
        <p:spPr bwMode="auto">
          <a:xfrm>
            <a:off x="5552865" y="2434464"/>
            <a:ext cx="1084680" cy="993785"/>
          </a:xfrm>
          <a:prstGeom prst="rect">
            <a:avLst/>
          </a:prstGeom>
          <a:noFill/>
        </p:spPr>
      </p:pic>
      <p:sp>
        <p:nvSpPr>
          <p:cNvPr id="50" name="אליפסה 49"/>
          <p:cNvSpPr/>
          <p:nvPr/>
        </p:nvSpPr>
        <p:spPr bwMode="auto">
          <a:xfrm>
            <a:off x="5973579" y="2789540"/>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nvGrpSpPr>
          <p:cNvPr id="11" name="קבוצה 51"/>
          <p:cNvGrpSpPr/>
          <p:nvPr/>
        </p:nvGrpSpPr>
        <p:grpSpPr>
          <a:xfrm>
            <a:off x="4216761" y="3951427"/>
            <a:ext cx="1359803" cy="1245853"/>
            <a:chOff x="6049020" y="2773332"/>
            <a:chExt cx="1359803" cy="1245853"/>
          </a:xfrm>
        </p:grpSpPr>
        <p:pic>
          <p:nvPicPr>
            <p:cNvPr id="17" name="Picture 2" descr="D:\SHARPdesign\Exlibris\dvir\alma-december2013\pics\circle copy.png"/>
            <p:cNvPicPr>
              <a:picLocks noChangeAspect="1" noChangeArrowheads="1"/>
            </p:cNvPicPr>
            <p:nvPr/>
          </p:nvPicPr>
          <p:blipFill>
            <a:blip r:embed="rId3" cstate="screen"/>
            <a:srcRect/>
            <a:stretch>
              <a:fillRect/>
            </a:stretch>
          </p:blipFill>
          <p:spPr bwMode="auto">
            <a:xfrm>
              <a:off x="6049020" y="2773332"/>
              <a:ext cx="1359803" cy="1245853"/>
            </a:xfrm>
            <a:prstGeom prst="rect">
              <a:avLst/>
            </a:prstGeom>
            <a:noFill/>
          </p:spPr>
        </p:pic>
        <p:sp>
          <p:nvSpPr>
            <p:cNvPr id="51" name="אליפסה 50"/>
            <p:cNvSpPr/>
            <p:nvPr/>
          </p:nvSpPr>
          <p:spPr bwMode="auto">
            <a:xfrm>
              <a:off x="6516307" y="3173542"/>
              <a:ext cx="388036" cy="388036"/>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pic>
        <p:nvPicPr>
          <p:cNvPr id="4099" name="Picture 3" descr="D:\SHARPdesign\Exlibris\dvir\alma-december2013\pics\6a2cbba31010aac9d69f09ef224aa250.jpg"/>
          <p:cNvPicPr>
            <a:picLocks noChangeAspect="1" noChangeArrowheads="1"/>
          </p:cNvPicPr>
          <p:nvPr/>
        </p:nvPicPr>
        <p:blipFill>
          <a:blip r:embed="rId4" cstate="screen"/>
          <a:srcRect/>
          <a:stretch>
            <a:fillRect/>
          </a:stretch>
        </p:blipFill>
        <p:spPr bwMode="auto">
          <a:xfrm>
            <a:off x="7836162" y="2603035"/>
            <a:ext cx="650512" cy="647444"/>
          </a:xfrm>
          <a:prstGeom prst="rect">
            <a:avLst/>
          </a:prstGeom>
          <a:noFill/>
        </p:spPr>
      </p:pic>
      <p:grpSp>
        <p:nvGrpSpPr>
          <p:cNvPr id="15" name="Gruppieren 14"/>
          <p:cNvGrpSpPr/>
          <p:nvPr/>
        </p:nvGrpSpPr>
        <p:grpSpPr>
          <a:xfrm>
            <a:off x="3857271" y="2922389"/>
            <a:ext cx="718298" cy="658105"/>
            <a:chOff x="3857271" y="2922389"/>
            <a:chExt cx="718298" cy="658105"/>
          </a:xfrm>
        </p:grpSpPr>
        <p:pic>
          <p:nvPicPr>
            <p:cNvPr id="41" name="Picture 2" descr="D:\SHARPdesign\Exlibris\dvir\alma-december2013\pics\circle copy.png"/>
            <p:cNvPicPr>
              <a:picLocks noChangeAspect="1" noChangeArrowheads="1"/>
            </p:cNvPicPr>
            <p:nvPr/>
          </p:nvPicPr>
          <p:blipFill>
            <a:blip r:embed="rId5" cstate="screen"/>
            <a:srcRect/>
            <a:stretch>
              <a:fillRect/>
            </a:stretch>
          </p:blipFill>
          <p:spPr bwMode="auto">
            <a:xfrm>
              <a:off x="3857271" y="2922389"/>
              <a:ext cx="718298" cy="658105"/>
            </a:xfrm>
            <a:prstGeom prst="rect">
              <a:avLst/>
            </a:prstGeom>
            <a:noFill/>
          </p:spPr>
        </p:pic>
        <p:sp>
          <p:nvSpPr>
            <p:cNvPr id="42" name="אליפסה 41"/>
            <p:cNvSpPr/>
            <p:nvPr/>
          </p:nvSpPr>
          <p:spPr bwMode="auto">
            <a:xfrm>
              <a:off x="4048000" y="3088211"/>
              <a:ext cx="313937" cy="313937"/>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cxnSp>
        <p:nvCxnSpPr>
          <p:cNvPr id="52" name="מחבר ישר 51"/>
          <p:cNvCxnSpPr/>
          <p:nvPr/>
        </p:nvCxnSpPr>
        <p:spPr bwMode="auto">
          <a:xfrm>
            <a:off x="4175891" y="3205927"/>
            <a:ext cx="696666" cy="1279185"/>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4" name="מחבר ישר 53"/>
          <p:cNvCxnSpPr/>
          <p:nvPr/>
        </p:nvCxnSpPr>
        <p:spPr bwMode="auto">
          <a:xfrm flipV="1">
            <a:off x="4297113" y="2895780"/>
            <a:ext cx="1718170" cy="306034"/>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7" name="מחבר ישר 56"/>
          <p:cNvCxnSpPr/>
          <p:nvPr/>
        </p:nvCxnSpPr>
        <p:spPr bwMode="auto">
          <a:xfrm flipV="1">
            <a:off x="4249918" y="1471377"/>
            <a:ext cx="434130" cy="1655727"/>
          </a:xfrm>
          <a:prstGeom prst="line">
            <a:avLst/>
          </a:prstGeom>
          <a:noFill/>
          <a:ln w="19050" cap="flat" cmpd="sng" algn="ctr">
            <a:solidFill>
              <a:srgbClr val="FFFFFF">
                <a:alpha val="47843"/>
              </a:srgbClr>
            </a:solidFill>
            <a:prstDash val="sysDot"/>
            <a:round/>
            <a:headEnd type="none" w="med" len="med"/>
            <a:tailEnd type="none" w="med" len="med"/>
          </a:ln>
          <a:effectLst/>
        </p:spPr>
      </p:cxnSp>
      <p:pic>
        <p:nvPicPr>
          <p:cNvPr id="19" name="Picture 2" descr="D:\SHARPdesign\Exlibris\dvir\alma-december2013\pics\circle copy.png"/>
          <p:cNvPicPr>
            <a:picLocks noChangeAspect="1" noChangeArrowheads="1"/>
          </p:cNvPicPr>
          <p:nvPr/>
        </p:nvPicPr>
        <p:blipFill>
          <a:blip r:embed="rId6" cstate="screen"/>
          <a:srcRect/>
          <a:stretch>
            <a:fillRect/>
          </a:stretch>
        </p:blipFill>
        <p:spPr bwMode="auto">
          <a:xfrm>
            <a:off x="2277666" y="3624266"/>
            <a:ext cx="939582" cy="860846"/>
          </a:xfrm>
          <a:prstGeom prst="rect">
            <a:avLst/>
          </a:prstGeom>
          <a:noFill/>
        </p:spPr>
      </p:pic>
      <p:sp>
        <p:nvSpPr>
          <p:cNvPr id="4" name="Rounded Rectangle 3"/>
          <p:cNvSpPr/>
          <p:nvPr/>
        </p:nvSpPr>
        <p:spPr bwMode="auto">
          <a:xfrm>
            <a:off x="1092920" y="3779284"/>
            <a:ext cx="128479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 IT</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7" name="Rounded Rectangle 6"/>
          <p:cNvSpPr/>
          <p:nvPr/>
        </p:nvSpPr>
        <p:spPr bwMode="auto">
          <a:xfrm>
            <a:off x="366509" y="3781052"/>
            <a:ext cx="648000"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1" name="Picture 5" descr="D:\SHARPdesign\Exlibris\dvir\alma-december2013\pics\0517-mgmnt-cio-630x420.jpg"/>
          <p:cNvPicPr>
            <a:picLocks noChangeAspect="1" noChangeArrowheads="1"/>
          </p:cNvPicPr>
          <p:nvPr/>
        </p:nvPicPr>
        <p:blipFill>
          <a:blip r:embed="rId7" cstate="screen"/>
          <a:srcRect/>
          <a:stretch>
            <a:fillRect/>
          </a:stretch>
        </p:blipFill>
        <p:spPr bwMode="auto">
          <a:xfrm>
            <a:off x="349527" y="3781052"/>
            <a:ext cx="664982" cy="648000"/>
          </a:xfrm>
          <a:prstGeom prst="rect">
            <a:avLst/>
          </a:prstGeom>
          <a:noFill/>
        </p:spPr>
      </p:pic>
      <p:cxnSp>
        <p:nvCxnSpPr>
          <p:cNvPr id="67" name="מחבר ישר 66"/>
          <p:cNvCxnSpPr/>
          <p:nvPr/>
        </p:nvCxnSpPr>
        <p:spPr bwMode="auto">
          <a:xfrm flipH="1">
            <a:off x="2733942" y="3183816"/>
            <a:ext cx="1603452" cy="832268"/>
          </a:xfrm>
          <a:prstGeom prst="line">
            <a:avLst/>
          </a:prstGeom>
          <a:noFill/>
          <a:ln w="19050" cap="flat" cmpd="sng" algn="ctr">
            <a:solidFill>
              <a:srgbClr val="FFFFFF">
                <a:alpha val="47843"/>
              </a:srgbClr>
            </a:solidFill>
            <a:prstDash val="sysDot"/>
            <a:round/>
            <a:headEnd type="none" w="med" len="med"/>
            <a:tailEnd type="none" w="med" len="med"/>
          </a:ln>
          <a:effectLst/>
        </p:spPr>
      </p:cxnSp>
      <p:sp>
        <p:nvSpPr>
          <p:cNvPr id="74" name="אליפסה 73"/>
          <p:cNvSpPr/>
          <p:nvPr/>
        </p:nvSpPr>
        <p:spPr bwMode="auto">
          <a:xfrm>
            <a:off x="2578913" y="3878062"/>
            <a:ext cx="292608" cy="292608"/>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sp>
        <p:nvSpPr>
          <p:cNvPr id="7" name="Rounded Rectangle 6"/>
          <p:cNvSpPr/>
          <p:nvPr/>
        </p:nvSpPr>
        <p:spPr bwMode="auto">
          <a:xfrm>
            <a:off x="837866" y="1557797"/>
            <a:ext cx="184601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VYSOKOŠKOLŠTÍ UČITELÉ</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6" name="Rounded Rectangle 6"/>
          <p:cNvSpPr/>
          <p:nvPr/>
        </p:nvSpPr>
        <p:spPr bwMode="auto">
          <a:xfrm>
            <a:off x="777076" y="1557797"/>
            <a:ext cx="45719"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2" name="Picture 6" descr="D:\SHARPdesign\Exlibris\dvir\alma-december2013\pics\professor-taking-a-question-from-a-student-mp900422591.jpg"/>
          <p:cNvPicPr>
            <a:picLocks noChangeAspect="1" noChangeArrowheads="1"/>
          </p:cNvPicPr>
          <p:nvPr/>
        </p:nvPicPr>
        <p:blipFill>
          <a:blip r:embed="rId8" cstate="screen"/>
          <a:srcRect/>
          <a:stretch>
            <a:fillRect/>
          </a:stretch>
        </p:blipFill>
        <p:spPr bwMode="auto">
          <a:xfrm>
            <a:off x="111145" y="1557797"/>
            <a:ext cx="646611" cy="648000"/>
          </a:xfrm>
          <a:prstGeom prst="rect">
            <a:avLst/>
          </a:prstGeom>
          <a:noFill/>
        </p:spPr>
      </p:pic>
      <p:cxnSp>
        <p:nvCxnSpPr>
          <p:cNvPr id="64" name="מחבר ישר 63"/>
          <p:cNvCxnSpPr/>
          <p:nvPr/>
        </p:nvCxnSpPr>
        <p:spPr bwMode="auto">
          <a:xfrm flipH="1" flipV="1">
            <a:off x="2800260" y="2267011"/>
            <a:ext cx="1349676" cy="895021"/>
          </a:xfrm>
          <a:prstGeom prst="line">
            <a:avLst/>
          </a:prstGeom>
          <a:noFill/>
          <a:ln w="19050" cap="flat" cmpd="sng" algn="ctr">
            <a:solidFill>
              <a:srgbClr val="FFFFFF">
                <a:alpha val="47843"/>
              </a:srgbClr>
            </a:solidFill>
            <a:prstDash val="sysDot"/>
            <a:round/>
            <a:headEnd type="none" w="med" len="med"/>
            <a:tailEnd type="none" w="med" len="med"/>
          </a:ln>
          <a:effectLst/>
        </p:spPr>
      </p:cxnSp>
      <p:grpSp>
        <p:nvGrpSpPr>
          <p:cNvPr id="13" name="Gruppieren 12"/>
          <p:cNvGrpSpPr/>
          <p:nvPr/>
        </p:nvGrpSpPr>
        <p:grpSpPr>
          <a:xfrm>
            <a:off x="2188896" y="1705736"/>
            <a:ext cx="1225222" cy="1122550"/>
            <a:chOff x="2039982" y="1829345"/>
            <a:chExt cx="1225222" cy="1122550"/>
          </a:xfrm>
        </p:grpSpPr>
        <p:pic>
          <p:nvPicPr>
            <p:cNvPr id="18" name="Picture 2" descr="D:\SHARPdesign\Exlibris\dvir\alma-december2013\pics\circle copy.png"/>
            <p:cNvPicPr>
              <a:picLocks noChangeAspect="1" noChangeArrowheads="1"/>
            </p:cNvPicPr>
            <p:nvPr/>
          </p:nvPicPr>
          <p:blipFill>
            <a:blip r:embed="rId3" cstate="screen"/>
            <a:srcRect/>
            <a:stretch>
              <a:fillRect/>
            </a:stretch>
          </p:blipFill>
          <p:spPr bwMode="auto">
            <a:xfrm>
              <a:off x="2039982" y="1829345"/>
              <a:ext cx="1225222" cy="1122550"/>
            </a:xfrm>
            <a:prstGeom prst="rect">
              <a:avLst/>
            </a:prstGeom>
            <a:noFill/>
          </p:spPr>
        </p:pic>
        <p:sp>
          <p:nvSpPr>
            <p:cNvPr id="75" name="אליפסה 74"/>
            <p:cNvSpPr/>
            <p:nvPr/>
          </p:nvSpPr>
          <p:spPr bwMode="auto">
            <a:xfrm>
              <a:off x="2453446" y="2184503"/>
              <a:ext cx="362200" cy="362200"/>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grpSp>
      <p:pic>
        <p:nvPicPr>
          <p:cNvPr id="1030" name="Picture 6" descr="D:\SHARPdesign\Exlibris\dvir\alma-december2013\pics\Happy05.jpg"/>
          <p:cNvPicPr>
            <a:picLocks noChangeAspect="1" noChangeArrowheads="1"/>
          </p:cNvPicPr>
          <p:nvPr/>
        </p:nvPicPr>
        <p:blipFill>
          <a:blip r:embed="rId9" cstate="screen"/>
          <a:srcRect/>
          <a:stretch>
            <a:fillRect/>
          </a:stretch>
        </p:blipFill>
        <p:spPr bwMode="auto">
          <a:xfrm>
            <a:off x="6794537" y="4204965"/>
            <a:ext cx="650863" cy="648000"/>
          </a:xfrm>
          <a:prstGeom prst="rect">
            <a:avLst/>
          </a:prstGeom>
          <a:noFill/>
        </p:spPr>
      </p:pic>
      <p:sp>
        <p:nvSpPr>
          <p:cNvPr id="5" name="Rounded Rectangle 4"/>
          <p:cNvSpPr/>
          <p:nvPr/>
        </p:nvSpPr>
        <p:spPr bwMode="auto">
          <a:xfrm>
            <a:off x="5039408" y="1103343"/>
            <a:ext cx="1528273"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ŘEDITEL</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t>
            </a: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grpSp>
        <p:nvGrpSpPr>
          <p:cNvPr id="3" name="קבוצה 44"/>
          <p:cNvGrpSpPr/>
          <p:nvPr/>
        </p:nvGrpSpPr>
        <p:grpSpPr>
          <a:xfrm>
            <a:off x="4195727" y="987805"/>
            <a:ext cx="1055603" cy="967145"/>
            <a:chOff x="5812075" y="1264494"/>
            <a:chExt cx="1055603" cy="967145"/>
          </a:xfrm>
        </p:grpSpPr>
        <p:pic>
          <p:nvPicPr>
            <p:cNvPr id="24" name="Picture 2" descr="D:\SHARPdesign\Exlibris\dvir\alma-december2013\pics\circle copy.png"/>
            <p:cNvPicPr>
              <a:picLocks noChangeAspect="1" noChangeArrowheads="1"/>
            </p:cNvPicPr>
            <p:nvPr/>
          </p:nvPicPr>
          <p:blipFill>
            <a:blip r:embed="rId3" cstate="screen"/>
            <a:srcRect/>
            <a:stretch>
              <a:fillRect/>
            </a:stretch>
          </p:blipFill>
          <p:spPr bwMode="auto">
            <a:xfrm>
              <a:off x="5812075" y="1264494"/>
              <a:ext cx="1055603" cy="967145"/>
            </a:xfrm>
            <a:prstGeom prst="rect">
              <a:avLst/>
            </a:prstGeom>
            <a:noFill/>
          </p:spPr>
        </p:pic>
        <p:sp>
          <p:nvSpPr>
            <p:cNvPr id="48" name="אליפסה 47"/>
            <p:cNvSpPr/>
            <p:nvPr/>
          </p:nvSpPr>
          <p:spPr bwMode="auto">
            <a:xfrm>
              <a:off x="6212376" y="1618582"/>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sp>
        <p:nvSpPr>
          <p:cNvPr id="55" name="אליפסה 54"/>
          <p:cNvSpPr/>
          <p:nvPr/>
        </p:nvSpPr>
        <p:spPr bwMode="auto">
          <a:xfrm>
            <a:off x="5964200" y="2810627"/>
            <a:ext cx="221284" cy="221284"/>
          </a:xfrm>
          <a:prstGeom prst="ellipse">
            <a:avLst/>
          </a:prstGeom>
          <a:solidFill>
            <a:schemeClr val="tx1"/>
          </a:solidFill>
          <a:ln w="76200" cap="flat" cmpd="sng" algn="ctr">
            <a:noFill/>
            <a:prstDash val="solid"/>
            <a:round/>
            <a:headEnd type="none" w="med" len="med"/>
            <a:tailEnd type="triangle" w="med" len="med"/>
          </a:ln>
          <a:effectLst>
            <a:glow rad="228600">
              <a:schemeClr val="accent4">
                <a:satMod val="175000"/>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pic>
        <p:nvPicPr>
          <p:cNvPr id="1032" name="Picture 8" descr="D:\SHARPdesign\Exlibris\dvir\alma-december2013\pics\hand-800px copy.png"/>
          <p:cNvPicPr>
            <a:picLocks noChangeAspect="1" noChangeArrowheads="1"/>
          </p:cNvPicPr>
          <p:nvPr/>
        </p:nvPicPr>
        <p:blipFill>
          <a:blip r:embed="rId10" cstate="screen"/>
          <a:stretch>
            <a:fillRect/>
          </a:stretch>
        </p:blipFill>
        <p:spPr bwMode="auto">
          <a:xfrm rot="20152690">
            <a:off x="5989561" y="2774207"/>
            <a:ext cx="719059" cy="1063973"/>
          </a:xfrm>
          <a:prstGeom prst="rect">
            <a:avLst/>
          </a:prstGeom>
          <a:noFill/>
        </p:spPr>
      </p:pic>
      <p:pic>
        <p:nvPicPr>
          <p:cNvPr id="49" name="Picture 7" descr="D:\SHARPdesign\Exlibris\dvir\alma-december2013\pics\image.JPG"/>
          <p:cNvPicPr>
            <a:picLocks noChangeAspect="1" noChangeArrowheads="1"/>
          </p:cNvPicPr>
          <p:nvPr/>
        </p:nvPicPr>
        <p:blipFill>
          <a:blip r:embed="rId11" cstate="screen"/>
          <a:srcRect/>
          <a:stretch>
            <a:fillRect/>
          </a:stretch>
        </p:blipFill>
        <p:spPr bwMode="auto">
          <a:xfrm>
            <a:off x="6637545" y="1103595"/>
            <a:ext cx="649343" cy="648000"/>
          </a:xfrm>
          <a:prstGeom prst="rect">
            <a:avLst/>
          </a:prstGeom>
          <a:noFill/>
          <a:ln>
            <a:noFill/>
          </a:ln>
        </p:spPr>
      </p:pic>
      <p:pic>
        <p:nvPicPr>
          <p:cNvPr id="4107" name="Grafik 4106"/>
          <p:cNvPicPr>
            <a:picLocks noChangeAspect="1"/>
          </p:cNvPicPr>
          <p:nvPr/>
        </p:nvPicPr>
        <p:blipFill>
          <a:blip r:embed="rId12"/>
          <a:stretch>
            <a:fillRect/>
          </a:stretch>
        </p:blipFill>
        <p:spPr>
          <a:xfrm>
            <a:off x="1026019" y="3781052"/>
            <a:ext cx="45719" cy="646232"/>
          </a:xfrm>
          <a:prstGeom prst="rect">
            <a:avLst/>
          </a:prstGeom>
        </p:spPr>
      </p:pic>
      <p:pic>
        <p:nvPicPr>
          <p:cNvPr id="4108" name="Grafik 4107"/>
          <p:cNvPicPr>
            <a:picLocks noChangeAspect="1"/>
          </p:cNvPicPr>
          <p:nvPr/>
        </p:nvPicPr>
        <p:blipFill>
          <a:blip r:embed="rId12"/>
          <a:stretch>
            <a:fillRect/>
          </a:stretch>
        </p:blipFill>
        <p:spPr>
          <a:xfrm>
            <a:off x="6751861" y="4204965"/>
            <a:ext cx="42676" cy="646232"/>
          </a:xfrm>
          <a:prstGeom prst="rect">
            <a:avLst/>
          </a:prstGeom>
        </p:spPr>
      </p:pic>
      <p:pic>
        <p:nvPicPr>
          <p:cNvPr id="4109" name="Grafik 4108"/>
          <p:cNvPicPr>
            <a:picLocks noChangeAspect="1"/>
          </p:cNvPicPr>
          <p:nvPr/>
        </p:nvPicPr>
        <p:blipFill>
          <a:blip r:embed="rId12"/>
          <a:stretch>
            <a:fillRect/>
          </a:stretch>
        </p:blipFill>
        <p:spPr>
          <a:xfrm>
            <a:off x="7787143" y="2598153"/>
            <a:ext cx="42676" cy="646232"/>
          </a:xfrm>
          <a:prstGeom prst="rect">
            <a:avLst/>
          </a:prstGeom>
        </p:spPr>
      </p:pic>
      <p:pic>
        <p:nvPicPr>
          <p:cNvPr id="4110" name="Grafik 4109"/>
          <p:cNvPicPr>
            <a:picLocks noChangeAspect="1"/>
          </p:cNvPicPr>
          <p:nvPr/>
        </p:nvPicPr>
        <p:blipFill>
          <a:blip r:embed="rId12"/>
          <a:stretch>
            <a:fillRect/>
          </a:stretch>
        </p:blipFill>
        <p:spPr>
          <a:xfrm>
            <a:off x="6581275" y="1105363"/>
            <a:ext cx="42676" cy="646232"/>
          </a:xfrm>
          <a:prstGeom prst="rect">
            <a:avLst/>
          </a:prstGeom>
        </p:spPr>
      </p:pic>
    </p:spTree>
    <p:extLst>
      <p:ext uri="{BB962C8B-B14F-4D97-AF65-F5344CB8AC3E}">
        <p14:creationId xmlns:p14="http://schemas.microsoft.com/office/powerpoint/2010/main" val="37530816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additive="base">
                                        <p:cTn id="7" dur="500" fill="hold"/>
                                        <p:tgtEl>
                                          <p:spTgt spid="1032"/>
                                        </p:tgtEl>
                                        <p:attrNameLst>
                                          <p:attrName>ppt_x</p:attrName>
                                        </p:attrNameLst>
                                      </p:cBhvr>
                                      <p:tavLst>
                                        <p:tav tm="0">
                                          <p:val>
                                            <p:strVal val="#ppt_x"/>
                                          </p:val>
                                        </p:tav>
                                        <p:tav tm="100000">
                                          <p:val>
                                            <p:strVal val="#ppt_x"/>
                                          </p:val>
                                        </p:tav>
                                      </p:tavLst>
                                    </p:anim>
                                    <p:anim calcmode="lin" valueType="num">
                                      <p:cBhvr additive="base">
                                        <p:cTn id="8" dur="500" fill="hold"/>
                                        <p:tgtEl>
                                          <p:spTgt spid="103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5"/>
                                        </p:tgtEl>
                                        <p:attrNameLst>
                                          <p:attrName>style.visibility</p:attrName>
                                        </p:attrNameLst>
                                      </p:cBhvr>
                                      <p:to>
                                        <p:strVal val="visible"/>
                                      </p:to>
                                    </p:set>
                                  </p:childTnLst>
                                </p:cTn>
                              </p:par>
                            </p:childTnLst>
                          </p:cTn>
                        </p:par>
                        <p:par>
                          <p:cTn id="12" fill="hold">
                            <p:stCondLst>
                              <p:cond delay="500"/>
                            </p:stCondLst>
                            <p:childTnLst>
                              <p:par>
                                <p:cTn id="13" presetID="35" presetClass="emph" presetSubtype="0" fill="hold" grpId="1" nodeType="afterEffect">
                                  <p:stCondLst>
                                    <p:cond delay="0"/>
                                  </p:stCondLst>
                                  <p:childTnLst>
                                    <p:anim calcmode="discrete" valueType="str">
                                      <p:cBhvr>
                                        <p:cTn id="14" dur="1000" fill="hold"/>
                                        <p:tgtEl>
                                          <p:spTgt spid="55"/>
                                        </p:tgtEl>
                                        <p:attrNameLst>
                                          <p:attrName>style.visibility</p:attrName>
                                        </p:attrNameLst>
                                      </p:cBhvr>
                                      <p:tavLst>
                                        <p:tav tm="0">
                                          <p:val>
                                            <p:strVal val="hidden"/>
                                          </p:val>
                                        </p:tav>
                                        <p:tav tm="50000">
                                          <p:val>
                                            <p:strVal val="visible"/>
                                          </p:val>
                                        </p:tav>
                                      </p:tavLst>
                                    </p:anim>
                                  </p:childTnLst>
                                </p:cTn>
                              </p:par>
                            </p:childTnLst>
                          </p:cTn>
                        </p:par>
                        <p:par>
                          <p:cTn id="15" fill="hold">
                            <p:stCondLst>
                              <p:cond delay="1500"/>
                            </p:stCondLst>
                            <p:childTnLst>
                              <p:par>
                                <p:cTn id="16" presetID="10" presetClass="exit" presetSubtype="0" fill="hold" grpId="2" nodeType="afterEffect">
                                  <p:stCondLst>
                                    <p:cond delay="0"/>
                                  </p:stCondLst>
                                  <p:childTnLst>
                                    <p:animEffect transition="out" filter="fade">
                                      <p:cBhvr>
                                        <p:cTn id="17" dur="500"/>
                                        <p:tgtEl>
                                          <p:spTgt spid="55"/>
                                        </p:tgtEl>
                                      </p:cBhvr>
                                    </p:animEffect>
                                    <p:set>
                                      <p:cBhvr>
                                        <p:cTn id="18" dur="1" fill="hold">
                                          <p:stCondLst>
                                            <p:cond delay="499"/>
                                          </p:stCondLst>
                                        </p:cTn>
                                        <p:tgtEl>
                                          <p:spTgt spid="55"/>
                                        </p:tgtEl>
                                        <p:attrNameLst>
                                          <p:attrName>style.visibility</p:attrName>
                                        </p:attrNameLst>
                                      </p:cBhvr>
                                      <p:to>
                                        <p:strVal val="hidden"/>
                                      </p:to>
                                    </p:set>
                                  </p:childTnLst>
                                </p:cTn>
                              </p:par>
                              <p:par>
                                <p:cTn id="19" presetID="36" presetClass="emph" presetSubtype="0" fill="hold" grpId="0" nodeType="withEffect">
                                  <p:stCondLst>
                                    <p:cond delay="0"/>
                                  </p:stCondLst>
                                  <p:iterate type="lt">
                                    <p:tmPct val="10000"/>
                                  </p:iterate>
                                  <p:childTnLst>
                                    <p:animScale>
                                      <p:cBhvr>
                                        <p:cTn id="20" dur="250" autoRev="1" fill="hold">
                                          <p:stCondLst>
                                            <p:cond delay="0"/>
                                          </p:stCondLst>
                                        </p:cTn>
                                        <p:tgtEl>
                                          <p:spTgt spid="8"/>
                                        </p:tgtEl>
                                      </p:cBhvr>
                                      <p:to x="80000" y="100000"/>
                                    </p:animScale>
                                    <p:anim by="(#ppt_w*0.10)" calcmode="lin" valueType="num">
                                      <p:cBhvr>
                                        <p:cTn id="21" dur="250" autoRev="1" fill="hold">
                                          <p:stCondLst>
                                            <p:cond delay="0"/>
                                          </p:stCondLst>
                                        </p:cTn>
                                        <p:tgtEl>
                                          <p:spTgt spid="8"/>
                                        </p:tgtEl>
                                        <p:attrNameLst>
                                          <p:attrName>ppt_x</p:attrName>
                                        </p:attrNameLst>
                                      </p:cBhvr>
                                    </p:anim>
                                    <p:anim by="(-#ppt_w*0.10)" calcmode="lin" valueType="num">
                                      <p:cBhvr>
                                        <p:cTn id="22" dur="250" autoRev="1" fill="hold">
                                          <p:stCondLst>
                                            <p:cond delay="0"/>
                                          </p:stCondLst>
                                        </p:cTn>
                                        <p:tgtEl>
                                          <p:spTgt spid="8"/>
                                        </p:tgtEl>
                                        <p:attrNameLst>
                                          <p:attrName>ppt_y</p:attrName>
                                        </p:attrNameLst>
                                      </p:cBhvr>
                                    </p:anim>
                                    <p:animRot by="-480000">
                                      <p:cBhvr>
                                        <p:cTn id="23" dur="250" autoRev="1" fill="hold">
                                          <p:stCondLst>
                                            <p:cond delay="0"/>
                                          </p:stCondLst>
                                        </p:cTn>
                                        <p:tgtEl>
                                          <p:spTgt spid="8"/>
                                        </p:tgtEl>
                                        <p:attrNameLst>
                                          <p:attrName>r</p:attrName>
                                        </p:attrNameLst>
                                      </p:cBhvr>
                                    </p:animRot>
                                  </p:childTnLst>
                                </p:cTn>
                              </p:par>
                            </p:childTnLst>
                          </p:cTn>
                        </p:par>
                        <p:par>
                          <p:cTn id="24" fill="hold">
                            <p:stCondLst>
                              <p:cond delay="2350"/>
                            </p:stCondLst>
                            <p:childTnLst>
                              <p:par>
                                <p:cTn id="25" presetID="10" presetClass="exit" presetSubtype="0" fill="hold" nodeType="afterEffect">
                                  <p:stCondLst>
                                    <p:cond delay="0"/>
                                  </p:stCondLst>
                                  <p:childTnLst>
                                    <p:animEffect transition="out" filter="fade">
                                      <p:cBhvr>
                                        <p:cTn id="26" dur="500"/>
                                        <p:tgtEl>
                                          <p:spTgt spid="1032"/>
                                        </p:tgtEl>
                                      </p:cBhvr>
                                    </p:animEffect>
                                    <p:set>
                                      <p:cBhvr>
                                        <p:cTn id="27" dur="1" fill="hold">
                                          <p:stCondLst>
                                            <p:cond delay="499"/>
                                          </p:stCondLst>
                                        </p:cTn>
                                        <p:tgtEl>
                                          <p:spTgt spid="10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5" grpId="0" animBg="1"/>
      <p:bldP spid="55" grpId="1" animBg="1"/>
      <p:bldP spid="55"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Studenti</a:t>
            </a:r>
            <a:endParaRPr lang="en-US" dirty="0"/>
          </a:p>
        </p:txBody>
      </p:sp>
      <p:sp>
        <p:nvSpPr>
          <p:cNvPr id="13" name="אליפסה 12"/>
          <p:cNvSpPr/>
          <p:nvPr/>
        </p:nvSpPr>
        <p:spPr bwMode="auto">
          <a:xfrm>
            <a:off x="6121028" y="275750"/>
            <a:ext cx="3312000" cy="3312000"/>
          </a:xfrm>
          <a:prstGeom prst="ellipse">
            <a:avLst/>
          </a:prstGeom>
          <a:solidFill>
            <a:srgbClr val="FFFFFF">
              <a:alpha val="25098"/>
            </a:srgbClr>
          </a:solidFill>
          <a:ln w="19050" cap="flat" cmpd="sng" algn="ctr">
            <a:solidFill>
              <a:schemeClr val="bg1"/>
            </a:solidFill>
            <a:prstDash val="solid"/>
            <a:round/>
            <a:headEnd type="none" w="med" len="med"/>
            <a:tailEnd type="triangl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5" name="קבוצה 59"/>
          <p:cNvGrpSpPr/>
          <p:nvPr/>
        </p:nvGrpSpPr>
        <p:grpSpPr>
          <a:xfrm>
            <a:off x="6262553" y="0"/>
            <a:ext cx="1084680" cy="993785"/>
            <a:chOff x="5140358" y="2072935"/>
            <a:chExt cx="1084680" cy="993785"/>
          </a:xfrm>
        </p:grpSpPr>
        <p:pic>
          <p:nvPicPr>
            <p:cNvPr id="16" name="Picture 2" descr="D:\SHARPdesign\Exlibris\dvir\alma-december2013\pics\circle copy.png"/>
            <p:cNvPicPr>
              <a:picLocks noChangeAspect="1" noChangeArrowheads="1"/>
            </p:cNvPicPr>
            <p:nvPr/>
          </p:nvPicPr>
          <p:blipFill>
            <a:blip r:embed="rId3" cstate="screen"/>
            <a:srcRect/>
            <a:stretch>
              <a:fillRect/>
            </a:stretch>
          </p:blipFill>
          <p:spPr bwMode="auto">
            <a:xfrm>
              <a:off x="5140358" y="2072935"/>
              <a:ext cx="1084680" cy="993785"/>
            </a:xfrm>
            <a:prstGeom prst="rect">
              <a:avLst/>
            </a:prstGeom>
            <a:noFill/>
          </p:spPr>
        </p:pic>
        <p:sp>
          <p:nvSpPr>
            <p:cNvPr id="17" name="אליפסה 16"/>
            <p:cNvSpPr/>
            <p:nvPr/>
          </p:nvSpPr>
          <p:spPr bwMode="auto">
            <a:xfrm>
              <a:off x="5561072" y="2428011"/>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12" name="Picture 3" descr="D:\SHARPdesign\Exlibris\dvir\alma-december2013\pics\6a2cbba31010aac9d69f09ef224aa250.jpg"/>
          <p:cNvPicPr>
            <a:picLocks noChangeAspect="1" noChangeArrowheads="1"/>
          </p:cNvPicPr>
          <p:nvPr/>
        </p:nvPicPr>
        <p:blipFill>
          <a:blip r:embed="rId4" cstate="screen"/>
          <a:srcRect/>
          <a:stretch>
            <a:fillRect/>
          </a:stretch>
        </p:blipFill>
        <p:spPr bwMode="auto">
          <a:xfrm>
            <a:off x="6262553" y="415749"/>
            <a:ext cx="3028950" cy="3032003"/>
          </a:xfrm>
          <a:prstGeom prst="ellipse">
            <a:avLst/>
          </a:prstGeom>
          <a:noFill/>
          <a:ln w="57150">
            <a:solidFill>
              <a:schemeClr val="bg1"/>
            </a:solidFill>
          </a:ln>
        </p:spPr>
      </p:pic>
      <p:sp>
        <p:nvSpPr>
          <p:cNvPr id="10" name="Content Placeholder 2"/>
          <p:cNvSpPr>
            <a:spLocks noGrp="1"/>
          </p:cNvSpPr>
          <p:nvPr>
            <p:ph idx="1"/>
          </p:nvPr>
        </p:nvSpPr>
        <p:spPr>
          <a:xfrm>
            <a:off x="396987" y="1056506"/>
            <a:ext cx="5652033" cy="4392488"/>
          </a:xfrm>
        </p:spPr>
        <p:txBody>
          <a:bodyPr/>
          <a:lstStyle/>
          <a:p>
            <a:pPr lvl="1"/>
            <a:r>
              <a:rPr lang="cs-CZ" sz="2000" b="1" dirty="0" smtClean="0"/>
              <a:t>Zlepšené vyhledávaní</a:t>
            </a:r>
          </a:p>
          <a:p>
            <a:pPr marL="277813" lvl="2" indent="0">
              <a:buNone/>
            </a:pPr>
            <a:r>
              <a:rPr lang="cs-CZ" sz="1600" i="1" dirty="0" smtClean="0"/>
              <a:t>Užijte si bezproblémové a těsně integrované vyhledávání a </a:t>
            </a:r>
            <a:r>
              <a:rPr lang="cs-CZ" sz="1600" i="1" dirty="0" smtClean="0"/>
              <a:t>dodávání</a:t>
            </a:r>
            <a:endParaRPr lang="cs-CZ" sz="1600" i="1" dirty="0" smtClean="0"/>
          </a:p>
          <a:p>
            <a:pPr lvl="1"/>
            <a:endParaRPr lang="cs-CZ" sz="2000" dirty="0" smtClean="0"/>
          </a:p>
          <a:p>
            <a:pPr lvl="1"/>
            <a:r>
              <a:rPr lang="cs-CZ" sz="2000" b="1" dirty="0" smtClean="0"/>
              <a:t>‘</a:t>
            </a:r>
            <a:r>
              <a:rPr lang="cs-CZ" sz="2000" b="1" dirty="0" err="1" smtClean="0"/>
              <a:t>One</a:t>
            </a:r>
            <a:r>
              <a:rPr lang="cs-CZ" sz="2000" b="1" dirty="0" smtClean="0"/>
              <a:t> stop’ </a:t>
            </a:r>
            <a:r>
              <a:rPr lang="cs-CZ" sz="2000" b="1" dirty="0" smtClean="0"/>
              <a:t>vyhledávání </a:t>
            </a:r>
            <a:endParaRPr lang="cs-CZ" sz="2000" b="1" dirty="0" smtClean="0"/>
          </a:p>
          <a:p>
            <a:pPr marL="277813" lvl="2" indent="0">
              <a:buNone/>
            </a:pPr>
            <a:r>
              <a:rPr lang="cs-CZ" sz="1600" i="1" dirty="0" smtClean="0"/>
              <a:t>Získejte přístup k širšímu rozsahu zdrojů, z celého konsorcia</a:t>
            </a:r>
          </a:p>
          <a:p>
            <a:pPr lvl="1"/>
            <a:endParaRPr lang="cs-CZ" sz="2000" dirty="0" smtClean="0"/>
          </a:p>
          <a:p>
            <a:pPr lvl="1"/>
            <a:r>
              <a:rPr lang="cs-CZ" sz="2000" b="1" dirty="0" smtClean="0"/>
              <a:t>Široká škála služeb plnění</a:t>
            </a:r>
          </a:p>
          <a:p>
            <a:pPr marL="277813" lvl="2" indent="0">
              <a:buNone/>
            </a:pPr>
            <a:r>
              <a:rPr lang="cs-CZ" sz="1600" i="1" dirty="0" smtClean="0"/>
              <a:t>Získejte </a:t>
            </a:r>
            <a:r>
              <a:rPr lang="cs-CZ" sz="1600" i="1" dirty="0" smtClean="0"/>
              <a:t>zdroj, </a:t>
            </a:r>
            <a:r>
              <a:rPr lang="cs-CZ" sz="1600" i="1" dirty="0" smtClean="0"/>
              <a:t>který potřebujete, tak jak ho budete potřebovat</a:t>
            </a:r>
          </a:p>
          <a:p>
            <a:pPr lvl="1"/>
            <a:endParaRPr lang="cs-CZ" dirty="0" smtClean="0"/>
          </a:p>
        </p:txBody>
      </p:sp>
    </p:spTree>
    <p:extLst>
      <p:ext uri="{BB962C8B-B14F-4D97-AF65-F5344CB8AC3E}">
        <p14:creationId xmlns:p14="http://schemas.microsoft.com/office/powerpoint/2010/main" val="310861398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Poskytovaná hodnota pro všechny zúčastněné strany</a:t>
            </a:r>
            <a:endParaRPr lang="cs-CZ" dirty="0"/>
          </a:p>
        </p:txBody>
      </p:sp>
      <p:sp>
        <p:nvSpPr>
          <p:cNvPr id="6" name="Rounded Rectangle 5"/>
          <p:cNvSpPr/>
          <p:nvPr/>
        </p:nvSpPr>
        <p:spPr bwMode="auto">
          <a:xfrm>
            <a:off x="5199397" y="4204965"/>
            <a:ext cx="1529606"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r>
            <a:b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b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8" name="Rounded Rectangle 7"/>
          <p:cNvSpPr/>
          <p:nvPr/>
        </p:nvSpPr>
        <p:spPr bwMode="auto">
          <a:xfrm>
            <a:off x="6284603" y="2602479"/>
            <a:ext cx="1479008"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STUDENTI</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pic>
        <p:nvPicPr>
          <p:cNvPr id="14" name="Picture 2" descr="D:\SHARPdesign\Exlibris\dvir\alma-december2013\pics\circle copy.png"/>
          <p:cNvPicPr>
            <a:picLocks noChangeAspect="1" noChangeArrowheads="1"/>
          </p:cNvPicPr>
          <p:nvPr/>
        </p:nvPicPr>
        <p:blipFill>
          <a:blip r:embed="rId3" cstate="screen"/>
          <a:srcRect/>
          <a:stretch>
            <a:fillRect/>
          </a:stretch>
        </p:blipFill>
        <p:spPr bwMode="auto">
          <a:xfrm>
            <a:off x="5552865" y="2434464"/>
            <a:ext cx="1084680" cy="993785"/>
          </a:xfrm>
          <a:prstGeom prst="rect">
            <a:avLst/>
          </a:prstGeom>
          <a:noFill/>
        </p:spPr>
      </p:pic>
      <p:sp>
        <p:nvSpPr>
          <p:cNvPr id="50" name="אליפסה 49"/>
          <p:cNvSpPr/>
          <p:nvPr/>
        </p:nvSpPr>
        <p:spPr bwMode="auto">
          <a:xfrm>
            <a:off x="5973579" y="2789540"/>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nvGrpSpPr>
          <p:cNvPr id="11" name="קבוצה 51"/>
          <p:cNvGrpSpPr/>
          <p:nvPr/>
        </p:nvGrpSpPr>
        <p:grpSpPr>
          <a:xfrm>
            <a:off x="4216761" y="3951427"/>
            <a:ext cx="1359803" cy="1245853"/>
            <a:chOff x="6049020" y="2773332"/>
            <a:chExt cx="1359803" cy="1245853"/>
          </a:xfrm>
        </p:grpSpPr>
        <p:pic>
          <p:nvPicPr>
            <p:cNvPr id="17" name="Picture 2" descr="D:\SHARPdesign\Exlibris\dvir\alma-december2013\pics\circle copy.png"/>
            <p:cNvPicPr>
              <a:picLocks noChangeAspect="1" noChangeArrowheads="1"/>
            </p:cNvPicPr>
            <p:nvPr/>
          </p:nvPicPr>
          <p:blipFill>
            <a:blip r:embed="rId3" cstate="screen"/>
            <a:srcRect/>
            <a:stretch>
              <a:fillRect/>
            </a:stretch>
          </p:blipFill>
          <p:spPr bwMode="auto">
            <a:xfrm>
              <a:off x="6049020" y="2773332"/>
              <a:ext cx="1359803" cy="1245853"/>
            </a:xfrm>
            <a:prstGeom prst="rect">
              <a:avLst/>
            </a:prstGeom>
            <a:noFill/>
          </p:spPr>
        </p:pic>
        <p:sp>
          <p:nvSpPr>
            <p:cNvPr id="51" name="אליפסה 50"/>
            <p:cNvSpPr/>
            <p:nvPr/>
          </p:nvSpPr>
          <p:spPr bwMode="auto">
            <a:xfrm>
              <a:off x="6516307" y="3173542"/>
              <a:ext cx="388036" cy="388036"/>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pic>
        <p:nvPicPr>
          <p:cNvPr id="4099" name="Picture 3" descr="D:\SHARPdesign\Exlibris\dvir\alma-december2013\pics\6a2cbba31010aac9d69f09ef224aa250.jpg"/>
          <p:cNvPicPr>
            <a:picLocks noChangeAspect="1" noChangeArrowheads="1"/>
          </p:cNvPicPr>
          <p:nvPr/>
        </p:nvPicPr>
        <p:blipFill>
          <a:blip r:embed="rId4" cstate="screen"/>
          <a:srcRect/>
          <a:stretch>
            <a:fillRect/>
          </a:stretch>
        </p:blipFill>
        <p:spPr bwMode="auto">
          <a:xfrm>
            <a:off x="7836162" y="2603035"/>
            <a:ext cx="650512" cy="647444"/>
          </a:xfrm>
          <a:prstGeom prst="rect">
            <a:avLst/>
          </a:prstGeom>
          <a:noFill/>
        </p:spPr>
      </p:pic>
      <p:grpSp>
        <p:nvGrpSpPr>
          <p:cNvPr id="15" name="Gruppieren 14"/>
          <p:cNvGrpSpPr/>
          <p:nvPr/>
        </p:nvGrpSpPr>
        <p:grpSpPr>
          <a:xfrm>
            <a:off x="3857271" y="2922389"/>
            <a:ext cx="718298" cy="658105"/>
            <a:chOff x="3857271" y="2922389"/>
            <a:chExt cx="718298" cy="658105"/>
          </a:xfrm>
        </p:grpSpPr>
        <p:pic>
          <p:nvPicPr>
            <p:cNvPr id="41" name="Picture 2" descr="D:\SHARPdesign\Exlibris\dvir\alma-december2013\pics\circle copy.png"/>
            <p:cNvPicPr>
              <a:picLocks noChangeAspect="1" noChangeArrowheads="1"/>
            </p:cNvPicPr>
            <p:nvPr/>
          </p:nvPicPr>
          <p:blipFill>
            <a:blip r:embed="rId5" cstate="screen"/>
            <a:srcRect/>
            <a:stretch>
              <a:fillRect/>
            </a:stretch>
          </p:blipFill>
          <p:spPr bwMode="auto">
            <a:xfrm>
              <a:off x="3857271" y="2922389"/>
              <a:ext cx="718298" cy="658105"/>
            </a:xfrm>
            <a:prstGeom prst="rect">
              <a:avLst/>
            </a:prstGeom>
            <a:noFill/>
          </p:spPr>
        </p:pic>
        <p:sp>
          <p:nvSpPr>
            <p:cNvPr id="42" name="אליפסה 41"/>
            <p:cNvSpPr/>
            <p:nvPr/>
          </p:nvSpPr>
          <p:spPr bwMode="auto">
            <a:xfrm>
              <a:off x="4048000" y="3088211"/>
              <a:ext cx="313937" cy="313937"/>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cxnSp>
        <p:nvCxnSpPr>
          <p:cNvPr id="52" name="מחבר ישר 51"/>
          <p:cNvCxnSpPr/>
          <p:nvPr/>
        </p:nvCxnSpPr>
        <p:spPr bwMode="auto">
          <a:xfrm>
            <a:off x="4175891" y="3205927"/>
            <a:ext cx="696666" cy="1279185"/>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4" name="מחבר ישר 53"/>
          <p:cNvCxnSpPr/>
          <p:nvPr/>
        </p:nvCxnSpPr>
        <p:spPr bwMode="auto">
          <a:xfrm flipV="1">
            <a:off x="4297113" y="2895780"/>
            <a:ext cx="1718170" cy="306034"/>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7" name="מחבר ישר 56"/>
          <p:cNvCxnSpPr/>
          <p:nvPr/>
        </p:nvCxnSpPr>
        <p:spPr bwMode="auto">
          <a:xfrm flipV="1">
            <a:off x="4249918" y="1471377"/>
            <a:ext cx="434130" cy="1655727"/>
          </a:xfrm>
          <a:prstGeom prst="line">
            <a:avLst/>
          </a:prstGeom>
          <a:noFill/>
          <a:ln w="19050" cap="flat" cmpd="sng" algn="ctr">
            <a:solidFill>
              <a:srgbClr val="FFFFFF">
                <a:alpha val="47843"/>
              </a:srgbClr>
            </a:solidFill>
            <a:prstDash val="sysDot"/>
            <a:round/>
            <a:headEnd type="none" w="med" len="med"/>
            <a:tailEnd type="none" w="med" len="med"/>
          </a:ln>
          <a:effectLst/>
        </p:spPr>
      </p:cxnSp>
      <p:pic>
        <p:nvPicPr>
          <p:cNvPr id="19" name="Picture 2" descr="D:\SHARPdesign\Exlibris\dvir\alma-december2013\pics\circle copy.png"/>
          <p:cNvPicPr>
            <a:picLocks noChangeAspect="1" noChangeArrowheads="1"/>
          </p:cNvPicPr>
          <p:nvPr/>
        </p:nvPicPr>
        <p:blipFill>
          <a:blip r:embed="rId6" cstate="screen"/>
          <a:srcRect/>
          <a:stretch>
            <a:fillRect/>
          </a:stretch>
        </p:blipFill>
        <p:spPr bwMode="auto">
          <a:xfrm>
            <a:off x="2277666" y="3624266"/>
            <a:ext cx="939582" cy="860846"/>
          </a:xfrm>
          <a:prstGeom prst="rect">
            <a:avLst/>
          </a:prstGeom>
          <a:noFill/>
        </p:spPr>
      </p:pic>
      <p:sp>
        <p:nvSpPr>
          <p:cNvPr id="4" name="Rounded Rectangle 3"/>
          <p:cNvSpPr/>
          <p:nvPr/>
        </p:nvSpPr>
        <p:spPr bwMode="auto">
          <a:xfrm>
            <a:off x="1092920" y="3779284"/>
            <a:ext cx="128479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 IT</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7" name="Rounded Rectangle 6"/>
          <p:cNvSpPr/>
          <p:nvPr/>
        </p:nvSpPr>
        <p:spPr bwMode="auto">
          <a:xfrm>
            <a:off x="366509" y="3781052"/>
            <a:ext cx="648000"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1" name="Picture 5" descr="D:\SHARPdesign\Exlibris\dvir\alma-december2013\pics\0517-mgmnt-cio-630x420.jpg"/>
          <p:cNvPicPr>
            <a:picLocks noChangeAspect="1" noChangeArrowheads="1"/>
          </p:cNvPicPr>
          <p:nvPr/>
        </p:nvPicPr>
        <p:blipFill>
          <a:blip r:embed="rId7" cstate="screen"/>
          <a:srcRect/>
          <a:stretch>
            <a:fillRect/>
          </a:stretch>
        </p:blipFill>
        <p:spPr bwMode="auto">
          <a:xfrm>
            <a:off x="349527" y="3781052"/>
            <a:ext cx="664982" cy="648000"/>
          </a:xfrm>
          <a:prstGeom prst="rect">
            <a:avLst/>
          </a:prstGeom>
          <a:noFill/>
        </p:spPr>
      </p:pic>
      <p:cxnSp>
        <p:nvCxnSpPr>
          <p:cNvPr id="67" name="מחבר ישר 66"/>
          <p:cNvCxnSpPr/>
          <p:nvPr/>
        </p:nvCxnSpPr>
        <p:spPr bwMode="auto">
          <a:xfrm flipH="1">
            <a:off x="2733942" y="3183816"/>
            <a:ext cx="1603452" cy="832268"/>
          </a:xfrm>
          <a:prstGeom prst="line">
            <a:avLst/>
          </a:prstGeom>
          <a:noFill/>
          <a:ln w="19050" cap="flat" cmpd="sng" algn="ctr">
            <a:solidFill>
              <a:srgbClr val="FFFFFF">
                <a:alpha val="47843"/>
              </a:srgbClr>
            </a:solidFill>
            <a:prstDash val="sysDot"/>
            <a:round/>
            <a:headEnd type="none" w="med" len="med"/>
            <a:tailEnd type="none" w="med" len="med"/>
          </a:ln>
          <a:effectLst/>
        </p:spPr>
      </p:cxnSp>
      <p:sp>
        <p:nvSpPr>
          <p:cNvPr id="74" name="אליפסה 73"/>
          <p:cNvSpPr/>
          <p:nvPr/>
        </p:nvSpPr>
        <p:spPr bwMode="auto">
          <a:xfrm>
            <a:off x="2578913" y="3878062"/>
            <a:ext cx="292608" cy="292608"/>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sp>
        <p:nvSpPr>
          <p:cNvPr id="7" name="Rounded Rectangle 6"/>
          <p:cNvSpPr/>
          <p:nvPr/>
        </p:nvSpPr>
        <p:spPr bwMode="auto">
          <a:xfrm>
            <a:off x="837866" y="1557797"/>
            <a:ext cx="184601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VYSOKOŠKOLŠTÍ UČITELÉ</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6" name="Rounded Rectangle 6"/>
          <p:cNvSpPr/>
          <p:nvPr/>
        </p:nvSpPr>
        <p:spPr bwMode="auto">
          <a:xfrm>
            <a:off x="777076" y="1557797"/>
            <a:ext cx="45719"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2" name="Picture 6" descr="D:\SHARPdesign\Exlibris\dvir\alma-december2013\pics\professor-taking-a-question-from-a-student-mp900422591.jpg"/>
          <p:cNvPicPr>
            <a:picLocks noChangeAspect="1" noChangeArrowheads="1"/>
          </p:cNvPicPr>
          <p:nvPr/>
        </p:nvPicPr>
        <p:blipFill>
          <a:blip r:embed="rId8" cstate="screen"/>
          <a:srcRect/>
          <a:stretch>
            <a:fillRect/>
          </a:stretch>
        </p:blipFill>
        <p:spPr bwMode="auto">
          <a:xfrm>
            <a:off x="111145" y="1557797"/>
            <a:ext cx="646611" cy="648000"/>
          </a:xfrm>
          <a:prstGeom prst="rect">
            <a:avLst/>
          </a:prstGeom>
          <a:noFill/>
        </p:spPr>
      </p:pic>
      <p:cxnSp>
        <p:nvCxnSpPr>
          <p:cNvPr id="64" name="מחבר ישר 63"/>
          <p:cNvCxnSpPr/>
          <p:nvPr/>
        </p:nvCxnSpPr>
        <p:spPr bwMode="auto">
          <a:xfrm flipH="1" flipV="1">
            <a:off x="2800260" y="2267011"/>
            <a:ext cx="1349676" cy="895021"/>
          </a:xfrm>
          <a:prstGeom prst="line">
            <a:avLst/>
          </a:prstGeom>
          <a:noFill/>
          <a:ln w="19050" cap="flat" cmpd="sng" algn="ctr">
            <a:solidFill>
              <a:srgbClr val="FFFFFF">
                <a:alpha val="47843"/>
              </a:srgbClr>
            </a:solidFill>
            <a:prstDash val="sysDot"/>
            <a:round/>
            <a:headEnd type="none" w="med" len="med"/>
            <a:tailEnd type="none" w="med" len="med"/>
          </a:ln>
          <a:effectLst/>
        </p:spPr>
      </p:cxnSp>
      <p:grpSp>
        <p:nvGrpSpPr>
          <p:cNvPr id="13" name="Gruppieren 12"/>
          <p:cNvGrpSpPr/>
          <p:nvPr/>
        </p:nvGrpSpPr>
        <p:grpSpPr>
          <a:xfrm>
            <a:off x="2188896" y="1705736"/>
            <a:ext cx="1225222" cy="1122550"/>
            <a:chOff x="2039982" y="1829345"/>
            <a:chExt cx="1225222" cy="1122550"/>
          </a:xfrm>
        </p:grpSpPr>
        <p:pic>
          <p:nvPicPr>
            <p:cNvPr id="18" name="Picture 2" descr="D:\SHARPdesign\Exlibris\dvir\alma-december2013\pics\circle copy.png"/>
            <p:cNvPicPr>
              <a:picLocks noChangeAspect="1" noChangeArrowheads="1"/>
            </p:cNvPicPr>
            <p:nvPr/>
          </p:nvPicPr>
          <p:blipFill>
            <a:blip r:embed="rId3" cstate="screen"/>
            <a:srcRect/>
            <a:stretch>
              <a:fillRect/>
            </a:stretch>
          </p:blipFill>
          <p:spPr bwMode="auto">
            <a:xfrm>
              <a:off x="2039982" y="1829345"/>
              <a:ext cx="1225222" cy="1122550"/>
            </a:xfrm>
            <a:prstGeom prst="rect">
              <a:avLst/>
            </a:prstGeom>
            <a:noFill/>
          </p:spPr>
        </p:pic>
        <p:sp>
          <p:nvSpPr>
            <p:cNvPr id="75" name="אליפסה 74"/>
            <p:cNvSpPr/>
            <p:nvPr/>
          </p:nvSpPr>
          <p:spPr bwMode="auto">
            <a:xfrm>
              <a:off x="2453446" y="2184503"/>
              <a:ext cx="362200" cy="362200"/>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grpSp>
      <p:pic>
        <p:nvPicPr>
          <p:cNvPr id="1030" name="Picture 6" descr="D:\SHARPdesign\Exlibris\dvir\alma-december2013\pics\Happy05.jpg"/>
          <p:cNvPicPr>
            <a:picLocks noChangeAspect="1" noChangeArrowheads="1"/>
          </p:cNvPicPr>
          <p:nvPr/>
        </p:nvPicPr>
        <p:blipFill>
          <a:blip r:embed="rId9" cstate="screen"/>
          <a:srcRect/>
          <a:stretch>
            <a:fillRect/>
          </a:stretch>
        </p:blipFill>
        <p:spPr bwMode="auto">
          <a:xfrm>
            <a:off x="6794537" y="4204965"/>
            <a:ext cx="650863" cy="648000"/>
          </a:xfrm>
          <a:prstGeom prst="rect">
            <a:avLst/>
          </a:prstGeom>
          <a:noFill/>
        </p:spPr>
      </p:pic>
      <p:sp>
        <p:nvSpPr>
          <p:cNvPr id="5" name="Rounded Rectangle 4"/>
          <p:cNvSpPr/>
          <p:nvPr/>
        </p:nvSpPr>
        <p:spPr bwMode="auto">
          <a:xfrm>
            <a:off x="5039408" y="1103343"/>
            <a:ext cx="1528273"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ŘEDITEL</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t>
            </a: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grpSp>
        <p:nvGrpSpPr>
          <p:cNvPr id="3" name="קבוצה 44"/>
          <p:cNvGrpSpPr/>
          <p:nvPr/>
        </p:nvGrpSpPr>
        <p:grpSpPr>
          <a:xfrm>
            <a:off x="4195727" y="987805"/>
            <a:ext cx="1055603" cy="967145"/>
            <a:chOff x="5812075" y="1264494"/>
            <a:chExt cx="1055603" cy="967145"/>
          </a:xfrm>
        </p:grpSpPr>
        <p:pic>
          <p:nvPicPr>
            <p:cNvPr id="24" name="Picture 2" descr="D:\SHARPdesign\Exlibris\dvir\alma-december2013\pics\circle copy.png"/>
            <p:cNvPicPr>
              <a:picLocks noChangeAspect="1" noChangeArrowheads="1"/>
            </p:cNvPicPr>
            <p:nvPr/>
          </p:nvPicPr>
          <p:blipFill>
            <a:blip r:embed="rId3" cstate="screen"/>
            <a:srcRect/>
            <a:stretch>
              <a:fillRect/>
            </a:stretch>
          </p:blipFill>
          <p:spPr bwMode="auto">
            <a:xfrm>
              <a:off x="5812075" y="1264494"/>
              <a:ext cx="1055603" cy="967145"/>
            </a:xfrm>
            <a:prstGeom prst="rect">
              <a:avLst/>
            </a:prstGeom>
            <a:noFill/>
          </p:spPr>
        </p:pic>
        <p:sp>
          <p:nvSpPr>
            <p:cNvPr id="48" name="אליפסה 47"/>
            <p:cNvSpPr/>
            <p:nvPr/>
          </p:nvSpPr>
          <p:spPr bwMode="auto">
            <a:xfrm>
              <a:off x="6212376" y="1618582"/>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sp>
        <p:nvSpPr>
          <p:cNvPr id="55" name="אליפסה 54"/>
          <p:cNvSpPr/>
          <p:nvPr/>
        </p:nvSpPr>
        <p:spPr bwMode="auto">
          <a:xfrm>
            <a:off x="4780420" y="4435013"/>
            <a:ext cx="221284" cy="221284"/>
          </a:xfrm>
          <a:prstGeom prst="ellipse">
            <a:avLst/>
          </a:prstGeom>
          <a:solidFill>
            <a:schemeClr val="tx1"/>
          </a:solidFill>
          <a:ln w="76200" cap="flat" cmpd="sng" algn="ctr">
            <a:noFill/>
            <a:prstDash val="solid"/>
            <a:round/>
            <a:headEnd type="none" w="med" len="med"/>
            <a:tailEnd type="triangle" w="med" len="med"/>
          </a:ln>
          <a:effectLst>
            <a:glow rad="228600">
              <a:schemeClr val="accent4">
                <a:satMod val="175000"/>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pic>
        <p:nvPicPr>
          <p:cNvPr id="1032" name="Picture 8" descr="D:\SHARPdesign\Exlibris\dvir\alma-december2013\pics\hand-800px copy.png"/>
          <p:cNvPicPr>
            <a:picLocks noChangeAspect="1" noChangeArrowheads="1"/>
          </p:cNvPicPr>
          <p:nvPr/>
        </p:nvPicPr>
        <p:blipFill>
          <a:blip r:embed="rId10" cstate="screen"/>
          <a:stretch>
            <a:fillRect/>
          </a:stretch>
        </p:blipFill>
        <p:spPr bwMode="auto">
          <a:xfrm rot="20152690">
            <a:off x="4839867" y="4393737"/>
            <a:ext cx="719059" cy="1063973"/>
          </a:xfrm>
          <a:prstGeom prst="rect">
            <a:avLst/>
          </a:prstGeom>
          <a:noFill/>
        </p:spPr>
      </p:pic>
      <p:pic>
        <p:nvPicPr>
          <p:cNvPr id="49" name="Picture 7" descr="D:\SHARPdesign\Exlibris\dvir\alma-december2013\pics\image.JPG"/>
          <p:cNvPicPr>
            <a:picLocks noChangeAspect="1" noChangeArrowheads="1"/>
          </p:cNvPicPr>
          <p:nvPr/>
        </p:nvPicPr>
        <p:blipFill>
          <a:blip r:embed="rId11" cstate="screen"/>
          <a:srcRect/>
          <a:stretch>
            <a:fillRect/>
          </a:stretch>
        </p:blipFill>
        <p:spPr bwMode="auto">
          <a:xfrm>
            <a:off x="6637545" y="1103595"/>
            <a:ext cx="649343" cy="648000"/>
          </a:xfrm>
          <a:prstGeom prst="rect">
            <a:avLst/>
          </a:prstGeom>
          <a:noFill/>
          <a:ln>
            <a:noFill/>
          </a:ln>
        </p:spPr>
      </p:pic>
      <p:pic>
        <p:nvPicPr>
          <p:cNvPr id="4107" name="Grafik 4106"/>
          <p:cNvPicPr>
            <a:picLocks noChangeAspect="1"/>
          </p:cNvPicPr>
          <p:nvPr/>
        </p:nvPicPr>
        <p:blipFill>
          <a:blip r:embed="rId12"/>
          <a:stretch>
            <a:fillRect/>
          </a:stretch>
        </p:blipFill>
        <p:spPr>
          <a:xfrm>
            <a:off x="1026019" y="3781052"/>
            <a:ext cx="45719" cy="646232"/>
          </a:xfrm>
          <a:prstGeom prst="rect">
            <a:avLst/>
          </a:prstGeom>
        </p:spPr>
      </p:pic>
      <p:pic>
        <p:nvPicPr>
          <p:cNvPr id="4108" name="Grafik 4107"/>
          <p:cNvPicPr>
            <a:picLocks noChangeAspect="1"/>
          </p:cNvPicPr>
          <p:nvPr/>
        </p:nvPicPr>
        <p:blipFill>
          <a:blip r:embed="rId12"/>
          <a:stretch>
            <a:fillRect/>
          </a:stretch>
        </p:blipFill>
        <p:spPr>
          <a:xfrm>
            <a:off x="6751861" y="4204965"/>
            <a:ext cx="42676" cy="646232"/>
          </a:xfrm>
          <a:prstGeom prst="rect">
            <a:avLst/>
          </a:prstGeom>
        </p:spPr>
      </p:pic>
      <p:pic>
        <p:nvPicPr>
          <p:cNvPr id="4109" name="Grafik 4108"/>
          <p:cNvPicPr>
            <a:picLocks noChangeAspect="1"/>
          </p:cNvPicPr>
          <p:nvPr/>
        </p:nvPicPr>
        <p:blipFill>
          <a:blip r:embed="rId12"/>
          <a:stretch>
            <a:fillRect/>
          </a:stretch>
        </p:blipFill>
        <p:spPr>
          <a:xfrm>
            <a:off x="7787143" y="2598153"/>
            <a:ext cx="42676" cy="646232"/>
          </a:xfrm>
          <a:prstGeom prst="rect">
            <a:avLst/>
          </a:prstGeom>
        </p:spPr>
      </p:pic>
      <p:pic>
        <p:nvPicPr>
          <p:cNvPr id="4110" name="Grafik 4109"/>
          <p:cNvPicPr>
            <a:picLocks noChangeAspect="1"/>
          </p:cNvPicPr>
          <p:nvPr/>
        </p:nvPicPr>
        <p:blipFill>
          <a:blip r:embed="rId12"/>
          <a:stretch>
            <a:fillRect/>
          </a:stretch>
        </p:blipFill>
        <p:spPr>
          <a:xfrm>
            <a:off x="6581275" y="1105363"/>
            <a:ext cx="42676" cy="646232"/>
          </a:xfrm>
          <a:prstGeom prst="rect">
            <a:avLst/>
          </a:prstGeom>
        </p:spPr>
      </p:pic>
    </p:spTree>
    <p:extLst>
      <p:ext uri="{BB962C8B-B14F-4D97-AF65-F5344CB8AC3E}">
        <p14:creationId xmlns:p14="http://schemas.microsoft.com/office/powerpoint/2010/main" val="38331209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additive="base">
                                        <p:cTn id="7" dur="500" fill="hold"/>
                                        <p:tgtEl>
                                          <p:spTgt spid="1032"/>
                                        </p:tgtEl>
                                        <p:attrNameLst>
                                          <p:attrName>ppt_x</p:attrName>
                                        </p:attrNameLst>
                                      </p:cBhvr>
                                      <p:tavLst>
                                        <p:tav tm="0">
                                          <p:val>
                                            <p:strVal val="#ppt_x"/>
                                          </p:val>
                                        </p:tav>
                                        <p:tav tm="100000">
                                          <p:val>
                                            <p:strVal val="#ppt_x"/>
                                          </p:val>
                                        </p:tav>
                                      </p:tavLst>
                                    </p:anim>
                                    <p:anim calcmode="lin" valueType="num">
                                      <p:cBhvr additive="base">
                                        <p:cTn id="8" dur="500" fill="hold"/>
                                        <p:tgtEl>
                                          <p:spTgt spid="103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5"/>
                                        </p:tgtEl>
                                        <p:attrNameLst>
                                          <p:attrName>style.visibility</p:attrName>
                                        </p:attrNameLst>
                                      </p:cBhvr>
                                      <p:to>
                                        <p:strVal val="visible"/>
                                      </p:to>
                                    </p:set>
                                  </p:childTnLst>
                                </p:cTn>
                              </p:par>
                            </p:childTnLst>
                          </p:cTn>
                        </p:par>
                        <p:par>
                          <p:cTn id="12" fill="hold">
                            <p:stCondLst>
                              <p:cond delay="500"/>
                            </p:stCondLst>
                            <p:childTnLst>
                              <p:par>
                                <p:cTn id="13" presetID="35" presetClass="emph" presetSubtype="0" fill="hold" grpId="1" nodeType="afterEffect">
                                  <p:stCondLst>
                                    <p:cond delay="0"/>
                                  </p:stCondLst>
                                  <p:childTnLst>
                                    <p:anim calcmode="discrete" valueType="str">
                                      <p:cBhvr>
                                        <p:cTn id="14" dur="1000" fill="hold"/>
                                        <p:tgtEl>
                                          <p:spTgt spid="55"/>
                                        </p:tgtEl>
                                        <p:attrNameLst>
                                          <p:attrName>style.visibility</p:attrName>
                                        </p:attrNameLst>
                                      </p:cBhvr>
                                      <p:tavLst>
                                        <p:tav tm="0">
                                          <p:val>
                                            <p:strVal val="hidden"/>
                                          </p:val>
                                        </p:tav>
                                        <p:tav tm="50000">
                                          <p:val>
                                            <p:strVal val="visible"/>
                                          </p:val>
                                        </p:tav>
                                      </p:tavLst>
                                    </p:anim>
                                  </p:childTnLst>
                                </p:cTn>
                              </p:par>
                            </p:childTnLst>
                          </p:cTn>
                        </p:par>
                        <p:par>
                          <p:cTn id="15" fill="hold">
                            <p:stCondLst>
                              <p:cond delay="1500"/>
                            </p:stCondLst>
                            <p:childTnLst>
                              <p:par>
                                <p:cTn id="16" presetID="10" presetClass="exit" presetSubtype="0" fill="hold" grpId="2" nodeType="afterEffect">
                                  <p:stCondLst>
                                    <p:cond delay="0"/>
                                  </p:stCondLst>
                                  <p:childTnLst>
                                    <p:animEffect transition="out" filter="fade">
                                      <p:cBhvr>
                                        <p:cTn id="17" dur="500"/>
                                        <p:tgtEl>
                                          <p:spTgt spid="55"/>
                                        </p:tgtEl>
                                      </p:cBhvr>
                                    </p:animEffect>
                                    <p:set>
                                      <p:cBhvr>
                                        <p:cTn id="18" dur="1" fill="hold">
                                          <p:stCondLst>
                                            <p:cond delay="499"/>
                                          </p:stCondLst>
                                        </p:cTn>
                                        <p:tgtEl>
                                          <p:spTgt spid="55"/>
                                        </p:tgtEl>
                                        <p:attrNameLst>
                                          <p:attrName>style.visibility</p:attrName>
                                        </p:attrNameLst>
                                      </p:cBhvr>
                                      <p:to>
                                        <p:strVal val="hidden"/>
                                      </p:to>
                                    </p:set>
                                  </p:childTnLst>
                                </p:cTn>
                              </p:par>
                              <p:par>
                                <p:cTn id="19" presetID="36" presetClass="emph" presetSubtype="0" fill="hold" grpId="0" nodeType="withEffect">
                                  <p:stCondLst>
                                    <p:cond delay="0"/>
                                  </p:stCondLst>
                                  <p:iterate type="lt">
                                    <p:tmPct val="10000"/>
                                  </p:iterate>
                                  <p:childTnLst>
                                    <p:animScale>
                                      <p:cBhvr>
                                        <p:cTn id="20" dur="250" autoRev="1" fill="hold">
                                          <p:stCondLst>
                                            <p:cond delay="0"/>
                                          </p:stCondLst>
                                        </p:cTn>
                                        <p:tgtEl>
                                          <p:spTgt spid="6"/>
                                        </p:tgtEl>
                                      </p:cBhvr>
                                      <p:to x="80000" y="100000"/>
                                    </p:animScale>
                                    <p:anim by="(#ppt_w*0.10)" calcmode="lin" valueType="num">
                                      <p:cBhvr>
                                        <p:cTn id="21" dur="250" autoRev="1" fill="hold">
                                          <p:stCondLst>
                                            <p:cond delay="0"/>
                                          </p:stCondLst>
                                        </p:cTn>
                                        <p:tgtEl>
                                          <p:spTgt spid="6"/>
                                        </p:tgtEl>
                                        <p:attrNameLst>
                                          <p:attrName>ppt_x</p:attrName>
                                        </p:attrNameLst>
                                      </p:cBhvr>
                                    </p:anim>
                                    <p:anim by="(-#ppt_w*0.10)" calcmode="lin" valueType="num">
                                      <p:cBhvr>
                                        <p:cTn id="22" dur="250" autoRev="1" fill="hold">
                                          <p:stCondLst>
                                            <p:cond delay="0"/>
                                          </p:stCondLst>
                                        </p:cTn>
                                        <p:tgtEl>
                                          <p:spTgt spid="6"/>
                                        </p:tgtEl>
                                        <p:attrNameLst>
                                          <p:attrName>ppt_y</p:attrName>
                                        </p:attrNameLst>
                                      </p:cBhvr>
                                    </p:anim>
                                    <p:animRot by="-480000">
                                      <p:cBhvr>
                                        <p:cTn id="23" dur="250" autoRev="1" fill="hold">
                                          <p:stCondLst>
                                            <p:cond delay="0"/>
                                          </p:stCondLst>
                                        </p:cTn>
                                        <p:tgtEl>
                                          <p:spTgt spid="6"/>
                                        </p:tgtEl>
                                        <p:attrNameLst>
                                          <p:attrName>r</p:attrName>
                                        </p:attrNameLst>
                                      </p:cBhvr>
                                    </p:animRot>
                                  </p:childTnLst>
                                </p:cTn>
                              </p:par>
                            </p:childTnLst>
                          </p:cTn>
                        </p:par>
                        <p:par>
                          <p:cTn id="24" fill="hold">
                            <p:stCondLst>
                              <p:cond delay="2700"/>
                            </p:stCondLst>
                            <p:childTnLst>
                              <p:par>
                                <p:cTn id="25" presetID="10" presetClass="exit" presetSubtype="0" fill="hold" nodeType="afterEffect">
                                  <p:stCondLst>
                                    <p:cond delay="0"/>
                                  </p:stCondLst>
                                  <p:childTnLst>
                                    <p:animEffect transition="out" filter="fade">
                                      <p:cBhvr>
                                        <p:cTn id="26" dur="500"/>
                                        <p:tgtEl>
                                          <p:spTgt spid="1032"/>
                                        </p:tgtEl>
                                      </p:cBhvr>
                                    </p:animEffect>
                                    <p:set>
                                      <p:cBhvr>
                                        <p:cTn id="27" dur="1" fill="hold">
                                          <p:stCondLst>
                                            <p:cond delay="499"/>
                                          </p:stCondLst>
                                        </p:cTn>
                                        <p:tgtEl>
                                          <p:spTgt spid="10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5" grpId="0" animBg="1"/>
      <p:bldP spid="55" grpId="1" animBg="1"/>
      <p:bldP spid="55"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Vedoucí knihovny</a:t>
            </a:r>
            <a:endParaRPr lang="en-US" dirty="0"/>
          </a:p>
        </p:txBody>
      </p:sp>
      <p:sp>
        <p:nvSpPr>
          <p:cNvPr id="5" name="אליפסה 4"/>
          <p:cNvSpPr/>
          <p:nvPr/>
        </p:nvSpPr>
        <p:spPr bwMode="auto">
          <a:xfrm>
            <a:off x="6121028" y="275750"/>
            <a:ext cx="3312000" cy="3312000"/>
          </a:xfrm>
          <a:prstGeom prst="ellipse">
            <a:avLst/>
          </a:prstGeom>
          <a:solidFill>
            <a:srgbClr val="FFFFFF">
              <a:alpha val="25098"/>
            </a:srgbClr>
          </a:solidFill>
          <a:ln w="19050" cap="flat" cmpd="sng" algn="ctr">
            <a:solidFill>
              <a:schemeClr val="bg1"/>
            </a:solidFill>
            <a:prstDash val="solid"/>
            <a:round/>
            <a:headEnd type="none" w="med" len="med"/>
            <a:tailEnd type="triangl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Picture 2" descr="D:\SHARPdesign\Exlibris\dvir\alma-december2013\pics\circle copy.png"/>
          <p:cNvPicPr>
            <a:picLocks noChangeAspect="1" noChangeArrowheads="1"/>
          </p:cNvPicPr>
          <p:nvPr/>
        </p:nvPicPr>
        <p:blipFill>
          <a:blip r:embed="rId3" cstate="screen"/>
          <a:srcRect/>
          <a:stretch>
            <a:fillRect/>
          </a:stretch>
        </p:blipFill>
        <p:spPr bwMode="auto">
          <a:xfrm>
            <a:off x="5369118" y="980656"/>
            <a:ext cx="1359803" cy="1245853"/>
          </a:xfrm>
          <a:prstGeom prst="rect">
            <a:avLst/>
          </a:prstGeom>
          <a:noFill/>
        </p:spPr>
      </p:pic>
      <p:pic>
        <p:nvPicPr>
          <p:cNvPr id="7" name="Picture 6" descr="D:\SHARPdesign\Exlibris\dvir\alma-december2013\pics\Happy05.jpg"/>
          <p:cNvPicPr>
            <a:picLocks noChangeAspect="1" noChangeArrowheads="1"/>
          </p:cNvPicPr>
          <p:nvPr/>
        </p:nvPicPr>
        <p:blipFill>
          <a:blip r:embed="rId4" cstate="screen"/>
          <a:srcRect/>
          <a:stretch>
            <a:fillRect/>
          </a:stretch>
        </p:blipFill>
        <p:spPr bwMode="auto">
          <a:xfrm>
            <a:off x="6265669" y="415749"/>
            <a:ext cx="3025834" cy="3024000"/>
          </a:xfrm>
          <a:prstGeom prst="ellipse">
            <a:avLst/>
          </a:prstGeom>
          <a:noFill/>
          <a:ln w="57150">
            <a:solidFill>
              <a:schemeClr val="bg1"/>
            </a:solidFill>
          </a:ln>
        </p:spPr>
      </p:pic>
      <p:sp>
        <p:nvSpPr>
          <p:cNvPr id="8" name="Content Placeholder 2"/>
          <p:cNvSpPr>
            <a:spLocks noGrp="1"/>
          </p:cNvSpPr>
          <p:nvPr>
            <p:ph idx="1"/>
          </p:nvPr>
        </p:nvSpPr>
        <p:spPr>
          <a:xfrm>
            <a:off x="288380" y="984498"/>
            <a:ext cx="5544616" cy="4608512"/>
          </a:xfrm>
        </p:spPr>
        <p:txBody>
          <a:bodyPr>
            <a:normAutofit fontScale="85000" lnSpcReduction="10000"/>
          </a:bodyPr>
          <a:lstStyle/>
          <a:p>
            <a:pPr lvl="1"/>
            <a:r>
              <a:rPr lang="cs-CZ" sz="2100" b="1" dirty="0" smtClean="0"/>
              <a:t>Zvýšení efektivity </a:t>
            </a:r>
            <a:r>
              <a:rPr lang="cs-CZ" sz="2100" b="1" dirty="0"/>
              <a:t>prostřednictvím </a:t>
            </a:r>
            <a:r>
              <a:rPr lang="cs-CZ" sz="2100" b="1" dirty="0" smtClean="0"/>
              <a:t>spolupráce            </a:t>
            </a:r>
          </a:p>
          <a:p>
            <a:pPr lvl="2">
              <a:buFont typeface="Courier New" panose="02070309020205020404" pitchFamily="49" charset="0"/>
              <a:buChar char="o"/>
            </a:pPr>
            <a:r>
              <a:rPr lang="cs-CZ" sz="1900" i="1" dirty="0"/>
              <a:t>Sdílená </a:t>
            </a:r>
            <a:r>
              <a:rPr lang="cs-CZ" sz="1900" i="1" dirty="0" smtClean="0"/>
              <a:t>katalogizace</a:t>
            </a:r>
          </a:p>
          <a:p>
            <a:pPr lvl="2">
              <a:buFont typeface="Courier New" panose="02070309020205020404" pitchFamily="49" charset="0"/>
              <a:buChar char="o"/>
            </a:pPr>
            <a:r>
              <a:rPr lang="cs-CZ" sz="1900" i="1" dirty="0"/>
              <a:t>Sdílená akvizice</a:t>
            </a:r>
          </a:p>
          <a:p>
            <a:pPr lvl="2">
              <a:buFont typeface="Courier New" panose="02070309020205020404" pitchFamily="49" charset="0"/>
              <a:buChar char="o"/>
            </a:pPr>
            <a:r>
              <a:rPr lang="cs-CZ" sz="1900" i="1" dirty="0"/>
              <a:t>Vývoj </a:t>
            </a:r>
            <a:r>
              <a:rPr lang="cs-CZ" sz="1900" i="1" dirty="0" smtClean="0"/>
              <a:t>kolekcí </a:t>
            </a:r>
            <a:r>
              <a:rPr lang="cs-CZ" sz="1900" i="1" dirty="0"/>
              <a:t>a </a:t>
            </a:r>
            <a:r>
              <a:rPr lang="cs-CZ" sz="1900" i="1" dirty="0" smtClean="0"/>
              <a:t>další</a:t>
            </a:r>
            <a:r>
              <a:rPr lang="cs-CZ" sz="1900" dirty="0" smtClean="0"/>
              <a:t> </a:t>
            </a:r>
            <a:endParaRPr lang="cs-CZ" sz="1900" dirty="0"/>
          </a:p>
          <a:p>
            <a:pPr lvl="1"/>
            <a:r>
              <a:rPr lang="cs-CZ" sz="2100" b="1" dirty="0" smtClean="0"/>
              <a:t>Zlepšete svůj provoz a služby</a:t>
            </a:r>
          </a:p>
          <a:p>
            <a:pPr lvl="2">
              <a:buFont typeface="Courier New" panose="02070309020205020404" pitchFamily="49" charset="0"/>
              <a:buChar char="o"/>
            </a:pPr>
            <a:r>
              <a:rPr lang="cs-CZ" sz="1900" i="1" dirty="0" smtClean="0"/>
              <a:t>Srovnávání </a:t>
            </a:r>
            <a:r>
              <a:rPr lang="cs-CZ" sz="1900" i="1" dirty="0"/>
              <a:t>vůči ostatním členům konsorcia</a:t>
            </a:r>
          </a:p>
          <a:p>
            <a:pPr lvl="2">
              <a:buFont typeface="Courier New" panose="02070309020205020404" pitchFamily="49" charset="0"/>
              <a:buChar char="o"/>
            </a:pPr>
            <a:r>
              <a:rPr lang="cs-CZ" sz="1900" i="1" dirty="0"/>
              <a:t>Využijte zkušenosti konsorcia ve </a:t>
            </a:r>
            <a:r>
              <a:rPr lang="cs-CZ" sz="1900" i="1" dirty="0" smtClean="0"/>
              <a:t>Vaší </a:t>
            </a:r>
            <a:r>
              <a:rPr lang="cs-CZ" sz="1900" i="1" dirty="0"/>
              <a:t>knihovně </a:t>
            </a:r>
          </a:p>
          <a:p>
            <a:pPr lvl="2">
              <a:buFont typeface="Courier New" panose="02070309020205020404" pitchFamily="49" charset="0"/>
              <a:buChar char="o"/>
            </a:pPr>
            <a:r>
              <a:rPr lang="cs-CZ" sz="1900" i="1" dirty="0"/>
              <a:t>Sdílení zdrojů napříč konsorcia</a:t>
            </a:r>
          </a:p>
          <a:p>
            <a:pPr lvl="1"/>
            <a:r>
              <a:rPr lang="cs-CZ" sz="2100" b="1" dirty="0" smtClean="0"/>
              <a:t>Zefektivnění procesů </a:t>
            </a:r>
          </a:p>
          <a:p>
            <a:pPr lvl="2">
              <a:buFont typeface="Courier New" panose="02070309020205020404" pitchFamily="49" charset="0"/>
              <a:buChar char="o"/>
            </a:pPr>
            <a:r>
              <a:rPr lang="cs-CZ" sz="1900" i="1" dirty="0"/>
              <a:t>Prostřednictvím automatizovaných </a:t>
            </a:r>
            <a:r>
              <a:rPr lang="cs-CZ" sz="1900" i="1" dirty="0" smtClean="0"/>
              <a:t>pracovních </a:t>
            </a:r>
            <a:r>
              <a:rPr lang="cs-CZ" sz="1900" i="1" dirty="0"/>
              <a:t>toků založených na </a:t>
            </a:r>
            <a:r>
              <a:rPr lang="cs-CZ" sz="1900" i="1" dirty="0" smtClean="0"/>
              <a:t>rolích </a:t>
            </a:r>
            <a:endParaRPr lang="cs-CZ" sz="1900" i="1" dirty="0"/>
          </a:p>
          <a:p>
            <a:pPr lvl="2">
              <a:buFont typeface="Courier New" panose="02070309020205020404" pitchFamily="49" charset="0"/>
              <a:buChar char="o"/>
            </a:pPr>
            <a:r>
              <a:rPr lang="cs-CZ" sz="1900" i="1" dirty="0" smtClean="0"/>
              <a:t>Využívání </a:t>
            </a:r>
            <a:r>
              <a:rPr lang="cs-CZ" sz="1900" i="1" dirty="0"/>
              <a:t>jednotného řešení pro všechny druhy zdrojů, </a:t>
            </a:r>
            <a:r>
              <a:rPr lang="cs-CZ" sz="1900" i="1" dirty="0" smtClean="0"/>
              <a:t>napříč </a:t>
            </a:r>
            <a:r>
              <a:rPr lang="cs-CZ" sz="1900" i="1" dirty="0"/>
              <a:t>všemi institucemi</a:t>
            </a:r>
          </a:p>
        </p:txBody>
      </p:sp>
      <p:sp>
        <p:nvSpPr>
          <p:cNvPr id="3" name="Rectangle 1"/>
          <p:cNvSpPr>
            <a:spLocks noChangeArrowheads="1"/>
          </p:cNvSpPr>
          <p:nvPr/>
        </p:nvSpPr>
        <p:spPr bwMode="auto">
          <a:xfrm>
            <a:off x="0" y="0"/>
            <a:ext cx="8929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de-DE" sz="1000" b="0" i="0" u="none" strike="noStrike" cap="none" normalizeH="0" baseline="0" smtClean="0">
                <a:ln>
                  <a:noFill/>
                </a:ln>
                <a:solidFill>
                  <a:schemeClr val="tx1"/>
                </a:solidFill>
                <a:effectLst/>
                <a:latin typeface="Arial Unicode MS" panose="020B0604020202020204" pitchFamily="34" charset="-128"/>
              </a:rPr>
              <a:t>zefektivnění procesů</a:t>
            </a:r>
            <a:r>
              <a:rPr kumimoji="0" lang="cs-CZ" altLang="de-DE" sz="800" b="0" i="0" u="none" strike="noStrike" cap="none" normalizeH="0" baseline="0" smtClean="0">
                <a:ln>
                  <a:noFill/>
                </a:ln>
                <a:solidFill>
                  <a:schemeClr val="tx1"/>
                </a:solidFill>
                <a:effectLst/>
              </a:rPr>
              <a:t> </a:t>
            </a:r>
            <a:endParaRPr kumimoji="0" lang="cs-CZ" altLang="de-D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277506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Poskytovaná hodnota pro všechny zúčastněné strany</a:t>
            </a:r>
            <a:endParaRPr lang="cs-CZ" dirty="0"/>
          </a:p>
        </p:txBody>
      </p:sp>
      <p:sp>
        <p:nvSpPr>
          <p:cNvPr id="6" name="Rounded Rectangle 5"/>
          <p:cNvSpPr/>
          <p:nvPr/>
        </p:nvSpPr>
        <p:spPr bwMode="auto">
          <a:xfrm>
            <a:off x="5199397" y="4204965"/>
            <a:ext cx="1529606"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r>
            <a:b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b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8" name="Rounded Rectangle 7"/>
          <p:cNvSpPr/>
          <p:nvPr/>
        </p:nvSpPr>
        <p:spPr bwMode="auto">
          <a:xfrm>
            <a:off x="6284603" y="2602479"/>
            <a:ext cx="1479008"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STUDENTI</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pic>
        <p:nvPicPr>
          <p:cNvPr id="14" name="Picture 2" descr="D:\SHARPdesign\Exlibris\dvir\alma-december2013\pics\circle copy.png"/>
          <p:cNvPicPr>
            <a:picLocks noChangeAspect="1" noChangeArrowheads="1"/>
          </p:cNvPicPr>
          <p:nvPr/>
        </p:nvPicPr>
        <p:blipFill>
          <a:blip r:embed="rId3" cstate="screen"/>
          <a:srcRect/>
          <a:stretch>
            <a:fillRect/>
          </a:stretch>
        </p:blipFill>
        <p:spPr bwMode="auto">
          <a:xfrm>
            <a:off x="5552865" y="2434464"/>
            <a:ext cx="1084680" cy="993785"/>
          </a:xfrm>
          <a:prstGeom prst="rect">
            <a:avLst/>
          </a:prstGeom>
          <a:noFill/>
        </p:spPr>
      </p:pic>
      <p:sp>
        <p:nvSpPr>
          <p:cNvPr id="50" name="אליפסה 49"/>
          <p:cNvSpPr/>
          <p:nvPr/>
        </p:nvSpPr>
        <p:spPr bwMode="auto">
          <a:xfrm>
            <a:off x="5973579" y="2789540"/>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nvGrpSpPr>
          <p:cNvPr id="11" name="קבוצה 51"/>
          <p:cNvGrpSpPr/>
          <p:nvPr/>
        </p:nvGrpSpPr>
        <p:grpSpPr>
          <a:xfrm>
            <a:off x="4216761" y="3951427"/>
            <a:ext cx="1359803" cy="1245853"/>
            <a:chOff x="6049020" y="2773332"/>
            <a:chExt cx="1359803" cy="1245853"/>
          </a:xfrm>
        </p:grpSpPr>
        <p:pic>
          <p:nvPicPr>
            <p:cNvPr id="17" name="Picture 2" descr="D:\SHARPdesign\Exlibris\dvir\alma-december2013\pics\circle copy.png"/>
            <p:cNvPicPr>
              <a:picLocks noChangeAspect="1" noChangeArrowheads="1"/>
            </p:cNvPicPr>
            <p:nvPr/>
          </p:nvPicPr>
          <p:blipFill>
            <a:blip r:embed="rId3" cstate="screen"/>
            <a:srcRect/>
            <a:stretch>
              <a:fillRect/>
            </a:stretch>
          </p:blipFill>
          <p:spPr bwMode="auto">
            <a:xfrm>
              <a:off x="6049020" y="2773332"/>
              <a:ext cx="1359803" cy="1245853"/>
            </a:xfrm>
            <a:prstGeom prst="rect">
              <a:avLst/>
            </a:prstGeom>
            <a:noFill/>
          </p:spPr>
        </p:pic>
        <p:sp>
          <p:nvSpPr>
            <p:cNvPr id="51" name="אליפסה 50"/>
            <p:cNvSpPr/>
            <p:nvPr/>
          </p:nvSpPr>
          <p:spPr bwMode="auto">
            <a:xfrm>
              <a:off x="6516307" y="3173542"/>
              <a:ext cx="388036" cy="388036"/>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pic>
        <p:nvPicPr>
          <p:cNvPr id="4099" name="Picture 3" descr="D:\SHARPdesign\Exlibris\dvir\alma-december2013\pics\6a2cbba31010aac9d69f09ef224aa250.jpg"/>
          <p:cNvPicPr>
            <a:picLocks noChangeAspect="1" noChangeArrowheads="1"/>
          </p:cNvPicPr>
          <p:nvPr/>
        </p:nvPicPr>
        <p:blipFill>
          <a:blip r:embed="rId4" cstate="screen"/>
          <a:srcRect/>
          <a:stretch>
            <a:fillRect/>
          </a:stretch>
        </p:blipFill>
        <p:spPr bwMode="auto">
          <a:xfrm>
            <a:off x="7836162" y="2603035"/>
            <a:ext cx="650512" cy="647444"/>
          </a:xfrm>
          <a:prstGeom prst="rect">
            <a:avLst/>
          </a:prstGeom>
          <a:noFill/>
        </p:spPr>
      </p:pic>
      <p:grpSp>
        <p:nvGrpSpPr>
          <p:cNvPr id="15" name="Gruppieren 14"/>
          <p:cNvGrpSpPr/>
          <p:nvPr/>
        </p:nvGrpSpPr>
        <p:grpSpPr>
          <a:xfrm>
            <a:off x="3857271" y="2922389"/>
            <a:ext cx="718298" cy="658105"/>
            <a:chOff x="3857271" y="2922389"/>
            <a:chExt cx="718298" cy="658105"/>
          </a:xfrm>
        </p:grpSpPr>
        <p:pic>
          <p:nvPicPr>
            <p:cNvPr id="41" name="Picture 2" descr="D:\SHARPdesign\Exlibris\dvir\alma-december2013\pics\circle copy.png"/>
            <p:cNvPicPr>
              <a:picLocks noChangeAspect="1" noChangeArrowheads="1"/>
            </p:cNvPicPr>
            <p:nvPr/>
          </p:nvPicPr>
          <p:blipFill>
            <a:blip r:embed="rId5" cstate="screen"/>
            <a:srcRect/>
            <a:stretch>
              <a:fillRect/>
            </a:stretch>
          </p:blipFill>
          <p:spPr bwMode="auto">
            <a:xfrm>
              <a:off x="3857271" y="2922389"/>
              <a:ext cx="718298" cy="658105"/>
            </a:xfrm>
            <a:prstGeom prst="rect">
              <a:avLst/>
            </a:prstGeom>
            <a:noFill/>
          </p:spPr>
        </p:pic>
        <p:sp>
          <p:nvSpPr>
            <p:cNvPr id="42" name="אליפסה 41"/>
            <p:cNvSpPr/>
            <p:nvPr/>
          </p:nvSpPr>
          <p:spPr bwMode="auto">
            <a:xfrm>
              <a:off x="4048000" y="3088211"/>
              <a:ext cx="313937" cy="313937"/>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cxnSp>
        <p:nvCxnSpPr>
          <p:cNvPr id="52" name="מחבר ישר 51"/>
          <p:cNvCxnSpPr/>
          <p:nvPr/>
        </p:nvCxnSpPr>
        <p:spPr bwMode="auto">
          <a:xfrm>
            <a:off x="4175891" y="3205927"/>
            <a:ext cx="696666" cy="1279185"/>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4" name="מחבר ישר 53"/>
          <p:cNvCxnSpPr/>
          <p:nvPr/>
        </p:nvCxnSpPr>
        <p:spPr bwMode="auto">
          <a:xfrm flipV="1">
            <a:off x="4297113" y="2895780"/>
            <a:ext cx="1718170" cy="306034"/>
          </a:xfrm>
          <a:prstGeom prst="line">
            <a:avLst/>
          </a:prstGeom>
          <a:noFill/>
          <a:ln w="19050" cap="flat" cmpd="sng" algn="ctr">
            <a:solidFill>
              <a:srgbClr val="FFFFFF">
                <a:alpha val="47843"/>
              </a:srgbClr>
            </a:solidFill>
            <a:prstDash val="sysDot"/>
            <a:round/>
            <a:headEnd type="none" w="med" len="med"/>
            <a:tailEnd type="none" w="med" len="med"/>
          </a:ln>
          <a:effectLst/>
        </p:spPr>
      </p:cxnSp>
      <p:cxnSp>
        <p:nvCxnSpPr>
          <p:cNvPr id="57" name="מחבר ישר 56"/>
          <p:cNvCxnSpPr/>
          <p:nvPr/>
        </p:nvCxnSpPr>
        <p:spPr bwMode="auto">
          <a:xfrm flipV="1">
            <a:off x="4249918" y="1471377"/>
            <a:ext cx="434130" cy="1655727"/>
          </a:xfrm>
          <a:prstGeom prst="line">
            <a:avLst/>
          </a:prstGeom>
          <a:noFill/>
          <a:ln w="19050" cap="flat" cmpd="sng" algn="ctr">
            <a:solidFill>
              <a:srgbClr val="FFFFFF">
                <a:alpha val="47843"/>
              </a:srgbClr>
            </a:solidFill>
            <a:prstDash val="sysDot"/>
            <a:round/>
            <a:headEnd type="none" w="med" len="med"/>
            <a:tailEnd type="none" w="med" len="med"/>
          </a:ln>
          <a:effectLst/>
        </p:spPr>
      </p:cxnSp>
      <p:pic>
        <p:nvPicPr>
          <p:cNvPr id="19" name="Picture 2" descr="D:\SHARPdesign\Exlibris\dvir\alma-december2013\pics\circle copy.png"/>
          <p:cNvPicPr>
            <a:picLocks noChangeAspect="1" noChangeArrowheads="1"/>
          </p:cNvPicPr>
          <p:nvPr/>
        </p:nvPicPr>
        <p:blipFill>
          <a:blip r:embed="rId6" cstate="screen"/>
          <a:srcRect/>
          <a:stretch>
            <a:fillRect/>
          </a:stretch>
        </p:blipFill>
        <p:spPr bwMode="auto">
          <a:xfrm>
            <a:off x="2277666" y="3624266"/>
            <a:ext cx="939582" cy="860846"/>
          </a:xfrm>
          <a:prstGeom prst="rect">
            <a:avLst/>
          </a:prstGeom>
          <a:noFill/>
        </p:spPr>
      </p:pic>
      <p:sp>
        <p:nvSpPr>
          <p:cNvPr id="4" name="Rounded Rectangle 3"/>
          <p:cNvSpPr/>
          <p:nvPr/>
        </p:nvSpPr>
        <p:spPr bwMode="auto">
          <a:xfrm>
            <a:off x="1092920" y="3779284"/>
            <a:ext cx="128479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VEDOUCÍ IT</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7" name="Rounded Rectangle 6"/>
          <p:cNvSpPr/>
          <p:nvPr/>
        </p:nvSpPr>
        <p:spPr bwMode="auto">
          <a:xfrm>
            <a:off x="366509" y="3781052"/>
            <a:ext cx="648000"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1" name="Picture 5" descr="D:\SHARPdesign\Exlibris\dvir\alma-december2013\pics\0517-mgmnt-cio-630x420.jpg"/>
          <p:cNvPicPr>
            <a:picLocks noChangeAspect="1" noChangeArrowheads="1"/>
          </p:cNvPicPr>
          <p:nvPr/>
        </p:nvPicPr>
        <p:blipFill>
          <a:blip r:embed="rId7" cstate="screen"/>
          <a:srcRect/>
          <a:stretch>
            <a:fillRect/>
          </a:stretch>
        </p:blipFill>
        <p:spPr bwMode="auto">
          <a:xfrm>
            <a:off x="349527" y="3781052"/>
            <a:ext cx="664982" cy="648000"/>
          </a:xfrm>
          <a:prstGeom prst="rect">
            <a:avLst/>
          </a:prstGeom>
          <a:noFill/>
        </p:spPr>
      </p:pic>
      <p:cxnSp>
        <p:nvCxnSpPr>
          <p:cNvPr id="67" name="מחבר ישר 66"/>
          <p:cNvCxnSpPr/>
          <p:nvPr/>
        </p:nvCxnSpPr>
        <p:spPr bwMode="auto">
          <a:xfrm flipH="1">
            <a:off x="2733942" y="3183816"/>
            <a:ext cx="1603452" cy="832268"/>
          </a:xfrm>
          <a:prstGeom prst="line">
            <a:avLst/>
          </a:prstGeom>
          <a:noFill/>
          <a:ln w="19050" cap="flat" cmpd="sng" algn="ctr">
            <a:solidFill>
              <a:srgbClr val="FFFFFF">
                <a:alpha val="47843"/>
              </a:srgbClr>
            </a:solidFill>
            <a:prstDash val="sysDot"/>
            <a:round/>
            <a:headEnd type="none" w="med" len="med"/>
            <a:tailEnd type="none" w="med" len="med"/>
          </a:ln>
          <a:effectLst/>
        </p:spPr>
      </p:cxnSp>
      <p:sp>
        <p:nvSpPr>
          <p:cNvPr id="74" name="אליפסה 73"/>
          <p:cNvSpPr/>
          <p:nvPr/>
        </p:nvSpPr>
        <p:spPr bwMode="auto">
          <a:xfrm>
            <a:off x="2578913" y="3878062"/>
            <a:ext cx="292608" cy="292608"/>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sp>
        <p:nvSpPr>
          <p:cNvPr id="7" name="Rounded Rectangle 6"/>
          <p:cNvSpPr/>
          <p:nvPr/>
        </p:nvSpPr>
        <p:spPr bwMode="auto">
          <a:xfrm>
            <a:off x="837866" y="1557797"/>
            <a:ext cx="1846010" cy="648000"/>
          </a:xfrm>
          <a:prstGeom prst="rect">
            <a:avLst/>
          </a:prstGeom>
          <a:gradFill flip="none" rotWithShape="1">
            <a:gsLst>
              <a:gs pos="0">
                <a:schemeClr val="bg1"/>
              </a:gs>
              <a:gs pos="50000">
                <a:schemeClr val="bg1">
                  <a:alpha val="64000"/>
                </a:schemeClr>
              </a:gs>
              <a:gs pos="93000">
                <a:schemeClr val="bg1">
                  <a:alpha val="0"/>
                </a:schemeClr>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VYSOKOŠKOLŠTÍ UČITELÉ</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sp>
        <p:nvSpPr>
          <p:cNvPr id="46" name="Rounded Rectangle 6"/>
          <p:cNvSpPr/>
          <p:nvPr/>
        </p:nvSpPr>
        <p:spPr bwMode="auto">
          <a:xfrm>
            <a:off x="777076" y="1557797"/>
            <a:ext cx="45719" cy="648000"/>
          </a:xfrm>
          <a:prstGeom prst="rect">
            <a:avLst/>
          </a:prstGeom>
          <a:solidFill>
            <a:schemeClr val="bg1"/>
          </a:soli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defTabSz="914400" fontAlgn="base">
              <a:spcBef>
                <a:spcPct val="0"/>
              </a:spcBef>
              <a:spcAft>
                <a:spcPct val="0"/>
              </a:spcAft>
            </a:pPr>
            <a:endParaRPr lang="en-US" sz="1400" b="1" dirty="0" smtClean="0">
              <a:solidFill>
                <a:srgbClr val="00214E"/>
              </a:solidFill>
              <a:latin typeface="Arial" pitchFamily="34" charset="0"/>
            </a:endParaRPr>
          </a:p>
        </p:txBody>
      </p:sp>
      <p:pic>
        <p:nvPicPr>
          <p:cNvPr id="4102" name="Picture 6" descr="D:\SHARPdesign\Exlibris\dvir\alma-december2013\pics\professor-taking-a-question-from-a-student-mp900422591.jpg"/>
          <p:cNvPicPr>
            <a:picLocks noChangeAspect="1" noChangeArrowheads="1"/>
          </p:cNvPicPr>
          <p:nvPr/>
        </p:nvPicPr>
        <p:blipFill>
          <a:blip r:embed="rId8" cstate="screen"/>
          <a:srcRect/>
          <a:stretch>
            <a:fillRect/>
          </a:stretch>
        </p:blipFill>
        <p:spPr bwMode="auto">
          <a:xfrm>
            <a:off x="111145" y="1557797"/>
            <a:ext cx="646611" cy="648000"/>
          </a:xfrm>
          <a:prstGeom prst="rect">
            <a:avLst/>
          </a:prstGeom>
          <a:noFill/>
        </p:spPr>
      </p:pic>
      <p:cxnSp>
        <p:nvCxnSpPr>
          <p:cNvPr id="64" name="מחבר ישר 63"/>
          <p:cNvCxnSpPr/>
          <p:nvPr/>
        </p:nvCxnSpPr>
        <p:spPr bwMode="auto">
          <a:xfrm flipH="1" flipV="1">
            <a:off x="2800260" y="2267011"/>
            <a:ext cx="1349676" cy="895021"/>
          </a:xfrm>
          <a:prstGeom prst="line">
            <a:avLst/>
          </a:prstGeom>
          <a:noFill/>
          <a:ln w="19050" cap="flat" cmpd="sng" algn="ctr">
            <a:solidFill>
              <a:srgbClr val="FFFFFF">
                <a:alpha val="47843"/>
              </a:srgbClr>
            </a:solidFill>
            <a:prstDash val="sysDot"/>
            <a:round/>
            <a:headEnd type="none" w="med" len="med"/>
            <a:tailEnd type="none" w="med" len="med"/>
          </a:ln>
          <a:effectLst/>
        </p:spPr>
      </p:cxnSp>
      <p:grpSp>
        <p:nvGrpSpPr>
          <p:cNvPr id="13" name="Gruppieren 12"/>
          <p:cNvGrpSpPr/>
          <p:nvPr/>
        </p:nvGrpSpPr>
        <p:grpSpPr>
          <a:xfrm>
            <a:off x="2188896" y="1705736"/>
            <a:ext cx="1225222" cy="1122550"/>
            <a:chOff x="2039982" y="1829345"/>
            <a:chExt cx="1225222" cy="1122550"/>
          </a:xfrm>
        </p:grpSpPr>
        <p:pic>
          <p:nvPicPr>
            <p:cNvPr id="18" name="Picture 2" descr="D:\SHARPdesign\Exlibris\dvir\alma-december2013\pics\circle copy.png"/>
            <p:cNvPicPr>
              <a:picLocks noChangeAspect="1" noChangeArrowheads="1"/>
            </p:cNvPicPr>
            <p:nvPr/>
          </p:nvPicPr>
          <p:blipFill>
            <a:blip r:embed="rId3" cstate="screen"/>
            <a:srcRect/>
            <a:stretch>
              <a:fillRect/>
            </a:stretch>
          </p:blipFill>
          <p:spPr bwMode="auto">
            <a:xfrm>
              <a:off x="2039982" y="1829345"/>
              <a:ext cx="1225222" cy="1122550"/>
            </a:xfrm>
            <a:prstGeom prst="rect">
              <a:avLst/>
            </a:prstGeom>
            <a:noFill/>
          </p:spPr>
        </p:pic>
        <p:sp>
          <p:nvSpPr>
            <p:cNvPr id="75" name="אליפסה 74"/>
            <p:cNvSpPr/>
            <p:nvPr/>
          </p:nvSpPr>
          <p:spPr bwMode="auto">
            <a:xfrm>
              <a:off x="2453446" y="2184503"/>
              <a:ext cx="362200" cy="362200"/>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dirty="0" smtClean="0">
                <a:solidFill>
                  <a:srgbClr val="000000"/>
                </a:solidFill>
                <a:latin typeface="Arial" pitchFamily="34" charset="0"/>
              </a:endParaRPr>
            </a:p>
          </p:txBody>
        </p:sp>
      </p:grpSp>
      <p:pic>
        <p:nvPicPr>
          <p:cNvPr id="1030" name="Picture 6" descr="D:\SHARPdesign\Exlibris\dvir\alma-december2013\pics\Happy05.jpg"/>
          <p:cNvPicPr>
            <a:picLocks noChangeAspect="1" noChangeArrowheads="1"/>
          </p:cNvPicPr>
          <p:nvPr/>
        </p:nvPicPr>
        <p:blipFill>
          <a:blip r:embed="rId9" cstate="screen"/>
          <a:srcRect/>
          <a:stretch>
            <a:fillRect/>
          </a:stretch>
        </p:blipFill>
        <p:spPr bwMode="auto">
          <a:xfrm>
            <a:off x="6794537" y="4204965"/>
            <a:ext cx="650863" cy="648000"/>
          </a:xfrm>
          <a:prstGeom prst="rect">
            <a:avLst/>
          </a:prstGeom>
          <a:noFill/>
        </p:spPr>
      </p:pic>
      <p:sp>
        <p:nvSpPr>
          <p:cNvPr id="5" name="Rounded Rectangle 4"/>
          <p:cNvSpPr/>
          <p:nvPr/>
        </p:nvSpPr>
        <p:spPr bwMode="auto">
          <a:xfrm>
            <a:off x="5039408" y="1103343"/>
            <a:ext cx="1528273" cy="648000"/>
          </a:xfrm>
          <a:prstGeom prst="rect">
            <a:avLst/>
          </a:prstGeom>
          <a:gradFill flip="none" rotWithShape="1">
            <a:gsLst>
              <a:gs pos="9000">
                <a:schemeClr val="bg1">
                  <a:alpha val="0"/>
                </a:schemeClr>
              </a:gs>
              <a:gs pos="50000">
                <a:schemeClr val="bg1">
                  <a:alpha val="54000"/>
                </a:schemeClr>
              </a:gs>
              <a:gs pos="100000">
                <a:schemeClr val="bg1"/>
              </a:gs>
            </a:gsLst>
            <a:lin ang="0" scaled="1"/>
            <a:tileRect/>
          </a:gradFill>
          <a:ln>
            <a:no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50800" algn="r" defTabSz="914400" fontAlgn="base">
              <a:spcBef>
                <a:spcPct val="0"/>
              </a:spcBef>
              <a:spcAft>
                <a:spcPct val="0"/>
              </a:spcAft>
            </a:pP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ŘEDITEL</a:t>
            </a:r>
            <a:r>
              <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 </a:t>
            </a:r>
            <a:r>
              <a:rPr lang="cs-CZ"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rPr>
              <a:t>KNIHOVNY</a:t>
            </a:r>
            <a:endParaRPr lang="en-US" sz="1400" b="1" dirty="0" smtClean="0">
              <a:ln>
                <a:solidFill>
                  <a:srgbClr val="FFFFFF">
                    <a:alpha val="24000"/>
                  </a:srgbClr>
                </a:solidFill>
              </a:ln>
              <a:solidFill>
                <a:srgbClr val="00214E"/>
              </a:solidFill>
              <a:effectLst>
                <a:outerShdw blurRad="50800" dist="38100" dir="2700000" algn="tl" rotWithShape="0">
                  <a:prstClr val="black">
                    <a:alpha val="40000"/>
                  </a:prstClr>
                </a:outerShdw>
              </a:effectLst>
              <a:latin typeface="Arial" pitchFamily="34" charset="0"/>
            </a:endParaRPr>
          </a:p>
        </p:txBody>
      </p:sp>
      <p:grpSp>
        <p:nvGrpSpPr>
          <p:cNvPr id="3" name="קבוצה 44"/>
          <p:cNvGrpSpPr/>
          <p:nvPr/>
        </p:nvGrpSpPr>
        <p:grpSpPr>
          <a:xfrm>
            <a:off x="4195727" y="987805"/>
            <a:ext cx="1055603" cy="967145"/>
            <a:chOff x="5812075" y="1264494"/>
            <a:chExt cx="1055603" cy="967145"/>
          </a:xfrm>
        </p:grpSpPr>
        <p:pic>
          <p:nvPicPr>
            <p:cNvPr id="24" name="Picture 2" descr="D:\SHARPdesign\Exlibris\dvir\alma-december2013\pics\circle copy.png"/>
            <p:cNvPicPr>
              <a:picLocks noChangeAspect="1" noChangeArrowheads="1"/>
            </p:cNvPicPr>
            <p:nvPr/>
          </p:nvPicPr>
          <p:blipFill>
            <a:blip r:embed="rId3" cstate="screen"/>
            <a:srcRect/>
            <a:stretch>
              <a:fillRect/>
            </a:stretch>
          </p:blipFill>
          <p:spPr bwMode="auto">
            <a:xfrm>
              <a:off x="5812075" y="1264494"/>
              <a:ext cx="1055603" cy="967145"/>
            </a:xfrm>
            <a:prstGeom prst="rect">
              <a:avLst/>
            </a:prstGeom>
            <a:noFill/>
          </p:spPr>
        </p:pic>
        <p:sp>
          <p:nvSpPr>
            <p:cNvPr id="48" name="אליפסה 47"/>
            <p:cNvSpPr/>
            <p:nvPr/>
          </p:nvSpPr>
          <p:spPr bwMode="auto">
            <a:xfrm>
              <a:off x="6212376" y="1618582"/>
              <a:ext cx="221284" cy="221284"/>
            </a:xfrm>
            <a:prstGeom prst="ellipse">
              <a:avLst/>
            </a:prstGeom>
            <a:solidFill>
              <a:schemeClr val="bg1"/>
            </a:solidFill>
            <a:ln w="76200" cap="flat" cmpd="sng" algn="ctr">
              <a:noFill/>
              <a:prstDash val="solid"/>
              <a:round/>
              <a:headEnd type="none" w="med" len="med"/>
              <a:tailEnd type="triangle" w="med" len="med"/>
            </a:ln>
            <a:effectLst>
              <a:glow rad="139700">
                <a:schemeClr val="bg1">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grpSp>
      <p:sp>
        <p:nvSpPr>
          <p:cNvPr id="55" name="אליפסה 54"/>
          <p:cNvSpPr/>
          <p:nvPr/>
        </p:nvSpPr>
        <p:spPr bwMode="auto">
          <a:xfrm>
            <a:off x="2622003" y="3921697"/>
            <a:ext cx="221284" cy="221284"/>
          </a:xfrm>
          <a:prstGeom prst="ellipse">
            <a:avLst/>
          </a:prstGeom>
          <a:solidFill>
            <a:schemeClr val="tx1"/>
          </a:solidFill>
          <a:ln w="76200" cap="flat" cmpd="sng" algn="ctr">
            <a:noFill/>
            <a:prstDash val="solid"/>
            <a:round/>
            <a:headEnd type="none" w="med" len="med"/>
            <a:tailEnd type="triangle" w="med" len="med"/>
          </a:ln>
          <a:effectLst>
            <a:glow rad="228600">
              <a:schemeClr val="accent4">
                <a:satMod val="175000"/>
                <a:alpha val="40000"/>
              </a:schemeClr>
            </a:glow>
            <a:softEdge rad="63500"/>
          </a:effectLst>
        </p:spPr>
        <p:txBody>
          <a:bodyPr vert="horz" wrap="square" lIns="91440" tIns="45720" rIns="91440" bIns="45720" numCol="1" rtlCol="1" anchor="t" anchorCtr="0" compatLnSpc="1">
            <a:prstTxWarp prst="textNoShape">
              <a:avLst/>
            </a:prstTxWarp>
          </a:bodyPr>
          <a:lstStyle/>
          <a:p>
            <a:pPr algn="ctr" defTabSz="914400" fontAlgn="base">
              <a:spcBef>
                <a:spcPct val="0"/>
              </a:spcBef>
              <a:spcAft>
                <a:spcPct val="0"/>
              </a:spcAft>
            </a:pPr>
            <a:endParaRPr lang="he-IL" smtClean="0">
              <a:solidFill>
                <a:srgbClr val="000000"/>
              </a:solidFill>
              <a:latin typeface="Arial" pitchFamily="34" charset="0"/>
            </a:endParaRPr>
          </a:p>
        </p:txBody>
      </p:sp>
      <p:pic>
        <p:nvPicPr>
          <p:cNvPr id="1032" name="Picture 8" descr="D:\SHARPdesign\Exlibris\dvir\alma-december2013\pics\hand-800px copy.png"/>
          <p:cNvPicPr>
            <a:picLocks noChangeAspect="1" noChangeArrowheads="1"/>
          </p:cNvPicPr>
          <p:nvPr/>
        </p:nvPicPr>
        <p:blipFill>
          <a:blip r:embed="rId10" cstate="screen"/>
          <a:stretch>
            <a:fillRect/>
          </a:stretch>
        </p:blipFill>
        <p:spPr bwMode="auto">
          <a:xfrm rot="20152690">
            <a:off x="2656157" y="3879762"/>
            <a:ext cx="719059" cy="1063973"/>
          </a:xfrm>
          <a:prstGeom prst="rect">
            <a:avLst/>
          </a:prstGeom>
          <a:noFill/>
        </p:spPr>
      </p:pic>
      <p:pic>
        <p:nvPicPr>
          <p:cNvPr id="49" name="Picture 7" descr="D:\SHARPdesign\Exlibris\dvir\alma-december2013\pics\image.JPG"/>
          <p:cNvPicPr>
            <a:picLocks noChangeAspect="1" noChangeArrowheads="1"/>
          </p:cNvPicPr>
          <p:nvPr/>
        </p:nvPicPr>
        <p:blipFill>
          <a:blip r:embed="rId11" cstate="screen"/>
          <a:srcRect/>
          <a:stretch>
            <a:fillRect/>
          </a:stretch>
        </p:blipFill>
        <p:spPr bwMode="auto">
          <a:xfrm>
            <a:off x="6637545" y="1103595"/>
            <a:ext cx="649343" cy="648000"/>
          </a:xfrm>
          <a:prstGeom prst="rect">
            <a:avLst/>
          </a:prstGeom>
          <a:noFill/>
          <a:ln>
            <a:noFill/>
          </a:ln>
        </p:spPr>
      </p:pic>
      <p:pic>
        <p:nvPicPr>
          <p:cNvPr id="4107" name="Grafik 4106"/>
          <p:cNvPicPr>
            <a:picLocks noChangeAspect="1"/>
          </p:cNvPicPr>
          <p:nvPr/>
        </p:nvPicPr>
        <p:blipFill>
          <a:blip r:embed="rId12"/>
          <a:stretch>
            <a:fillRect/>
          </a:stretch>
        </p:blipFill>
        <p:spPr>
          <a:xfrm>
            <a:off x="1026019" y="3781052"/>
            <a:ext cx="45719" cy="646232"/>
          </a:xfrm>
          <a:prstGeom prst="rect">
            <a:avLst/>
          </a:prstGeom>
        </p:spPr>
      </p:pic>
      <p:pic>
        <p:nvPicPr>
          <p:cNvPr id="4108" name="Grafik 4107"/>
          <p:cNvPicPr>
            <a:picLocks noChangeAspect="1"/>
          </p:cNvPicPr>
          <p:nvPr/>
        </p:nvPicPr>
        <p:blipFill>
          <a:blip r:embed="rId12"/>
          <a:stretch>
            <a:fillRect/>
          </a:stretch>
        </p:blipFill>
        <p:spPr>
          <a:xfrm>
            <a:off x="6751861" y="4204965"/>
            <a:ext cx="42676" cy="646232"/>
          </a:xfrm>
          <a:prstGeom prst="rect">
            <a:avLst/>
          </a:prstGeom>
        </p:spPr>
      </p:pic>
      <p:pic>
        <p:nvPicPr>
          <p:cNvPr id="4109" name="Grafik 4108"/>
          <p:cNvPicPr>
            <a:picLocks noChangeAspect="1"/>
          </p:cNvPicPr>
          <p:nvPr/>
        </p:nvPicPr>
        <p:blipFill>
          <a:blip r:embed="rId12"/>
          <a:stretch>
            <a:fillRect/>
          </a:stretch>
        </p:blipFill>
        <p:spPr>
          <a:xfrm>
            <a:off x="7787143" y="2598153"/>
            <a:ext cx="42676" cy="646232"/>
          </a:xfrm>
          <a:prstGeom prst="rect">
            <a:avLst/>
          </a:prstGeom>
        </p:spPr>
      </p:pic>
      <p:pic>
        <p:nvPicPr>
          <p:cNvPr id="4110" name="Grafik 4109"/>
          <p:cNvPicPr>
            <a:picLocks noChangeAspect="1"/>
          </p:cNvPicPr>
          <p:nvPr/>
        </p:nvPicPr>
        <p:blipFill>
          <a:blip r:embed="rId12"/>
          <a:stretch>
            <a:fillRect/>
          </a:stretch>
        </p:blipFill>
        <p:spPr>
          <a:xfrm>
            <a:off x="6581275" y="1105363"/>
            <a:ext cx="42676" cy="646232"/>
          </a:xfrm>
          <a:prstGeom prst="rect">
            <a:avLst/>
          </a:prstGeom>
        </p:spPr>
      </p:pic>
    </p:spTree>
    <p:extLst>
      <p:ext uri="{BB962C8B-B14F-4D97-AF65-F5344CB8AC3E}">
        <p14:creationId xmlns:p14="http://schemas.microsoft.com/office/powerpoint/2010/main" val="41832170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additive="base">
                                        <p:cTn id="7" dur="500" fill="hold"/>
                                        <p:tgtEl>
                                          <p:spTgt spid="1032"/>
                                        </p:tgtEl>
                                        <p:attrNameLst>
                                          <p:attrName>ppt_x</p:attrName>
                                        </p:attrNameLst>
                                      </p:cBhvr>
                                      <p:tavLst>
                                        <p:tav tm="0">
                                          <p:val>
                                            <p:strVal val="#ppt_x"/>
                                          </p:val>
                                        </p:tav>
                                        <p:tav tm="100000">
                                          <p:val>
                                            <p:strVal val="#ppt_x"/>
                                          </p:val>
                                        </p:tav>
                                      </p:tavLst>
                                    </p:anim>
                                    <p:anim calcmode="lin" valueType="num">
                                      <p:cBhvr additive="base">
                                        <p:cTn id="8" dur="500" fill="hold"/>
                                        <p:tgtEl>
                                          <p:spTgt spid="103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5"/>
                                        </p:tgtEl>
                                        <p:attrNameLst>
                                          <p:attrName>style.visibility</p:attrName>
                                        </p:attrNameLst>
                                      </p:cBhvr>
                                      <p:to>
                                        <p:strVal val="visible"/>
                                      </p:to>
                                    </p:set>
                                  </p:childTnLst>
                                </p:cTn>
                              </p:par>
                            </p:childTnLst>
                          </p:cTn>
                        </p:par>
                        <p:par>
                          <p:cTn id="12" fill="hold">
                            <p:stCondLst>
                              <p:cond delay="500"/>
                            </p:stCondLst>
                            <p:childTnLst>
                              <p:par>
                                <p:cTn id="13" presetID="35" presetClass="emph" presetSubtype="0" fill="hold" grpId="1" nodeType="afterEffect">
                                  <p:stCondLst>
                                    <p:cond delay="0"/>
                                  </p:stCondLst>
                                  <p:childTnLst>
                                    <p:anim calcmode="discrete" valueType="str">
                                      <p:cBhvr>
                                        <p:cTn id="14" dur="1000" fill="hold"/>
                                        <p:tgtEl>
                                          <p:spTgt spid="55"/>
                                        </p:tgtEl>
                                        <p:attrNameLst>
                                          <p:attrName>style.visibility</p:attrName>
                                        </p:attrNameLst>
                                      </p:cBhvr>
                                      <p:tavLst>
                                        <p:tav tm="0">
                                          <p:val>
                                            <p:strVal val="hidden"/>
                                          </p:val>
                                        </p:tav>
                                        <p:tav tm="50000">
                                          <p:val>
                                            <p:strVal val="visible"/>
                                          </p:val>
                                        </p:tav>
                                      </p:tavLst>
                                    </p:anim>
                                  </p:childTnLst>
                                </p:cTn>
                              </p:par>
                            </p:childTnLst>
                          </p:cTn>
                        </p:par>
                        <p:par>
                          <p:cTn id="15" fill="hold">
                            <p:stCondLst>
                              <p:cond delay="1500"/>
                            </p:stCondLst>
                            <p:childTnLst>
                              <p:par>
                                <p:cTn id="16" presetID="10" presetClass="exit" presetSubtype="0" fill="hold" grpId="2" nodeType="afterEffect">
                                  <p:stCondLst>
                                    <p:cond delay="0"/>
                                  </p:stCondLst>
                                  <p:childTnLst>
                                    <p:animEffect transition="out" filter="fade">
                                      <p:cBhvr>
                                        <p:cTn id="17" dur="500"/>
                                        <p:tgtEl>
                                          <p:spTgt spid="55"/>
                                        </p:tgtEl>
                                      </p:cBhvr>
                                    </p:animEffect>
                                    <p:set>
                                      <p:cBhvr>
                                        <p:cTn id="18" dur="1" fill="hold">
                                          <p:stCondLst>
                                            <p:cond delay="499"/>
                                          </p:stCondLst>
                                        </p:cTn>
                                        <p:tgtEl>
                                          <p:spTgt spid="55"/>
                                        </p:tgtEl>
                                        <p:attrNameLst>
                                          <p:attrName>style.visibility</p:attrName>
                                        </p:attrNameLst>
                                      </p:cBhvr>
                                      <p:to>
                                        <p:strVal val="hidden"/>
                                      </p:to>
                                    </p:set>
                                  </p:childTnLst>
                                </p:cTn>
                              </p:par>
                              <p:par>
                                <p:cTn id="19" presetID="36" presetClass="emph" presetSubtype="0" fill="hold" grpId="0" nodeType="withEffect">
                                  <p:stCondLst>
                                    <p:cond delay="0"/>
                                  </p:stCondLst>
                                  <p:iterate type="lt">
                                    <p:tmPct val="10000"/>
                                  </p:iterate>
                                  <p:childTnLst>
                                    <p:animScale>
                                      <p:cBhvr>
                                        <p:cTn id="20" dur="250" autoRev="1" fill="hold">
                                          <p:stCondLst>
                                            <p:cond delay="0"/>
                                          </p:stCondLst>
                                        </p:cTn>
                                        <p:tgtEl>
                                          <p:spTgt spid="4"/>
                                        </p:tgtEl>
                                      </p:cBhvr>
                                      <p:to x="80000" y="100000"/>
                                    </p:animScale>
                                    <p:anim by="(#ppt_w*0.10)" calcmode="lin" valueType="num">
                                      <p:cBhvr>
                                        <p:cTn id="21" dur="250" autoRev="1" fill="hold">
                                          <p:stCondLst>
                                            <p:cond delay="0"/>
                                          </p:stCondLst>
                                        </p:cTn>
                                        <p:tgtEl>
                                          <p:spTgt spid="4"/>
                                        </p:tgtEl>
                                        <p:attrNameLst>
                                          <p:attrName>ppt_x</p:attrName>
                                        </p:attrNameLst>
                                      </p:cBhvr>
                                    </p:anim>
                                    <p:anim by="(-#ppt_w*0.10)" calcmode="lin" valueType="num">
                                      <p:cBhvr>
                                        <p:cTn id="22" dur="250" autoRev="1" fill="hold">
                                          <p:stCondLst>
                                            <p:cond delay="0"/>
                                          </p:stCondLst>
                                        </p:cTn>
                                        <p:tgtEl>
                                          <p:spTgt spid="4"/>
                                        </p:tgtEl>
                                        <p:attrNameLst>
                                          <p:attrName>ppt_y</p:attrName>
                                        </p:attrNameLst>
                                      </p:cBhvr>
                                    </p:anim>
                                    <p:animRot by="-480000">
                                      <p:cBhvr>
                                        <p:cTn id="23" dur="250" autoRev="1" fill="hold">
                                          <p:stCondLst>
                                            <p:cond delay="0"/>
                                          </p:stCondLst>
                                        </p:cTn>
                                        <p:tgtEl>
                                          <p:spTgt spid="4"/>
                                        </p:tgtEl>
                                        <p:attrNameLst>
                                          <p:attrName>r</p:attrName>
                                        </p:attrNameLst>
                                      </p:cBhvr>
                                    </p:animRot>
                                  </p:childTnLst>
                                </p:cTn>
                              </p:par>
                            </p:childTnLst>
                          </p:cTn>
                        </p:par>
                        <p:par>
                          <p:cTn id="24" fill="hold">
                            <p:stCondLst>
                              <p:cond delay="2400"/>
                            </p:stCondLst>
                            <p:childTnLst>
                              <p:par>
                                <p:cTn id="25" presetID="10" presetClass="exit" presetSubtype="0" fill="hold" nodeType="afterEffect">
                                  <p:stCondLst>
                                    <p:cond delay="0"/>
                                  </p:stCondLst>
                                  <p:childTnLst>
                                    <p:animEffect transition="out" filter="fade">
                                      <p:cBhvr>
                                        <p:cTn id="26" dur="500"/>
                                        <p:tgtEl>
                                          <p:spTgt spid="1032"/>
                                        </p:tgtEl>
                                      </p:cBhvr>
                                    </p:animEffect>
                                    <p:set>
                                      <p:cBhvr>
                                        <p:cTn id="27" dur="1" fill="hold">
                                          <p:stCondLst>
                                            <p:cond delay="499"/>
                                          </p:stCondLst>
                                        </p:cTn>
                                        <p:tgtEl>
                                          <p:spTgt spid="10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5" grpId="0" animBg="1"/>
      <p:bldP spid="55" grpId="1" animBg="1"/>
      <p:bldP spid="55" grpId="2" animBg="1"/>
    </p:bldLst>
  </p:timing>
</p:sld>
</file>

<file path=ppt/theme/theme1.xml><?xml version="1.0" encoding="utf-8"?>
<a:theme xmlns:a="http://schemas.openxmlformats.org/drawingml/2006/main" name="urm">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76200" cap="flat" cmpd="sng" algn="ctr">
          <a:solidFill>
            <a:srgbClr val="2D008E"/>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76200" cap="flat" cmpd="sng" algn="ctr">
          <a:solidFill>
            <a:srgbClr val="2D008E"/>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urm">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76200" cap="flat" cmpd="sng" algn="ctr">
          <a:solidFill>
            <a:srgbClr val="2D008E"/>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76200" cap="flat" cmpd="sng" algn="ctr">
          <a:solidFill>
            <a:srgbClr val="2D008E"/>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Comments xmlns="174ee19b-a584-464a-9c82-f73402a3659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74A1F8C727E0498C222298EDA9438E" ma:contentTypeVersion="3" ma:contentTypeDescription="Create a new document." ma:contentTypeScope="" ma:versionID="cc9ad181600847b493ce32dd0940e064">
  <xsd:schema xmlns:xsd="http://www.w3.org/2001/XMLSchema" xmlns:xs="http://www.w3.org/2001/XMLSchema" xmlns:p="http://schemas.microsoft.com/office/2006/metadata/properties" xmlns:ns2="174ee19b-a584-464a-9c82-f73402a36596" targetNamespace="http://schemas.microsoft.com/office/2006/metadata/properties" ma:root="true" ma:fieldsID="585ea452426ecb09a1dac5e93e836cfa" ns2:_="">
    <xsd:import namespace="174ee19b-a584-464a-9c82-f73402a36596"/>
    <xsd:element name="properties">
      <xsd:complexType>
        <xsd:sequence>
          <xsd:element name="documentManagement">
            <xsd:complexType>
              <xsd:all>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4ee19b-a584-464a-9c82-f73402a36596" elementFormDefault="qualified">
    <xsd:import namespace="http://schemas.microsoft.com/office/2006/documentManagement/types"/>
    <xsd:import namespace="http://schemas.microsoft.com/office/infopath/2007/PartnerControls"/>
    <xsd:element name="Comments" ma:index="10" nillable="true" ma:displayName="Comments" ma:internalName="Comment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2B0282-2584-4B13-8BE8-B722FF213F52}">
  <ds:schemaRefs>
    <ds:schemaRef ds:uri="http://purl.org/dc/dcmitype/"/>
    <ds:schemaRef ds:uri="http://purl.org/dc/elements/1.1/"/>
    <ds:schemaRef ds:uri="http://schemas.microsoft.com/office/2006/documentManagement/types"/>
    <ds:schemaRef ds:uri="http://schemas.microsoft.com/office/infopath/2007/PartnerControls"/>
    <ds:schemaRef ds:uri="http://purl.org/dc/terms/"/>
    <ds:schemaRef ds:uri="http://www.w3.org/XML/1998/namespace"/>
    <ds:schemaRef ds:uri="http://schemas.openxmlformats.org/package/2006/metadata/core-properties"/>
    <ds:schemaRef ds:uri="174ee19b-a584-464a-9c82-f73402a36596"/>
    <ds:schemaRef ds:uri="http://schemas.microsoft.com/office/2006/metadata/properties"/>
  </ds:schemaRefs>
</ds:datastoreItem>
</file>

<file path=customXml/itemProps2.xml><?xml version="1.0" encoding="utf-8"?>
<ds:datastoreItem xmlns:ds="http://schemas.openxmlformats.org/officeDocument/2006/customXml" ds:itemID="{9824C778-0951-4781-A004-A05544077D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4ee19b-a584-464a-9c82-f73402a365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36F7B6-7C4F-4DAF-9CA3-B6F70B437E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1932</Words>
  <Application>Microsoft Office PowerPoint</Application>
  <PresentationFormat>Custom</PresentationFormat>
  <Paragraphs>260</Paragraphs>
  <Slides>20</Slides>
  <Notes>17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Arial Unicode MS</vt:lpstr>
      <vt:lpstr>MS PGothic</vt:lpstr>
      <vt:lpstr>Arial</vt:lpstr>
      <vt:lpstr>Calibri</vt:lpstr>
      <vt:lpstr>Courier New</vt:lpstr>
      <vt:lpstr>Verdana</vt:lpstr>
      <vt:lpstr>Wingdings</vt:lpstr>
      <vt:lpstr>Wingdings 2</vt:lpstr>
      <vt:lpstr>Wingdings 3</vt:lpstr>
      <vt:lpstr>urm</vt:lpstr>
      <vt:lpstr>1_urm</vt:lpstr>
      <vt:lpstr>Odemkněte Vaší knihovnu pomocí ALMA  </vt:lpstr>
      <vt:lpstr>Výzva ke spolupráci</vt:lpstr>
      <vt:lpstr>Poskytovaná hodnota pro všechny zúčastněné strany</vt:lpstr>
      <vt:lpstr>Ředitel knihovny</vt:lpstr>
      <vt:lpstr>Poskytovaná hodnota pro všechny zúčastněné strany</vt:lpstr>
      <vt:lpstr>Studenti</vt:lpstr>
      <vt:lpstr>Poskytovaná hodnota pro všechny zúčastněné strany</vt:lpstr>
      <vt:lpstr>Vedoucí knihovny</vt:lpstr>
      <vt:lpstr>Poskytovaná hodnota pro všechny zúčastněné strany</vt:lpstr>
      <vt:lpstr>Vedoucí IT</vt:lpstr>
      <vt:lpstr>Poskytovaná hodnota pro všechny zúčastněné strany</vt:lpstr>
      <vt:lpstr>Vysokoškolští učitelé</vt:lpstr>
      <vt:lpstr>Co je to Alma inteligentní spolupracovní síť?</vt:lpstr>
      <vt:lpstr>Inteligentní spolupráce řízená flexibilní sítí</vt:lpstr>
      <vt:lpstr>Katalogizační síť</vt:lpstr>
      <vt:lpstr>Akviziční síť</vt:lpstr>
      <vt:lpstr>Sítě sdílení zdrojů</vt:lpstr>
      <vt:lpstr>Sítě plnění</vt:lpstr>
      <vt:lpstr>Alma inteligentní spolupracovní sítě</vt:lpstr>
      <vt:lpstr>Děkuji</vt:lpstr>
    </vt:vector>
  </TitlesOfParts>
  <Company>Inigral,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Zanders</dc:creator>
  <cp:lastModifiedBy>Christian Motovsky</cp:lastModifiedBy>
  <cp:revision>2117</cp:revision>
  <cp:lastPrinted>2012-04-04T01:07:57Z</cp:lastPrinted>
  <dcterms:created xsi:type="dcterms:W3CDTF">2011-09-14T22:43:15Z</dcterms:created>
  <dcterms:modified xsi:type="dcterms:W3CDTF">2015-10-13T11:55:22Z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0x010100EE74A1F8C727E0498C222298EDA9438E</vt:lpwstr>
  </property>
</Properties>
</file>