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0" r:id="rId1"/>
  </p:sldMasterIdLst>
  <p:notesMasterIdLst>
    <p:notesMasterId r:id="rId19"/>
  </p:notesMasterIdLst>
  <p:sldIdLst>
    <p:sldId id="256" r:id="rId2"/>
    <p:sldId id="274" r:id="rId3"/>
    <p:sldId id="257" r:id="rId4"/>
    <p:sldId id="269" r:id="rId5"/>
    <p:sldId id="275" r:id="rId6"/>
    <p:sldId id="268" r:id="rId7"/>
    <p:sldId id="271" r:id="rId8"/>
    <p:sldId id="276" r:id="rId9"/>
    <p:sldId id="281" r:id="rId10"/>
    <p:sldId id="278" r:id="rId11"/>
    <p:sldId id="279" r:id="rId12"/>
    <p:sldId id="280" r:id="rId13"/>
    <p:sldId id="272" r:id="rId14"/>
    <p:sldId id="273" r:id="rId15"/>
    <p:sldId id="277" r:id="rId16"/>
    <p:sldId id="264" r:id="rId17"/>
    <p:sldId id="265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>
        <p:scale>
          <a:sx n="85" d="100"/>
          <a:sy n="85" d="100"/>
        </p:scale>
        <p:origin x="-102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 celkový počet studentů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List1!$A$2:$A$18</c:f>
              <c:strCache>
                <c:ptCount val="17"/>
                <c:pt idx="0">
                  <c:v>UK</c:v>
                </c:pt>
                <c:pt idx="1">
                  <c:v>ČZU</c:v>
                </c:pt>
                <c:pt idx="2">
                  <c:v>ČVUT</c:v>
                </c:pt>
                <c:pt idx="3">
                  <c:v>VUT</c:v>
                </c:pt>
                <c:pt idx="4">
                  <c:v>VŠB</c:v>
                </c:pt>
                <c:pt idx="5">
                  <c:v>VŠE </c:v>
                </c:pt>
                <c:pt idx="6">
                  <c:v>JČU</c:v>
                </c:pt>
                <c:pt idx="7">
                  <c:v>MU</c:v>
                </c:pt>
                <c:pt idx="8">
                  <c:v>MENDELU</c:v>
                </c:pt>
                <c:pt idx="9">
                  <c:v>UJEP</c:v>
                </c:pt>
                <c:pt idx="10">
                  <c:v>UP a</c:v>
                </c:pt>
                <c:pt idx="11">
                  <c:v>UTB</c:v>
                </c:pt>
                <c:pt idx="12">
                  <c:v>OU</c:v>
                </c:pt>
                <c:pt idx="13">
                  <c:v>UHK</c:v>
                </c:pt>
                <c:pt idx="14">
                  <c:v>TU Liberec</c:v>
                </c:pt>
                <c:pt idx="15">
                  <c:v>SU</c:v>
                </c:pt>
                <c:pt idx="16">
                  <c:v>VFU Brno</c:v>
                </c:pt>
              </c:strCache>
            </c:strRef>
          </c:cat>
          <c:val>
            <c:numRef>
              <c:f>List1!$B$2:$B$18</c:f>
              <c:numCache>
                <c:formatCode>General</c:formatCode>
                <c:ptCount val="17"/>
                <c:pt idx="0">
                  <c:v>51438</c:v>
                </c:pt>
                <c:pt idx="1">
                  <c:v>22710</c:v>
                </c:pt>
                <c:pt idx="2">
                  <c:v>22152</c:v>
                </c:pt>
                <c:pt idx="3">
                  <c:v>21813</c:v>
                </c:pt>
                <c:pt idx="4">
                  <c:v>16570</c:v>
                </c:pt>
                <c:pt idx="5">
                  <c:v>16330</c:v>
                </c:pt>
                <c:pt idx="6">
                  <c:v>12878</c:v>
                </c:pt>
                <c:pt idx="7">
                  <c:v>11402</c:v>
                </c:pt>
                <c:pt idx="8">
                  <c:v>10557</c:v>
                </c:pt>
                <c:pt idx="9">
                  <c:v>10480</c:v>
                </c:pt>
                <c:pt idx="10">
                  <c:v>10450</c:v>
                </c:pt>
                <c:pt idx="11">
                  <c:v>10319</c:v>
                </c:pt>
                <c:pt idx="12">
                  <c:v>9624</c:v>
                </c:pt>
                <c:pt idx="13">
                  <c:v>9032</c:v>
                </c:pt>
                <c:pt idx="14">
                  <c:v>7751</c:v>
                </c:pt>
                <c:pt idx="15">
                  <c:v>6398</c:v>
                </c:pt>
                <c:pt idx="16">
                  <c:v>2673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7587968"/>
        <c:axId val="86839680"/>
      </c:barChart>
      <c:catAx>
        <c:axId val="77587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839680"/>
        <c:crosses val="autoZero"/>
        <c:auto val="1"/>
        <c:lblAlgn val="ctr"/>
        <c:lblOffset val="100"/>
        <c:noMultiLvlLbl val="0"/>
      </c:catAx>
      <c:valAx>
        <c:axId val="86839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7758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CE803-9024-489C-B2C1-0D39923B0447}" type="datetimeFigureOut">
              <a:rPr lang="cs-CZ" smtClean="0"/>
              <a:t>27.10.2015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392FC2-6CC0-4248-A3DB-60736FCD62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0102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92FC2-6CC0-4248-A3DB-60736FCD62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65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392FC2-6CC0-4248-A3DB-60736FCD625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81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DC5-EA2D-4FC5-84C5-612FAE5762DF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87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8223-ECD9-44D1-AA73-C76F1D76F32E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3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984355-C5F3-411C-BA1C-C7F0FD90FF06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8258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D2DA1-D5D8-4394-8B66-3571075AD2E2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410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40930-764C-457D-94DB-813AFCF37251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4171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E67E8-8EDE-4289-BC7D-15D3EB04AABC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12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76FF2-0FA1-4ABF-BD16-75B9E46488B9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8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04378-FC10-43AA-AD52-4B55A642C168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232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412B7-BEB4-4C0A-8B42-C25FEBE05B1A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55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5F63-D74C-48CF-88C2-FCC1931D0A72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04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1B89-2E7B-4A67-B664-7031E2AC630E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431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89FF7-DD04-41A4-B21A-D376556F9963}" type="datetime1">
              <a:rPr lang="cs-CZ" smtClean="0"/>
              <a:t>27.10.2015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528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6046-0F2D-4717-9F61-22FF82FE45C7}" type="datetime1">
              <a:rPr lang="cs-CZ" smtClean="0"/>
              <a:t>27.10.2015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08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AA325-3A01-4A08-B099-4C1985EED887}" type="datetime1">
              <a:rPr lang="cs-CZ" smtClean="0"/>
              <a:t>27.10.2015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00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736A7-7720-42BE-B634-FF517182614A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6958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D205-F1C6-4840-9B4F-939991454DCF}" type="datetime1">
              <a:rPr lang="cs-CZ" smtClean="0"/>
              <a:t>27.10.2015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746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DA7C0-A6ED-44E4-AAC5-71E9827B026C}" type="datetime1">
              <a:rPr lang="cs-CZ" smtClean="0"/>
              <a:t>27.10.2015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Bibliotheca Academica, Ostrava 13. - 14. 10. 2015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C71B091-1844-4547-AEB1-8BE37F93111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73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Průzkum IG 2015: úroveň informační gramotnosti VŠ studentů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Lenka Bělohoubková, Ludmila Tichá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893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Návratnost dotazníků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/>
              <a:t>Předpokládaná návratnost	</a:t>
            </a:r>
            <a:r>
              <a:rPr lang="cs-CZ" sz="4000" dirty="0" smtClean="0"/>
              <a:t>  35.542</a:t>
            </a:r>
            <a:endParaRPr lang="cs-CZ" sz="4000" dirty="0"/>
          </a:p>
          <a:p>
            <a:pPr marL="0" indent="0">
              <a:buNone/>
            </a:pPr>
            <a:r>
              <a:rPr lang="cs-CZ" sz="4000" dirty="0" smtClean="0"/>
              <a:t>Skutečná </a:t>
            </a:r>
            <a:r>
              <a:rPr lang="cs-CZ" sz="4000" dirty="0"/>
              <a:t>návratnost				</a:t>
            </a:r>
            <a:r>
              <a:rPr lang="cs-CZ" sz="4000" dirty="0" smtClean="0"/>
              <a:t>  25.389</a:t>
            </a:r>
            <a:endParaRPr lang="cs-CZ" sz="4000" dirty="0"/>
          </a:p>
          <a:p>
            <a:pPr marL="0" indent="0">
              <a:buNone/>
            </a:pPr>
            <a:r>
              <a:rPr lang="cs-CZ" sz="4000" dirty="0" smtClean="0"/>
              <a:t>Návratnost po vyčištění dat  23.834	</a:t>
            </a:r>
            <a:endParaRPr lang="cs-CZ" sz="40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471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Souhrnná zpráva za všechny VŠ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Předána začátkem září 2015</a:t>
            </a:r>
          </a:p>
          <a:p>
            <a:r>
              <a:rPr lang="cs-CZ" sz="2800" dirty="0"/>
              <a:t>V odpovědích :</a:t>
            </a:r>
          </a:p>
          <a:p>
            <a:pPr lvl="1"/>
            <a:r>
              <a:rPr lang="cs-CZ" sz="2800" dirty="0"/>
              <a:t>40 % muži, 60% ženy</a:t>
            </a:r>
          </a:p>
          <a:p>
            <a:pPr lvl="1"/>
            <a:r>
              <a:rPr lang="cs-CZ" sz="2800" dirty="0"/>
              <a:t>93% studuje jen 1 VŠ</a:t>
            </a:r>
          </a:p>
          <a:p>
            <a:pPr lvl="1"/>
            <a:r>
              <a:rPr lang="cs-CZ" sz="2800" dirty="0"/>
              <a:t>Studium - 83% prezenční, 17% kombinované</a:t>
            </a:r>
          </a:p>
          <a:p>
            <a:r>
              <a:rPr lang="cs-CZ" sz="2800" dirty="0" smtClean="0"/>
              <a:t>Přednáška socioložky na Semináři IVIG 2015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14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62100" y="584200"/>
            <a:ext cx="9942510" cy="13462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Porovnání s pilotním průzkumem </a:t>
            </a:r>
            <a:r>
              <a:rPr lang="cs-CZ" sz="3100" dirty="0" smtClean="0"/>
              <a:t>(převzato </a:t>
            </a:r>
            <a:br>
              <a:rPr lang="cs-CZ" sz="3100" dirty="0" smtClean="0"/>
            </a:br>
            <a:r>
              <a:rPr lang="cs-CZ" sz="3100" dirty="0" smtClean="0"/>
              <a:t>z prezentace Mgr. J. </a:t>
            </a:r>
            <a:r>
              <a:rPr lang="cs-CZ" sz="3100" dirty="0" err="1" smtClean="0"/>
              <a:t>Prajsové</a:t>
            </a:r>
            <a:r>
              <a:rPr lang="cs-CZ" sz="3100" dirty="0" smtClean="0"/>
              <a:t> na Semináři IVIG 2015)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154112"/>
              </p:ext>
            </p:extLst>
          </p:nvPr>
        </p:nvGraphicFramePr>
        <p:xfrm>
          <a:off x="939799" y="1930401"/>
          <a:ext cx="10564812" cy="40380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2743"/>
                <a:gridCol w="2042743"/>
                <a:gridCol w="2042743"/>
                <a:gridCol w="2042743"/>
                <a:gridCol w="2393840"/>
              </a:tblGrid>
              <a:tr h="531444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cs-CZ" sz="2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</a:t>
                      </a:r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orovnání původních průměrných hodnot skórů typů gramotnosti (2004-2005) se sebranými daty (2015)*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97910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2004-2005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2015 staré rozložení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rozdíl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2015 (EFA5**)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51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LG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49,83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68,59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18,76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68,59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51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DG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39,78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39,73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-0,05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39,86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51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NG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55,33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50,86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-4,47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58,33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51713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JG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58,55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65,64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7,09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65,64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92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ICTG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63,67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66,12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2,45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66,12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</a:tr>
              <a:tr h="369296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IG</a:t>
                      </a:r>
                      <a:endParaRPr lang="cs-CZ" sz="1800" b="1" i="0" u="none" strike="noStrike" dirty="0">
                        <a:solidFill>
                          <a:srgbClr val="40404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52,48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 dirty="0">
                          <a:effectLst/>
                        </a:rPr>
                        <a:t>58,17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u="none" strike="noStrike">
                          <a:effectLst/>
                        </a:rPr>
                        <a:t>5,69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u="none" strike="noStrike" dirty="0">
                          <a:effectLst/>
                        </a:rPr>
                        <a:t>59,65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>
                    <a:solidFill>
                      <a:srgbClr val="FFFF00"/>
                    </a:solidFill>
                  </a:tcPr>
                </a:tc>
              </a:tr>
              <a:tr h="450415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1600" i="1" u="none" strike="noStrike" dirty="0">
                          <a:effectLst/>
                        </a:rPr>
                        <a:t>*porovnávány jen smyslem shodné otázky (tzn. u NG jedna, u LG 5, u DG 4, JG 3 a ICTG 2)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55610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cs-CZ" sz="1600" i="1" u="none" strike="noStrike" dirty="0">
                          <a:effectLst/>
                        </a:rPr>
                        <a:t>**nové rozložení dle EFA 5 faktorového řešení bez skript</a:t>
                      </a:r>
                      <a:endParaRPr lang="cs-CZ" sz="1600" b="0" i="1" u="none" strike="noStrike" dirty="0">
                        <a:solidFill>
                          <a:srgbClr val="000000"/>
                        </a:solidFill>
                        <a:effectLst/>
                        <a:latin typeface="Arial Narrow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361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Pravděpodobnostní model studenta </a:t>
            </a:r>
            <a:br>
              <a:rPr lang="cs-CZ" b="1" dirty="0" smtClean="0"/>
            </a:br>
            <a:r>
              <a:rPr lang="cs-CZ" b="1" dirty="0" smtClean="0"/>
              <a:t>s hranicí 50 bodů IG skóre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400" dirty="0" smtClean="0">
                <a:solidFill>
                  <a:srgbClr val="00B050"/>
                </a:solidFill>
              </a:rPr>
              <a:t>Absolvoval kurz práce s informacemi</a:t>
            </a:r>
          </a:p>
          <a:p>
            <a:r>
              <a:rPr lang="cs-CZ" sz="2400" dirty="0" smtClean="0">
                <a:solidFill>
                  <a:srgbClr val="00B050"/>
                </a:solidFill>
              </a:rPr>
              <a:t>Je motivován získat vyšší stupeň vzdělání</a:t>
            </a:r>
          </a:p>
          <a:p>
            <a:r>
              <a:rPr lang="cs-CZ" sz="2400" dirty="0" smtClean="0">
                <a:solidFill>
                  <a:srgbClr val="92D050"/>
                </a:solidFill>
              </a:rPr>
              <a:t>Chápe důležitost orientace v informačních zdrojích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Muž</a:t>
            </a:r>
          </a:p>
          <a:p>
            <a:r>
              <a:rPr lang="cs-CZ" sz="2400" dirty="0" smtClean="0">
                <a:solidFill>
                  <a:srgbClr val="00B0F0"/>
                </a:solidFill>
              </a:rPr>
              <a:t>Využívá on-line služby knihovny mimo knihovnu</a:t>
            </a:r>
          </a:p>
          <a:p>
            <a:r>
              <a:rPr lang="cs-CZ" sz="2400" dirty="0" smtClean="0">
                <a:solidFill>
                  <a:srgbClr val="0070C0"/>
                </a:solidFill>
              </a:rPr>
              <a:t>Používá jiné zdroje než pouze skripta</a:t>
            </a:r>
          </a:p>
          <a:p>
            <a:r>
              <a:rPr lang="cs-CZ" sz="2400" dirty="0">
                <a:solidFill>
                  <a:srgbClr val="0070C0"/>
                </a:solidFill>
              </a:rPr>
              <a:t>Už uplynulo více let od jeho přijetí na univerzitu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683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Pravděpodobnostní model studenta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 </a:t>
            </a:r>
            <a:r>
              <a:rPr lang="cs-CZ" b="1" dirty="0"/>
              <a:t>hranicí </a:t>
            </a:r>
            <a:r>
              <a:rPr lang="cs-CZ" b="1" dirty="0" smtClean="0"/>
              <a:t>70 </a:t>
            </a:r>
            <a:r>
              <a:rPr lang="cs-CZ" b="1" dirty="0"/>
              <a:t>bodů IG </a:t>
            </a:r>
            <a:r>
              <a:rPr lang="cs-CZ" b="1" dirty="0" smtClean="0"/>
              <a:t>skóre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dirty="0" smtClean="0">
                <a:solidFill>
                  <a:srgbClr val="00B050"/>
                </a:solidFill>
              </a:rPr>
              <a:t>Muž</a:t>
            </a:r>
          </a:p>
          <a:p>
            <a:r>
              <a:rPr lang="cs-CZ" sz="2800" dirty="0" smtClean="0">
                <a:solidFill>
                  <a:srgbClr val="00B050"/>
                </a:solidFill>
              </a:rPr>
              <a:t>Absolvoval kurz práce s informacemi</a:t>
            </a:r>
          </a:p>
          <a:p>
            <a:r>
              <a:rPr lang="cs-CZ" sz="2800" dirty="0">
                <a:solidFill>
                  <a:srgbClr val="92D050"/>
                </a:solidFill>
              </a:rPr>
              <a:t>J</a:t>
            </a:r>
            <a:r>
              <a:rPr lang="cs-CZ" sz="2800" dirty="0" smtClean="0">
                <a:solidFill>
                  <a:srgbClr val="92D050"/>
                </a:solidFill>
              </a:rPr>
              <a:t>e motivován získat vyšší stupeň vzdělání</a:t>
            </a:r>
          </a:p>
          <a:p>
            <a:r>
              <a:rPr lang="cs-CZ" sz="2800" dirty="0" smtClean="0">
                <a:solidFill>
                  <a:srgbClr val="92D050"/>
                </a:solidFill>
              </a:rPr>
              <a:t>Chápe důležitost orientace v informačních zdrojích</a:t>
            </a:r>
          </a:p>
          <a:p>
            <a:r>
              <a:rPr lang="cs-CZ" sz="2800" dirty="0" smtClean="0">
                <a:solidFill>
                  <a:srgbClr val="00B0F0"/>
                </a:solidFill>
              </a:rPr>
              <a:t>Studuje více škol</a:t>
            </a:r>
          </a:p>
          <a:p>
            <a:r>
              <a:rPr lang="cs-CZ" sz="2800" dirty="0" smtClean="0">
                <a:solidFill>
                  <a:srgbClr val="00B0F0"/>
                </a:solidFill>
              </a:rPr>
              <a:t>Používá jiné informační zdroje než jen knihy</a:t>
            </a:r>
          </a:p>
          <a:p>
            <a:r>
              <a:rPr lang="cs-CZ" sz="2800" dirty="0" smtClean="0">
                <a:solidFill>
                  <a:srgbClr val="00B0F0"/>
                </a:solidFill>
              </a:rPr>
              <a:t>Využívá On-line služby knihovny mimo knihovnu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60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Pravděpodobnostní model studenta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 </a:t>
            </a:r>
            <a:r>
              <a:rPr lang="cs-CZ" b="1" dirty="0"/>
              <a:t>hranicí 70 bodů IG </a:t>
            </a:r>
            <a:r>
              <a:rPr lang="cs-CZ" b="1" dirty="0" smtClean="0"/>
              <a:t>skóre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cs-CZ" dirty="0" smtClean="0">
              <a:solidFill>
                <a:srgbClr val="C00000"/>
              </a:solidFill>
            </a:endParaRPr>
          </a:p>
          <a:p>
            <a:r>
              <a:rPr lang="cs-CZ" sz="3600" dirty="0" smtClean="0">
                <a:solidFill>
                  <a:srgbClr val="0070C0"/>
                </a:solidFill>
              </a:rPr>
              <a:t>Už uplynulo více </a:t>
            </a:r>
            <a:r>
              <a:rPr lang="cs-CZ" sz="3600" dirty="0">
                <a:solidFill>
                  <a:srgbClr val="0070C0"/>
                </a:solidFill>
              </a:rPr>
              <a:t>let od </a:t>
            </a:r>
            <a:r>
              <a:rPr lang="cs-CZ" sz="3600" dirty="0" smtClean="0">
                <a:solidFill>
                  <a:srgbClr val="0070C0"/>
                </a:solidFill>
              </a:rPr>
              <a:t>jeho přijetí </a:t>
            </a:r>
            <a:r>
              <a:rPr lang="cs-CZ" sz="3600" dirty="0">
                <a:solidFill>
                  <a:srgbClr val="0070C0"/>
                </a:solidFill>
              </a:rPr>
              <a:t>na univerzitu</a:t>
            </a:r>
          </a:p>
          <a:p>
            <a:r>
              <a:rPr lang="cs-CZ" sz="3600" dirty="0" smtClean="0">
                <a:solidFill>
                  <a:srgbClr val="0070C0"/>
                </a:solidFill>
              </a:rPr>
              <a:t>Častěji navštěvuje VŠ knihovny </a:t>
            </a:r>
            <a:r>
              <a:rPr lang="cs-CZ" sz="3600" dirty="0">
                <a:solidFill>
                  <a:srgbClr val="0070C0"/>
                </a:solidFill>
              </a:rPr>
              <a:t>ve zkouškovém období</a:t>
            </a:r>
          </a:p>
          <a:p>
            <a:endParaRPr lang="cs-CZ" sz="3600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solidFill>
                  <a:srgbClr val="C00000"/>
                </a:solidFill>
              </a:rPr>
              <a:t>Ale…. IG skóre negativně ovlivňuje</a:t>
            </a:r>
            <a:endParaRPr lang="cs-CZ" sz="3600" dirty="0">
              <a:solidFill>
                <a:srgbClr val="C00000"/>
              </a:solidFill>
            </a:endParaRPr>
          </a:p>
          <a:p>
            <a:endParaRPr lang="cs-CZ" sz="3600" dirty="0" smtClean="0">
              <a:solidFill>
                <a:srgbClr val="C00000"/>
              </a:solidFill>
            </a:endParaRPr>
          </a:p>
          <a:p>
            <a:r>
              <a:rPr lang="cs-CZ" sz="3600" dirty="0" smtClean="0">
                <a:solidFill>
                  <a:srgbClr val="C00000"/>
                </a:solidFill>
              </a:rPr>
              <a:t>Rostoucí věk respondenta</a:t>
            </a:r>
          </a:p>
          <a:p>
            <a:r>
              <a:rPr lang="cs-CZ" sz="3600" dirty="0" smtClean="0">
                <a:solidFill>
                  <a:srgbClr val="C00000"/>
                </a:solidFill>
              </a:rPr>
              <a:t>Používání VŠ knihovny i mimo zkouškové období</a:t>
            </a: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52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 co dál…..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Autofit/>
          </a:bodyPr>
          <a:lstStyle/>
          <a:p>
            <a:r>
              <a:rPr lang="cs-CZ" sz="3200" dirty="0" smtClean="0"/>
              <a:t>Dílčí zprávy do konce roku 2015</a:t>
            </a:r>
          </a:p>
          <a:p>
            <a:r>
              <a:rPr lang="cs-CZ" sz="3200" dirty="0" smtClean="0"/>
              <a:t>Analýzy dat - workshop v únoru 2016</a:t>
            </a:r>
          </a:p>
          <a:p>
            <a:r>
              <a:rPr lang="cs-CZ" sz="3200" dirty="0" smtClean="0"/>
              <a:t>Využití výsledků na jednotlivých VŠ</a:t>
            </a:r>
          </a:p>
          <a:p>
            <a:r>
              <a:rPr lang="cs-CZ" sz="3200" dirty="0" smtClean="0"/>
              <a:t>Prezentace a publikace výsledků </a:t>
            </a:r>
          </a:p>
          <a:p>
            <a:pPr lvl="1"/>
            <a:r>
              <a:rPr lang="cs-CZ" sz="3200" dirty="0" smtClean="0"/>
              <a:t>Web Komise IVIG</a:t>
            </a:r>
          </a:p>
          <a:p>
            <a:pPr lvl="1"/>
            <a:r>
              <a:rPr lang="cs-CZ" sz="3200" dirty="0" smtClean="0"/>
              <a:t>Konference ECIL 2016</a:t>
            </a:r>
          </a:p>
          <a:p>
            <a:pPr lvl="1"/>
            <a:r>
              <a:rPr lang="cs-CZ" sz="3200" dirty="0" smtClean="0"/>
              <a:t>Odborný článek</a:t>
            </a:r>
          </a:p>
          <a:p>
            <a:r>
              <a:rPr lang="cs-CZ" sz="3200" dirty="0" smtClean="0"/>
              <a:t>…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smtClean="0"/>
              <a:t>Bibliotheca Academica, Ostrava 13. - 14. 10.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2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Děkujeme vám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000" dirty="0" smtClean="0"/>
              <a:t>Kontakty:</a:t>
            </a:r>
          </a:p>
          <a:p>
            <a:pPr marL="0" indent="0">
              <a:buNone/>
            </a:pPr>
            <a:r>
              <a:rPr lang="cs-CZ" sz="4000" dirty="0" smtClean="0"/>
              <a:t>Lenka Bělohoubková</a:t>
            </a:r>
          </a:p>
          <a:p>
            <a:pPr marL="0" indent="0">
              <a:buNone/>
            </a:pPr>
            <a:r>
              <a:rPr lang="cs-CZ" sz="4000" dirty="0"/>
              <a:t>	</a:t>
            </a:r>
            <a:r>
              <a:rPr lang="cs-CZ" sz="4000" dirty="0" smtClean="0"/>
              <a:t>	Lenka.Belohoubkova@vse.cz</a:t>
            </a:r>
          </a:p>
          <a:p>
            <a:pPr marL="0" indent="0">
              <a:buNone/>
            </a:pPr>
            <a:r>
              <a:rPr lang="cs-CZ" sz="4000" dirty="0" smtClean="0"/>
              <a:t>Ludmila Tichá</a:t>
            </a:r>
          </a:p>
          <a:p>
            <a:pPr marL="0" indent="0">
              <a:buNone/>
            </a:pPr>
            <a:r>
              <a:rPr lang="cs-CZ" sz="4000" dirty="0" smtClean="0"/>
              <a:t>		Ludmila.Ticha@cvut.cz</a:t>
            </a: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060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Účastníci průzkumu: 17 VŠ</a:t>
            </a:r>
            <a:endParaRPr lang="cs-CZ" b="1" dirty="0"/>
          </a:p>
        </p:txBody>
      </p:sp>
      <p:graphicFrame>
        <p:nvGraphicFramePr>
          <p:cNvPr id="24" name="Zástupný symbol pro obsah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8322660"/>
              </p:ext>
            </p:extLst>
          </p:nvPr>
        </p:nvGraphicFramePr>
        <p:xfrm>
          <a:off x="677863" y="1507068"/>
          <a:ext cx="8596312" cy="453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07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Což je vlastně…..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6800" y="2133600"/>
            <a:ext cx="9167812" cy="3777622"/>
          </a:xfrm>
        </p:spPr>
        <p:txBody>
          <a:bodyPr>
            <a:normAutofit/>
          </a:bodyPr>
          <a:lstStyle/>
          <a:p>
            <a:r>
              <a:rPr lang="cs-CZ" sz="4400" dirty="0" smtClean="0"/>
              <a:t>118 Fakult</a:t>
            </a:r>
          </a:p>
          <a:p>
            <a:pPr lvl="1"/>
            <a:r>
              <a:rPr lang="cs-CZ" sz="4200" dirty="0" smtClean="0"/>
              <a:t>od nejmenší  - 36 studentů (VUT)</a:t>
            </a:r>
          </a:p>
          <a:p>
            <a:pPr lvl="1"/>
            <a:r>
              <a:rPr lang="cs-CZ" sz="4200" dirty="0" smtClean="0"/>
              <a:t>po největší – 11.172 studentů (ČZU)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2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Výběr vzorku respondentů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4000" dirty="0" smtClean="0"/>
              <a:t>Metoda: náhodný stratifikovaný výběr </a:t>
            </a:r>
            <a:br>
              <a:rPr lang="cs-CZ" sz="4000" dirty="0" smtClean="0"/>
            </a:br>
            <a:r>
              <a:rPr lang="cs-CZ" sz="4000" dirty="0" smtClean="0"/>
              <a:t>po fakultách ze všech studentů studujících </a:t>
            </a:r>
            <a:br>
              <a:rPr lang="cs-CZ" sz="4000" dirty="0" smtClean="0"/>
            </a:br>
            <a:r>
              <a:rPr lang="cs-CZ" sz="4000" dirty="0" smtClean="0"/>
              <a:t>v českém jazyce</a:t>
            </a:r>
          </a:p>
          <a:p>
            <a:endParaRPr lang="cs-CZ" sz="4000" dirty="0"/>
          </a:p>
          <a:p>
            <a:r>
              <a:rPr lang="cs-CZ" sz="4000" dirty="0" smtClean="0"/>
              <a:t>Celkem studentů						252.577	</a:t>
            </a:r>
          </a:p>
          <a:p>
            <a:r>
              <a:rPr lang="cs-CZ" sz="4000" dirty="0" smtClean="0"/>
              <a:t>Osloveno			   				  		  87.569	</a:t>
            </a:r>
          </a:p>
          <a:p>
            <a:r>
              <a:rPr lang="cs-CZ" sz="4000" dirty="0" smtClean="0"/>
              <a:t>Předpokládaná návratnost		  35.542</a:t>
            </a:r>
          </a:p>
          <a:p>
            <a:pPr marL="0" indent="0">
              <a:buNone/>
            </a:pPr>
            <a:r>
              <a:rPr lang="cs-CZ" sz="4000" dirty="0"/>
              <a:t>	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42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Postup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Přípravné </a:t>
            </a:r>
            <a:r>
              <a:rPr lang="cs-CZ" sz="4000" dirty="0" smtClean="0"/>
              <a:t>práce:</a:t>
            </a:r>
          </a:p>
          <a:p>
            <a:pPr marL="457200" lvl="1" indent="0">
              <a:buNone/>
            </a:pPr>
            <a:r>
              <a:rPr lang="cs-CZ" sz="4000" dirty="0"/>
              <a:t>	</a:t>
            </a:r>
            <a:r>
              <a:rPr lang="cs-CZ" sz="4000" dirty="0" smtClean="0"/>
              <a:t>		 </a:t>
            </a:r>
            <a:r>
              <a:rPr lang="cs-CZ" sz="4000" dirty="0"/>
              <a:t>leden-duben </a:t>
            </a:r>
            <a:r>
              <a:rPr lang="cs-CZ" sz="4000" dirty="0" smtClean="0"/>
              <a:t>2015</a:t>
            </a:r>
          </a:p>
          <a:p>
            <a:r>
              <a:rPr lang="cs-CZ" sz="4000" dirty="0" smtClean="0"/>
              <a:t>Dotazník, hypotézy, dopisy, popis podmínek na fakultách…..</a:t>
            </a:r>
            <a:endParaRPr lang="cs-CZ" sz="4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smtClean="0"/>
              <a:t>Bibliotheca Academica, Ostrava 13. - 14. 10.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59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Hypotézy nově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27201"/>
            <a:ext cx="10295466" cy="4314162"/>
          </a:xfrm>
        </p:spPr>
        <p:txBody>
          <a:bodyPr>
            <a:normAutofit lnSpcReduction="10000"/>
          </a:bodyPr>
          <a:lstStyle/>
          <a:p>
            <a:r>
              <a:rPr lang="cs-CZ" sz="4400" dirty="0" smtClean="0"/>
              <a:t>Co </a:t>
            </a:r>
            <a:r>
              <a:rPr lang="cs-CZ" sz="4400" dirty="0"/>
              <a:t>má vliv na úroveň IG studentů:</a:t>
            </a:r>
          </a:p>
          <a:p>
            <a:pPr lvl="1"/>
            <a:r>
              <a:rPr lang="cs-CZ" sz="4400" dirty="0"/>
              <a:t>kurzy práce s informacemi</a:t>
            </a:r>
          </a:p>
          <a:p>
            <a:pPr lvl="1"/>
            <a:r>
              <a:rPr lang="cs-CZ" sz="4400" dirty="0"/>
              <a:t>osobní zájem o práci 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s </a:t>
            </a:r>
            <a:r>
              <a:rPr lang="cs-CZ" sz="4400" dirty="0"/>
              <a:t>informacemi</a:t>
            </a:r>
          </a:p>
          <a:p>
            <a:pPr lvl="1"/>
            <a:r>
              <a:rPr lang="cs-CZ" sz="4400" dirty="0"/>
              <a:t>povinnost pracovat </a:t>
            </a:r>
            <a:r>
              <a:rPr lang="cs-CZ" sz="4400" dirty="0" smtClean="0"/>
              <a:t/>
            </a:r>
            <a:br>
              <a:rPr lang="cs-CZ" sz="4400" dirty="0" smtClean="0"/>
            </a:br>
            <a:r>
              <a:rPr lang="cs-CZ" sz="4400" dirty="0" smtClean="0"/>
              <a:t>s informacemi</a:t>
            </a:r>
            <a:endParaRPr lang="cs-CZ" sz="4400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69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Hypotézy nově (2)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0501"/>
            <a:ext cx="9825566" cy="4580862"/>
          </a:xfrm>
        </p:spPr>
        <p:txBody>
          <a:bodyPr>
            <a:noAutofit/>
          </a:bodyPr>
          <a:lstStyle/>
          <a:p>
            <a:r>
              <a:rPr lang="cs-CZ" sz="3600" dirty="0" smtClean="0"/>
              <a:t>Jaké úrovně dosahuje informačně gramotný student:</a:t>
            </a:r>
          </a:p>
          <a:p>
            <a:pPr lvl="1"/>
            <a:r>
              <a:rPr lang="cs-CZ" sz="3600" dirty="0" smtClean="0"/>
              <a:t>alespoň 75 bodů ve všech složkách IG pro pokročilou úroveň informačně gramotného studenta</a:t>
            </a:r>
          </a:p>
          <a:p>
            <a:pPr lvl="1"/>
            <a:r>
              <a:rPr lang="cs-CZ" sz="3600" dirty="0" smtClean="0"/>
              <a:t>alespoň 50 bodů pro základní úroveň informačně gramotného studenta</a:t>
            </a:r>
            <a:endParaRPr lang="cs-CZ" sz="3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smtClean="0"/>
              <a:t>Bibliotheca Academica, Ostrava 13. - 14. 10. 2015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986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Průběh průzkumu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73312" y="2131593"/>
            <a:ext cx="8915400" cy="3777622"/>
          </a:xfrm>
        </p:spPr>
        <p:txBody>
          <a:bodyPr>
            <a:noAutofit/>
          </a:bodyPr>
          <a:lstStyle/>
          <a:p>
            <a:r>
              <a:rPr lang="cs-CZ" sz="4800" dirty="0"/>
              <a:t>Samotný sběr dat 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					27.4. - 17.5.</a:t>
            </a:r>
            <a:endParaRPr lang="cs-CZ" sz="4800" dirty="0"/>
          </a:p>
          <a:p>
            <a:r>
              <a:rPr lang="cs-CZ" sz="4800" dirty="0" smtClean="0"/>
              <a:t>0 - 2 urgenční dopisy</a:t>
            </a:r>
          </a:p>
          <a:p>
            <a:r>
              <a:rPr lang="cs-CZ" sz="4800" dirty="0" smtClean="0"/>
              <a:t>Propagace přes FB, letáky, plakáty, weby knihoven, …..</a:t>
            </a:r>
          </a:p>
          <a:p>
            <a:pPr marL="0" indent="0">
              <a:buNone/>
            </a:pPr>
            <a:endParaRPr lang="cs-CZ" sz="4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907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Motivace respondentů k odpovědím - ukázka z FB ČVUT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78411" y="4308364"/>
            <a:ext cx="14326827" cy="404125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489199" y="2438400"/>
            <a:ext cx="1959224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4097" name="Obrázek 1" descr="https://scontent.xx.fbcdn.net/hphotos-xfp1/v/t1.0-9/11206111_929563697099707_8182329901067953504_n.png?oh=6e59c360f7903e9d5ba7194f1c1e1b1c&amp;oe=56A03FD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2209" y="2247900"/>
            <a:ext cx="7607300" cy="369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89199" y="6353175"/>
            <a:ext cx="1959224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pt-BR" dirty="0" smtClean="0"/>
              <a:t>Bibliotheca Academica, Ostrava 13. - 14. 10.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574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425</TotalTime>
  <Words>626</Words>
  <Application>Microsoft Office PowerPoint</Application>
  <PresentationFormat>Vlastní</PresentationFormat>
  <Paragraphs>142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Stébla</vt:lpstr>
      <vt:lpstr>Průzkum IG 2015: úroveň informační gramotnosti VŠ studentů</vt:lpstr>
      <vt:lpstr>Účastníci průzkumu: 17 VŠ</vt:lpstr>
      <vt:lpstr>Což je vlastně…..</vt:lpstr>
      <vt:lpstr>Výběr vzorku respondentů</vt:lpstr>
      <vt:lpstr>Postup</vt:lpstr>
      <vt:lpstr>Hypotézy nově</vt:lpstr>
      <vt:lpstr>Hypotézy nově (2)</vt:lpstr>
      <vt:lpstr>Průběh průzkumu</vt:lpstr>
      <vt:lpstr>Motivace respondentů k odpovědím - ukázka z FB ČVUT</vt:lpstr>
      <vt:lpstr>Návratnost dotazníků</vt:lpstr>
      <vt:lpstr>Souhrnná zpráva za všechny VŠ</vt:lpstr>
      <vt:lpstr>Porovnání s pilotním průzkumem (převzato  z prezentace Mgr. J. Prajsové na Semináři IVIG 2015)</vt:lpstr>
      <vt:lpstr>Pravděpodobnostní model studenta  s hranicí 50 bodů IG skóre </vt:lpstr>
      <vt:lpstr>Pravděpodobnostní model studenta  s hranicí 70 bodů IG skóre</vt:lpstr>
      <vt:lpstr>Pravděpodobnostní model studenta  s hranicí 70 bodů IG skóre</vt:lpstr>
      <vt:lpstr>A co dál…..</vt:lpstr>
      <vt:lpstr>Děkujeme vám za pozornost</vt:lpstr>
    </vt:vector>
  </TitlesOfParts>
  <Company>VŠE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Celorepublikový průzkum IG VŠ studenta 2015</dc:title>
  <dc:creator>Lenka Bělohoubková</dc:creator>
  <cp:lastModifiedBy>tka20</cp:lastModifiedBy>
  <cp:revision>41</cp:revision>
  <dcterms:created xsi:type="dcterms:W3CDTF">2015-09-21T11:37:23Z</dcterms:created>
  <dcterms:modified xsi:type="dcterms:W3CDTF">2015-10-27T11:03:26Z</dcterms:modified>
</cp:coreProperties>
</file>