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96" r:id="rId3"/>
    <p:sldMasterId id="214748372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345" r:id="rId7"/>
    <p:sldId id="341" r:id="rId8"/>
    <p:sldId id="314" r:id="rId9"/>
    <p:sldId id="337" r:id="rId10"/>
    <p:sldId id="285" r:id="rId11"/>
    <p:sldId id="286" r:id="rId12"/>
    <p:sldId id="339" r:id="rId13"/>
    <p:sldId id="331" r:id="rId14"/>
    <p:sldId id="338" r:id="rId15"/>
    <p:sldId id="342" r:id="rId16"/>
    <p:sldId id="340" r:id="rId17"/>
    <p:sldId id="332" r:id="rId18"/>
    <p:sldId id="344" r:id="rId19"/>
    <p:sldId id="334" r:id="rId20"/>
    <p:sldId id="336" r:id="rId21"/>
    <p:sldId id="335" r:id="rId22"/>
    <p:sldId id="343" r:id="rId23"/>
    <p:sldId id="306" r:id="rId24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91"/>
    <a:srgbClr val="008B00"/>
    <a:srgbClr val="FFC900"/>
    <a:srgbClr val="1EB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404" autoAdjust="0"/>
  </p:normalViewPr>
  <p:slideViewPr>
    <p:cSldViewPr>
      <p:cViewPr>
        <p:scale>
          <a:sx n="75" d="100"/>
          <a:sy n="75" d="100"/>
        </p:scale>
        <p:origin x="-100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0E784-BE60-41E6-AA1C-C6791834DBFD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133D9-1964-4AE8-8886-F18406BF3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438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6A270-31CD-43D1-B43C-988E248B83DF}" type="datetimeFigureOut">
              <a:rPr lang="cs-CZ" smtClean="0"/>
              <a:t>13.10.2014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EB6E9-A137-4280-A7FC-28A16EB54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2376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EB6E9-A137-4280-A7FC-28A16EB542B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78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A5F1-05F5-40B5-A040-64C7FBE94BD5}" type="datetime1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1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73FF-8F14-40E8-87AD-D5CF159C2AAF}" type="datetime1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38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8CBF-210C-462A-BE13-B4CC1B1AC81C}" type="datetime1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51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A5F1-05F5-40B5-A040-64C7FBE94BD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2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AB3-0D71-4D9A-816D-8AF89037716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6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BFC-3889-409D-B5B7-11A4423D23C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2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4DBB-674D-442B-883A-0E989AB2CA2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548-B7B7-473E-B197-22C2E45779D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88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41-36F5-45C4-B212-6B45391B565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3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83A9-0282-4A6F-862A-A200EE89178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10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3B3-C553-4275-B3C6-1C56427C218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1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AB3-0D71-4D9A-816D-8AF89037716A}" type="datetime1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759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654B-8AEF-4332-8B51-C92C862A6B1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2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73FF-8F14-40E8-87AD-D5CF159C2AA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3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8CBF-210C-462A-BE13-B4CC1B1AC81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17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A5F1-05F5-40B5-A040-64C7FBE94BD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29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AB3-0D71-4D9A-816D-8AF89037716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1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BFC-3889-409D-B5B7-11A4423D23C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04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4DBB-674D-442B-883A-0E989AB2CA2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79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548-B7B7-473E-B197-22C2E45779D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41-36F5-45C4-B212-6B45391B565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79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BFC-3889-409D-B5B7-11A4423D23C1}" type="datetime1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78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3B3-C553-4275-B3C6-1C56427C218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49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654B-8AEF-4332-8B51-C92C862A6B1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5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73FF-8F14-40E8-87AD-D5CF159C2AA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40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8CBF-210C-462A-BE13-B4CC1B1AC81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27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2A5F1-05F5-40B5-A040-64C7FBE94BD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1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6AB3-0D71-4D9A-816D-8AF89037716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30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BFC-3889-409D-B5B7-11A4423D23C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17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4DBB-674D-442B-883A-0E989AB2CA2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2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548-B7B7-473E-B197-22C2E45779D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83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41-36F5-45C4-B212-6B45391B565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1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4DBB-674D-442B-883A-0E989AB2CA27}" type="datetime1">
              <a:rPr lang="cs-CZ" smtClean="0"/>
              <a:t>13.10.2014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975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57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3B3-C553-4275-B3C6-1C56427C218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71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654B-8AEF-4332-8B51-C92C862A6B1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63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73FF-8F14-40E8-87AD-D5CF159C2AA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15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8CBF-210C-462A-BE13-B4CC1B1AC81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4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548-B7B7-473E-B197-22C2E45779DD}" type="datetime1">
              <a:rPr lang="cs-CZ" smtClean="0"/>
              <a:t>13.10.2014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77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41-36F5-45C4-B212-6B45391B5655}" type="datetime1">
              <a:rPr lang="cs-CZ" smtClean="0"/>
              <a:t>13.10.2014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24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3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A3B3-C553-4275-B3C6-1C56427C218F}" type="datetime1">
              <a:rPr lang="cs-CZ" smtClean="0"/>
              <a:t>13.10.2014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74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654B-8AEF-4332-8B51-C92C862A6B1B}" type="datetime1">
              <a:rPr lang="cs-CZ" smtClean="0"/>
              <a:t>13.10.2014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19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C340-89D1-470D-9349-8E351FEBAB10}" type="datetime1">
              <a:rPr lang="cs-CZ" smtClean="0"/>
              <a:t>13.10.2014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2B81-C8D1-414E-8BF0-A49D97C16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5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C340-89D1-470D-9349-8E351FEBAB1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1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C340-89D1-470D-9349-8E351FEBAB1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7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C340-89D1-470D-9349-8E351FEBAB1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13.10.2014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2B81-C8D1-414E-8BF0-A49D97C168C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2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kvs.cz/aktivity/ba-2014/index.htm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vsb.cz/" TargetMode="External"/><Relationship Id="rId2" Type="http://schemas.openxmlformats.org/officeDocument/2006/relationships/hyperlink" Target="http://www.openaire.eu/c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hyperlink" Target="http://www.openaire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penaire.eu/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teur4oa.eu/home" TargetMode="External"/><Relationship Id="rId7" Type="http://schemas.openxmlformats.org/officeDocument/2006/relationships/hyperlink" Target="http://eur-lex.europa.eu/legal-content/CS/TXT/?uri=CELEX:32012H0417" TargetMode="External"/><Relationship Id="rId2" Type="http://schemas.openxmlformats.org/officeDocument/2006/relationships/hyperlink" Target="http://www.openaire.e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ur-lex.europa.eu/legal-content/CS/TXT/?uri=CELEX:52012DC0401" TargetMode="External"/><Relationship Id="rId5" Type="http://schemas.openxmlformats.org/officeDocument/2006/relationships/hyperlink" Target="http://eur-lex.europa.eu/legal-content/CS/TXT/?uri=CELEX:52012DC0392&amp;qid=1412680945952" TargetMode="External"/><Relationship Id="rId4" Type="http://schemas.openxmlformats.org/officeDocument/2006/relationships/hyperlink" Target="http://www.fosteropenscience.e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1791064"/>
          </a:xfrm>
          <a:solidFill>
            <a:srgbClr val="282891"/>
          </a:solidFill>
        </p:spPr>
        <p:txBody>
          <a:bodyPr lIns="180000" tIns="360000" rIns="180000">
            <a:noAutofit/>
          </a:bodyPr>
          <a:lstStyle/>
          <a:p>
            <a:pPr>
              <a:spcBef>
                <a:spcPts val="0"/>
              </a:spcBef>
            </a:pPr>
            <a:r>
              <a:rPr lang="cs-CZ" b="1" dirty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  <a:t>otevřený přístup nabírá obrátky</a:t>
            </a:r>
            <a:r>
              <a:rPr lang="cs-CZ" sz="4000" dirty="0" smtClean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</a:b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2000" y="4716000"/>
            <a:ext cx="3476756" cy="1152000"/>
          </a:xfrm>
          <a:solidFill>
            <a:srgbClr val="282891"/>
          </a:solidFill>
        </p:spPr>
        <p:txBody>
          <a:bodyPr tIns="180000" rIns="432000" bIns="180000">
            <a:noAutofit/>
          </a:bodyPr>
          <a:lstStyle/>
          <a:p>
            <a:pPr algn="r"/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Daniela Tkačíková</a:t>
            </a:r>
          </a:p>
          <a:p>
            <a:pPr algn="r"/>
            <a:r>
              <a:rPr lang="cs-CZ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Ústřední knihovna</a:t>
            </a:r>
            <a:r>
              <a:rPr lang="cs-CZ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cs-CZ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VŠB-Technická univerzita Ostrava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68000" y="1764000"/>
            <a:ext cx="5868000" cy="1107996"/>
          </a:xfrm>
          <a:prstGeom prst="rect">
            <a:avLst/>
          </a:prstGeom>
          <a:noFill/>
        </p:spPr>
        <p:txBody>
          <a:bodyPr wrap="square" lIns="360000" rIns="252000" rtlCol="0">
            <a:spAutoFit/>
          </a:bodyPr>
          <a:lstStyle/>
          <a:p>
            <a:r>
              <a:rPr lang="cs-CZ" sz="6600" b="1" spc="-3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 2020</a:t>
            </a:r>
            <a:r>
              <a:rPr lang="cs-CZ" sz="6600" b="1" spc="-3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3200" b="1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92000"/>
            <a:ext cx="1117460" cy="39365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32000" y="6624000"/>
            <a:ext cx="24304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Attribution</a:t>
            </a:r>
            <a:r>
              <a:rPr lang="cs-CZ" sz="1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4.0 </a:t>
            </a:r>
            <a:r>
              <a:rPr lang="cs-CZ" sz="1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International</a:t>
            </a:r>
            <a:r>
              <a:rPr lang="cs-CZ" sz="1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 </a:t>
            </a:r>
            <a:r>
              <a:rPr lang="cs-CZ" sz="1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4.0</a:t>
            </a:r>
            <a:r>
              <a:rPr lang="cs-CZ" sz="1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10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34160" cy="110744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0" y="6552000"/>
            <a:ext cx="421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 smtClean="0">
                <a:solidFill>
                  <a:srgbClr val="282891"/>
                </a:solidFill>
                <a:hlinkClick r:id="rId5"/>
              </a:rPr>
              <a:t>Biblioteca</a:t>
            </a:r>
            <a:r>
              <a:rPr lang="cs-CZ" sz="1400" dirty="0" smtClean="0">
                <a:solidFill>
                  <a:srgbClr val="282891"/>
                </a:solidFill>
                <a:hlinkClick r:id="rId5"/>
              </a:rPr>
              <a:t> </a:t>
            </a:r>
            <a:r>
              <a:rPr lang="cs-CZ" sz="1400" dirty="0" err="1" smtClean="0">
                <a:solidFill>
                  <a:srgbClr val="282891"/>
                </a:solidFill>
                <a:hlinkClick r:id="rId5"/>
              </a:rPr>
              <a:t>academica</a:t>
            </a:r>
            <a:r>
              <a:rPr lang="cs-CZ" sz="1400" dirty="0" smtClean="0">
                <a:solidFill>
                  <a:srgbClr val="282891"/>
                </a:solidFill>
                <a:hlinkClick r:id="rId5"/>
              </a:rPr>
              <a:t> 2014</a:t>
            </a:r>
            <a:r>
              <a:rPr lang="cs-CZ" sz="1400" dirty="0" smtClean="0">
                <a:solidFill>
                  <a:srgbClr val="282891"/>
                </a:solidFill>
              </a:rPr>
              <a:t>, UJEP, Ústín. L., 14. 10. 2014</a:t>
            </a:r>
          </a:p>
        </p:txBody>
      </p:sp>
    </p:spTree>
    <p:extLst>
      <p:ext uri="{BB962C8B-B14F-4D97-AF65-F5344CB8AC3E}">
        <p14:creationId xmlns:p14="http://schemas.microsoft.com/office/powerpoint/2010/main" val="9586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" y="4788000"/>
            <a:ext cx="9144000" cy="1667325"/>
          </a:xfrm>
          <a:prstGeom prst="rect">
            <a:avLst/>
          </a:prstGeom>
          <a:solidFill>
            <a:srgbClr val="282891"/>
          </a:solidFill>
        </p:spPr>
        <p:txBody>
          <a:bodyPr wrap="square" lIns="540000" tIns="216000" rIns="360000" bIns="216000" rtlCol="0">
            <a:spAutoFit/>
          </a:bodyPr>
          <a:lstStyle/>
          <a:p>
            <a:r>
              <a:rPr lang="cs-CZ" sz="3200" b="1" dirty="0" smtClean="0">
                <a:solidFill>
                  <a:srgbClr val="1EB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Open Science Training </a:t>
            </a:r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European Research</a:t>
            </a:r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://www.fosteropenscience.eu/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" y="324000"/>
            <a:ext cx="9143998" cy="2036657"/>
          </a:xfrm>
          <a:prstGeom prst="rect">
            <a:avLst/>
          </a:prstGeom>
          <a:solidFill>
            <a:srgbClr val="282891"/>
          </a:solidFill>
        </p:spPr>
        <p:txBody>
          <a:bodyPr wrap="square" lIns="360000" tIns="216000" rIns="540000" bIns="216000" rtlCol="0">
            <a:spAutoFit/>
          </a:bodyPr>
          <a:lstStyle/>
          <a:p>
            <a:pPr algn="r"/>
            <a:r>
              <a:rPr lang="cs-CZ" sz="3200" b="1" dirty="0" smtClean="0">
                <a:solidFill>
                  <a:srgbClr val="1EBD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PASTEUR4OA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Policy Alignment Strategies for European Union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cs-CZ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://www.pasteur4oa.eu/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67620"/>
            <a:ext cx="285273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2"/>
            <a:ext cx="25733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0" y="2454049"/>
            <a:ext cx="1074286" cy="10628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4000" y="3636000"/>
            <a:ext cx="1074286" cy="10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2B81-C8D1-414E-8BF0-A49D97C168C8}" type="slidenum">
              <a:rPr lang="cs-CZ" smtClean="0"/>
              <a:t>11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3" y="0"/>
            <a:ext cx="8279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627"/>
            <a:ext cx="9144000" cy="53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6000"/>
            <a:ext cx="9144000" cy="818274"/>
          </a:xfrm>
          <a:prstGeom prst="rect">
            <a:avLst/>
          </a:prstGeom>
        </p:spPr>
        <p:txBody>
          <a:bodyPr wrap="square" lIns="252000" tIns="21600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0000" y="5760000"/>
            <a:ext cx="6696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politika otevřeného přístupu?</a:t>
            </a:r>
          </a:p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strategie…?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534" y="5796098"/>
            <a:ext cx="954921" cy="9447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6094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1820" y="322845"/>
            <a:ext cx="1074286" cy="10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" y="1124744"/>
            <a:ext cx="9144000" cy="512644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64800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http://ec.europa.eu/information_society/newsroom/cf/dae/document.cfm?action=display&amp;doc_id=4601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081"/>
            <a:ext cx="153670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6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425"/>
            <a:ext cx="9144000" cy="56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1580566"/>
          </a:xfrm>
          <a:prstGeom prst="rect">
            <a:avLst/>
          </a:prstGeom>
          <a:solidFill>
            <a:srgbClr val="282891"/>
          </a:solidFill>
        </p:spPr>
        <p:txBody>
          <a:bodyPr wrap="square" lIns="396000" tIns="216000" bIns="25200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otevřeného přístupu                       k vědeckým 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publikacím: otázky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728000"/>
            <a:ext cx="9144000" cy="4832092"/>
          </a:xfrm>
          <a:prstGeom prst="rect">
            <a:avLst/>
          </a:prstGeom>
          <a:noFill/>
        </p:spPr>
        <p:txBody>
          <a:bodyPr wrap="square" lIns="504000" rIns="72000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publikace otevřeně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zpřístupnit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zajistit otevřený přístup k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publikacím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Autorská práva (Copyright) a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jsou to </a:t>
            </a:r>
            <a:r>
              <a:rPr lang="cs-CZ" sz="2800" dirty="0" err="1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APCs</a:t>
            </a:r>
            <a:endParaRPr lang="cs-CZ" sz="28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uložit do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repozitáře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 uložit publikace do </a:t>
            </a:r>
            <a:r>
              <a:rPr lang="pl-PL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repozitáře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 otevřeně zpřístupnit v </a:t>
            </a:r>
            <a:r>
              <a:rPr lang="cs-CZ" sz="28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repozitáři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uložené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to období embarga na otevřený přístup</a:t>
            </a:r>
            <a:endParaRPr lang="cs-CZ" sz="28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Otevřený 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 bibliografickým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metadatům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 uložit publikace</a:t>
            </a:r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147" y="445681"/>
            <a:ext cx="139682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" y="1325733"/>
            <a:ext cx="5097632" cy="421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22" y="2137304"/>
            <a:ext cx="5006262" cy="4572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0"/>
            <a:ext cx="9144000" cy="1326105"/>
          </a:xfrm>
          <a:prstGeom prst="rect">
            <a:avLst/>
          </a:prstGeom>
          <a:solidFill>
            <a:srgbClr val="282891"/>
          </a:solidFill>
        </p:spPr>
        <p:txBody>
          <a:bodyPr wrap="square" lIns="288000" tIns="108000" rIns="108000" bIns="10800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otevřeného přístupu 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vědeckým 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publikacím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12" y="188640"/>
            <a:ext cx="1396825" cy="76190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24" y="978678"/>
            <a:ext cx="1534160" cy="110744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6444000"/>
            <a:ext cx="9144000" cy="448942"/>
          </a:xfrm>
          <a:prstGeom prst="rect">
            <a:avLst/>
          </a:prstGeom>
          <a:solidFill>
            <a:srgbClr val="282891"/>
          </a:solidFill>
        </p:spPr>
        <p:txBody>
          <a:bodyPr wrap="square" lIns="180000" tIns="108000" bIns="108000" rtlCol="0">
            <a:spAutoFit/>
          </a:bodyPr>
          <a:lstStyle/>
          <a:p>
            <a:r>
              <a:rPr lang="cs-CZ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https://www.iprhelpdesk.eu/sites/default/files/newsdocuments/Open_Access_in_H2020_0.pdf</a:t>
            </a:r>
          </a:p>
        </p:txBody>
      </p:sp>
      <p:sp>
        <p:nvSpPr>
          <p:cNvPr id="5" name="Obdélník 4"/>
          <p:cNvSpPr/>
          <p:nvPr/>
        </p:nvSpPr>
        <p:spPr>
          <a:xfrm>
            <a:off x="2700000" y="5616000"/>
            <a:ext cx="5004000" cy="7920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s-CZ" sz="44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odpovědi… (?)</a:t>
            </a:r>
          </a:p>
        </p:txBody>
      </p:sp>
    </p:spTree>
    <p:extLst>
      <p:ext uri="{BB962C8B-B14F-4D97-AF65-F5344CB8AC3E}">
        <p14:creationId xmlns:p14="http://schemas.microsoft.com/office/powerpoint/2010/main" val="19937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1653269"/>
          </a:xfrm>
          <a:prstGeom prst="rect">
            <a:avLst/>
          </a:prstGeom>
          <a:solidFill>
            <a:srgbClr val="282891"/>
          </a:solidFill>
        </p:spPr>
        <p:txBody>
          <a:bodyPr wrap="square" lIns="0" tIns="252000" bIns="288000">
            <a:spAutoFit/>
          </a:bodyPr>
          <a:lstStyle/>
          <a:p>
            <a:pPr lvl="1"/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Otevřený </a:t>
            </a:r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výzkumným </a:t>
            </a:r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datům</a:t>
            </a:r>
            <a:endParaRPr lang="cs-CZ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727999"/>
            <a:ext cx="9144000" cy="4788000"/>
          </a:xfrm>
          <a:prstGeom prst="rect">
            <a:avLst/>
          </a:prstGeom>
          <a:solidFill>
            <a:schemeClr val="bg1"/>
          </a:solidFill>
        </p:spPr>
        <p:txBody>
          <a:bodyPr wrap="square" lIns="504000" rIns="720000" rtlCol="0">
            <a:spAutoFit/>
          </a:bodyPr>
          <a:lstStyle/>
          <a:p>
            <a:r>
              <a:rPr lang="cs-CZ" sz="24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Pilotní projekt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vybrané oblasti výzkumu; vztahuje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na dva typy dat: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data, včetně příslušných </a:t>
            </a:r>
            <a:r>
              <a:rPr lang="cs-CZ" sz="2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potřebná k ověření výsledků prezentovaných ve vědeckých publikacích;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jiná data,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včetně souvisejících </a:t>
            </a:r>
            <a:r>
              <a:rPr lang="cs-CZ" sz="2000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 je uvedeno v příslušném dokumentu, tzv. </a:t>
            </a:r>
            <a:r>
              <a:rPr lang="cs-CZ" sz="2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Management </a:t>
            </a:r>
            <a:r>
              <a:rPr lang="cs-CZ" sz="2000" b="1" dirty="0" err="1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s-CZ" sz="2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(DMP),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němž jsou popsány plány pro vytvářená data, nakládání s 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nimi,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uchovávání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dobu trvání a po skončení projektu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Otevřený přístup k výzkumným datům je zajištěn tím, že příjemci grantů uloží svá výzkumná data </a:t>
            </a:r>
            <a:r>
              <a:rPr lang="cs-CZ" sz="2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repozitářů určených pro ukládání výzkumných dat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 přijmou opatření k tomu, aby třetím stranám bylo v maximální možné míře umožněno tato data bezplatně využívat, šířit, vytěžovat, reprodukovat mít k nim přístup.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0849"/>
            <a:ext cx="1396825" cy="7619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56" y="298082"/>
            <a:ext cx="1534160" cy="11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998"/>
            <a:ext cx="4132326" cy="337451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-2" y="0"/>
            <a:ext cx="9144000" cy="1544214"/>
          </a:xfrm>
          <a:prstGeom prst="rect">
            <a:avLst/>
          </a:prstGeom>
          <a:solidFill>
            <a:schemeClr val="bg1"/>
          </a:solidFill>
        </p:spPr>
        <p:txBody>
          <a:bodyPr wrap="none" lIns="396000" tIns="216000" bIns="216000" rtlCol="0">
            <a:spAutoFit/>
          </a:bodyPr>
          <a:lstStyle/>
          <a:p>
            <a:r>
              <a:rPr lang="cs-CZ" sz="36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Dopady otevřeného přístupu na služby</a:t>
            </a:r>
          </a:p>
          <a:p>
            <a:r>
              <a:rPr lang="cs-CZ" sz="36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univerzitních knihoven</a:t>
            </a:r>
            <a:endParaRPr lang="cs-CZ" sz="3600" b="1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0" y="1544214"/>
            <a:ext cx="5002530" cy="4300855"/>
          </a:xfrm>
          <a:prstGeom prst="rect">
            <a:avLst/>
          </a:prstGeom>
          <a:ln>
            <a:solidFill>
              <a:srgbClr val="28289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0" y="6336000"/>
            <a:ext cx="837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http://connection.sagepub.com/blog/2012/09/04/what-role-will-academic-libraries-play-in-an-open-access-future/</a:t>
            </a:r>
          </a:p>
        </p:txBody>
      </p:sp>
      <p:sp>
        <p:nvSpPr>
          <p:cNvPr id="8" name="Obdélník 7"/>
          <p:cNvSpPr/>
          <p:nvPr/>
        </p:nvSpPr>
        <p:spPr>
          <a:xfrm>
            <a:off x="4140000" y="5868000"/>
            <a:ext cx="4968000" cy="461665"/>
          </a:xfrm>
          <a:prstGeom prst="rect">
            <a:avLst/>
          </a:prstGeom>
        </p:spPr>
        <p:txBody>
          <a:bodyPr lIns="540000">
            <a:spAutoFit/>
          </a:bodyPr>
          <a:lstStyle/>
          <a:p>
            <a:r>
              <a:rPr lang="cs-C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http://www.swets.com/blog/the-impact-of-open-access-on-librarians</a:t>
            </a:r>
          </a:p>
        </p:txBody>
      </p:sp>
    </p:spTree>
    <p:extLst>
      <p:ext uri="{BB962C8B-B14F-4D97-AF65-F5344CB8AC3E}">
        <p14:creationId xmlns:p14="http://schemas.microsoft.com/office/powerpoint/2010/main" val="6881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96752"/>
          </a:xfrm>
        </p:spPr>
        <p:txBody>
          <a:bodyPr lIns="360000" tIns="216000" rIns="360000" bIns="252000">
            <a:normAutofit fontScale="90000"/>
          </a:bodyPr>
          <a:lstStyle/>
          <a:p>
            <a:pPr algn="l"/>
            <a:r>
              <a:rPr lang="cs-CZ" b="1" spc="-300" dirty="0" smtClean="0">
                <a:solidFill>
                  <a:schemeClr val="bg1"/>
                </a:solidFill>
                <a:latin typeface="Arial" pitchFamily="34" charset="0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  <a:t/>
            </a:r>
            <a:br>
              <a:rPr lang="cs-CZ" b="1" spc="-300" dirty="0" smtClean="0">
                <a:solidFill>
                  <a:schemeClr val="bg1"/>
                </a:solidFill>
                <a:latin typeface="Arial" pitchFamily="34" charset="0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</a:br>
            <a:r>
              <a:rPr lang="cs-CZ" b="1" dirty="0" smtClean="0">
                <a:solidFill>
                  <a:schemeClr val="bg1"/>
                </a:solidFill>
                <a:latin typeface="Arial" pitchFamily="34" charset="0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  <a:t>Obsah</a:t>
            </a:r>
            <a:r>
              <a:rPr lang="en-US" sz="5400" b="1" spc="300" dirty="0" smtClean="0">
                <a:solidFill>
                  <a:schemeClr val="bg1"/>
                </a:solidFill>
                <a:latin typeface="Arial" pitchFamily="34" charset="0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  <a:t/>
            </a:r>
            <a:br>
              <a:rPr lang="en-US" sz="5400" b="1" spc="300" dirty="0" smtClean="0">
                <a:solidFill>
                  <a:schemeClr val="bg1"/>
                </a:solidFill>
                <a:latin typeface="Arial" pitchFamily="34" charset="0"/>
                <a:ea typeface="PF Paperback" panose="02000503040000020004" pitchFamily="50" charset="0"/>
                <a:cs typeface="Arial" pitchFamily="34" charset="0"/>
                <a:sym typeface="PF Paperback" panose="02000503040000020004" pitchFamily="50" charset="0"/>
              </a:rPr>
            </a:br>
            <a:endParaRPr lang="cs-CZ" spc="3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24000"/>
            <a:ext cx="9144000" cy="5373215"/>
          </a:xfrm>
          <a:solidFill>
            <a:schemeClr val="bg1"/>
          </a:solidFill>
        </p:spPr>
        <p:txBody>
          <a:bodyPr lIns="828000" tIns="288000" rIns="360000" bIns="28800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musí univerzitní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knihovny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zajímat o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otevřený přístup </a:t>
            </a:r>
            <a:endParaRPr lang="cs-CZ" altLang="cs-CZ" sz="2400" dirty="0" smtClean="0">
              <a:solidFill>
                <a:srgbClr val="282891"/>
              </a:solidFill>
              <a:latin typeface="Arial" panose="020B0604020202020204" pitchFamily="34" charset="0"/>
              <a:ea typeface="PF Paperback"/>
              <a:cs typeface="Arial" panose="020B0604020202020204" pitchFamily="34" charset="0"/>
              <a:sym typeface="PF Paperback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Politiky </a:t>
            </a:r>
            <a:r>
              <a:rPr lang="cs-CZ" altLang="cs-CZ" sz="2400" dirty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a povinnosti otevřeného </a:t>
            </a:r>
            <a:r>
              <a:rPr lang="cs-CZ" altLang="cs-CZ" sz="2400" dirty="0" smtClean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přístupu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Evropská komise </a:t>
            </a:r>
            <a:r>
              <a:rPr lang="cs-CZ" altLang="cs-CZ" sz="2400" dirty="0" smtClean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a </a:t>
            </a:r>
            <a:r>
              <a:rPr lang="cs-CZ" altLang="cs-CZ" sz="2400" dirty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otevřený přístup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Evropská komise: grantová agentura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Projekty OpenAIRE, FOSTER </a:t>
            </a:r>
            <a:r>
              <a:rPr lang="cs-CZ" altLang="cs-CZ" sz="2400" dirty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a </a:t>
            </a:r>
            <a:r>
              <a:rPr lang="cs-CZ" altLang="cs-CZ" sz="2400" dirty="0" smtClean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PASTEUR4OA…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Česko a Horizont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H2020: Povinnost otevřeného přístupu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vědeckým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publikacím a výzkumným datům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 dirty="0" smtClean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Dopady </a:t>
            </a:r>
            <a:r>
              <a:rPr lang="cs-CZ" altLang="cs-CZ" sz="2400" dirty="0">
                <a:solidFill>
                  <a:srgbClr val="28289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otevřeného přístupu na služby univerzitních knihoven</a:t>
            </a:r>
          </a:p>
          <a:p>
            <a:pPr>
              <a:lnSpc>
                <a:spcPct val="150000"/>
              </a:lnSpc>
              <a:buFontTx/>
              <a:buChar char="•"/>
            </a:pPr>
            <a:endParaRPr lang="cs-CZ" altLang="cs-CZ" dirty="0" smtClean="0">
              <a:solidFill>
                <a:srgbClr val="595959"/>
              </a:solidFill>
              <a:latin typeface="Arial" panose="020B0604020202020204" pitchFamily="34" charset="0"/>
              <a:ea typeface="PF Paperback"/>
              <a:cs typeface="Arial" panose="020B0604020202020204" pitchFamily="34" charset="0"/>
              <a:sym typeface="PF Paperback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9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403648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1332000"/>
            <a:ext cx="9144000" cy="1258733"/>
          </a:xfrm>
          <a:prstGeom prst="rect">
            <a:avLst/>
          </a:prstGeom>
          <a:solidFill>
            <a:srgbClr val="28288C"/>
          </a:solidFill>
        </p:spPr>
        <p:txBody>
          <a:bodyPr wrap="square" tIns="288000" bIns="288000">
            <a:spAutoFit/>
          </a:bodyPr>
          <a:lstStyle/>
          <a:p>
            <a:pPr algn="ctr">
              <a:defRPr/>
            </a:pPr>
            <a:r>
              <a:rPr lang="cs-CZ" sz="4400" b="1" kern="0" dirty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PF Paperback" panose="02000503040000020004" pitchFamily="50" charset="0"/>
                <a:sym typeface="PF Paperback" panose="02000503040000020004" pitchFamily="50" charset="0"/>
              </a:rPr>
              <a:t>Děkuji za pozornost</a:t>
            </a:r>
            <a:r>
              <a:rPr lang="en-US" sz="4400" b="1" kern="0" dirty="0">
                <a:solidFill>
                  <a:schemeClr val="bg1"/>
                </a:solidFill>
                <a:latin typeface="Arial"/>
                <a:ea typeface="PF Paperback" panose="02000503040000020004" pitchFamily="50" charset="0"/>
                <a:cs typeface="PF Paperback" panose="02000503040000020004" pitchFamily="50" charset="0"/>
                <a:sym typeface="PF Paperback" panose="02000503040000020004" pitchFamily="50" charset="0"/>
              </a:rPr>
              <a:t>!</a:t>
            </a:r>
            <a:endParaRPr lang="cs-CZ" sz="4400" kern="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hlinkClick r:id="rId2"/>
          </p:cNvPr>
          <p:cNvSpPr txBox="1"/>
          <p:nvPr/>
        </p:nvSpPr>
        <p:spPr>
          <a:xfrm>
            <a:off x="3168000" y="4869160"/>
            <a:ext cx="2842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http://knihovna.vsb.cz/</a:t>
            </a:r>
            <a:endParaRPr lang="cs-CZ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 smtClean="0">
                <a:solidFill>
                  <a:srgbClr val="28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cs-CZ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cs-CZ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cs-CZ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www.openaire.eu/</a:t>
            </a:r>
            <a:endParaRPr lang="cs-CZ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daniela.tkacikova@vsb.cz</a:t>
            </a:r>
          </a:p>
          <a:p>
            <a:pPr algn="ctr"/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3484860"/>
            <a:ext cx="19177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00"/>
            <a:ext cx="9144000" cy="44131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4508240" cy="1062920"/>
          </a:xfrm>
          <a:prstGeom prst="rect">
            <a:avLst/>
          </a:prstGeom>
          <a:noFill/>
        </p:spPr>
        <p:txBody>
          <a:bodyPr wrap="none" lIns="360000" tIns="252000" bIns="216000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Máte rádi e-knihy?</a:t>
            </a:r>
            <a:endParaRPr lang="cs-CZ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92000" y="5868000"/>
            <a:ext cx="5328000" cy="917513"/>
          </a:xfrm>
          <a:prstGeom prst="rect">
            <a:avLst/>
          </a:prstGeom>
          <a:noFill/>
        </p:spPr>
        <p:txBody>
          <a:bodyPr wrap="square" lIns="180000" tIns="180000" rIns="180000" bIns="180000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 otevřený přístup?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30368"/>
            <a:ext cx="1609344" cy="162763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492000" y="5508000"/>
            <a:ext cx="56520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http://www.economist.com/node/21623582/comments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00" y="0"/>
            <a:ext cx="171034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1630973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180000" bIns="216000" rtlCol="0">
            <a:spAutoFit/>
          </a:bodyPr>
          <a:lstStyle/>
          <a:p>
            <a:r>
              <a:rPr lang="cs-CZ" sz="4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se musí univerzitní knihovny zajímat o otevřený přístup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3060000"/>
            <a:ext cx="9144000" cy="3477875"/>
          </a:xfrm>
          <a:prstGeom prst="rect">
            <a:avLst/>
          </a:prstGeom>
          <a:noFill/>
        </p:spPr>
        <p:txBody>
          <a:bodyPr wrap="square" lIns="396000" rtlCol="0">
            <a:spAutoFit/>
          </a:bodyPr>
          <a:lstStyle/>
          <a:p>
            <a:r>
              <a:rPr lang="cs-CZ" sz="28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</a:t>
            </a:r>
            <a:r>
              <a:rPr lang="cs-CZ" sz="28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vlivy: </a:t>
            </a:r>
            <a:endParaRPr lang="cs-CZ" sz="2800" b="1" dirty="0" smtClean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Současné informační technologie</a:t>
            </a:r>
            <a:endParaRPr lang="cs-CZ" sz="24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otevřeného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 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poskytovatelů finanční podpory na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mezinárodní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otevřeného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otevřeného přístupu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institucionální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a povinnosti otevřeného přístupu</a:t>
            </a:r>
            <a:endParaRPr lang="cs-CZ" sz="2400" dirty="0" smtClean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vydavatelské </a:t>
            </a:r>
            <a:r>
              <a:rPr lang="cs-CZ" sz="2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otevřeného </a:t>
            </a: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 autorů a jejich institucí</a:t>
            </a:r>
            <a:endParaRPr lang="cs-CZ" sz="24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1728000"/>
            <a:ext cx="9144000" cy="1188938"/>
          </a:xfrm>
          <a:prstGeom prst="rect">
            <a:avLst/>
          </a:prstGeom>
          <a:solidFill>
            <a:srgbClr val="282891"/>
          </a:solidFill>
        </p:spPr>
        <p:txBody>
          <a:bodyPr wrap="square" lIns="360000" tIns="144000" rIns="540000" bIns="180000">
            <a:spAutoFit/>
          </a:bodyPr>
          <a:lstStyle/>
          <a:p>
            <a:pPr algn="r"/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Protože se </a:t>
            </a:r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otevřený přístup pomalu </a:t>
            </a: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(?), ale jistě, stává standardem vědecké komunikace!</a:t>
            </a:r>
          </a:p>
        </p:txBody>
      </p:sp>
    </p:spTree>
    <p:extLst>
      <p:ext uri="{BB962C8B-B14F-4D97-AF65-F5344CB8AC3E}">
        <p14:creationId xmlns:p14="http://schemas.microsoft.com/office/powerpoint/2010/main" val="40691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32000" y="1728000"/>
            <a:ext cx="7812000" cy="1793344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108000" rIns="252000" bIns="144000">
            <a:spAutoFit/>
          </a:bodyPr>
          <a:lstStyle/>
          <a:p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otevřeného přístupu, zvláště ty, jež zahrnují </a:t>
            </a:r>
            <a:r>
              <a:rPr lang="cs-CZ" sz="2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otevřeného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přístupu, zajišťují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organizacím financujícím výzkum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jsou výsledky jimi financovaného výzkumu volně dostupné pro všechny,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 daném okamžiku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potřebují (ale nejen to, viz např. služby </a:t>
            </a:r>
            <a:r>
              <a:rPr lang="cs-CZ" sz="20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OpenAIRE</a:t>
            </a:r>
            <a:r>
              <a:rPr lang="cs-CZ" sz="20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b="1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4000" y="3564000"/>
            <a:ext cx="8640000" cy="1449216"/>
          </a:xfrm>
          <a:prstGeom prst="rect">
            <a:avLst/>
          </a:prstGeom>
          <a:solidFill>
            <a:schemeClr val="bg1"/>
          </a:solidFill>
        </p:spPr>
        <p:txBody>
          <a:bodyPr wrap="square" lIns="252000" tIns="108000" rIns="252000" bIns="108000">
            <a:spAutoFit/>
          </a:bodyPr>
          <a:lstStyle/>
          <a:p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Požadavky na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otevřený přístup v souvislosti s financováním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výzkumu      z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veřejných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 </a:t>
            </a:r>
            <a:r>
              <a:rPr lang="cs-CZ" sz="20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neznamenají </a:t>
            </a:r>
            <a:r>
              <a:rPr lang="cs-CZ" sz="20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povinnost výsledky </a:t>
            </a:r>
            <a:r>
              <a:rPr lang="cs-CZ" sz="20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publikovat. </a:t>
            </a:r>
            <a:endParaRPr lang="cs-CZ" sz="20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Rozhodnutí o tom, zda budou výsledky výzkumu publikovány, je plně na straně řešitelů financovaných projektů. 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480000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Ins="216000">
            <a:spAutoFit/>
          </a:bodyPr>
          <a:lstStyle/>
          <a:p>
            <a:pPr algn="r"/>
            <a:r>
              <a:rPr lang="cs-CZ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http://knihovna.vsb.cz/open-access/politiky-oa.htm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0"/>
            <a:ext cx="9144000" cy="1558270"/>
          </a:xfrm>
          <a:prstGeom prst="rect">
            <a:avLst/>
          </a:prstGeom>
          <a:solidFill>
            <a:schemeClr val="bg1"/>
          </a:solidFill>
        </p:spPr>
        <p:txBody>
          <a:bodyPr wrap="square" lIns="360000" tIns="216000" rIns="180000" bIns="108000" rtlCol="0">
            <a:spAutoFit/>
          </a:bodyPr>
          <a:lstStyle/>
          <a:p>
            <a:r>
              <a:rPr lang="cs-CZ" sz="40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 a povinnosti otevřeného přístupu</a:t>
            </a:r>
            <a:endParaRPr lang="cs-CZ" sz="4000" b="1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5256000"/>
            <a:ext cx="9144000" cy="1200329"/>
          </a:xfrm>
          <a:prstGeom prst="rect">
            <a:avLst/>
          </a:prstGeom>
        </p:spPr>
        <p:txBody>
          <a:bodyPr wrap="square" lIns="36000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Otevřený </a:t>
            </a: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je vyžadován jen tehdy, pokud je publikování zvoleno jako prostředek k šíření </a:t>
            </a:r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výsledků výzkumu!</a:t>
            </a:r>
            <a:endParaRPr lang="cs-CZ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157192"/>
            <a:ext cx="1625397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44000" cy="1099271"/>
          </a:xfrm>
          <a:prstGeom prst="rect">
            <a:avLst/>
          </a:prstGeom>
          <a:solidFill>
            <a:srgbClr val="282891"/>
          </a:solidFill>
        </p:spPr>
        <p:txBody>
          <a:bodyPr wrap="square" lIns="360000" tIns="252000" bIns="288000">
            <a:spAutoFit/>
          </a:bodyPr>
          <a:lstStyle/>
          <a:p>
            <a:pPr lvl="0">
              <a:spcBef>
                <a:spcPct val="20000"/>
              </a:spcBef>
            </a:pPr>
            <a:r>
              <a:rPr lang="cs-CZ" altLang="cs-CZ" sz="3600" b="1" dirty="0">
                <a:solidFill>
                  <a:schemeClr val="bg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Evropská komise </a:t>
            </a:r>
            <a:r>
              <a:rPr lang="cs-CZ" altLang="cs-CZ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a </a:t>
            </a:r>
            <a:r>
              <a:rPr lang="cs-CZ" altLang="cs-CZ" sz="3600" b="1" dirty="0">
                <a:solidFill>
                  <a:schemeClr val="bg1"/>
                </a:solidFill>
                <a:latin typeface="Arial" panose="020B0604020202020204" pitchFamily="34" charset="0"/>
                <a:ea typeface="PF Paperback"/>
                <a:cs typeface="Arial" panose="020B0604020202020204" pitchFamily="34" charset="0"/>
                <a:sym typeface="PF Paperback"/>
              </a:rPr>
              <a:t>otevřený přístup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6000" y="1404000"/>
            <a:ext cx="8712968" cy="4832092"/>
          </a:xfrm>
          <a:prstGeom prst="rect">
            <a:avLst/>
          </a:prstGeom>
          <a:noFill/>
        </p:spPr>
        <p:txBody>
          <a:bodyPr wrap="square" lIns="504000" rIns="720000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 politiky: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navrhuje legislativu</a:t>
            </a:r>
            <a:endParaRPr lang="cs-CZ" sz="28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grantová agentura: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7.RP 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H2020</a:t>
            </a:r>
            <a:endParaRPr lang="cs-CZ" sz="2800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budovatel kapacit: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podpora 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 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           i projektů (infrastruktura): 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OpenAIRE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PASTEUR4OA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FOSTER</a:t>
            </a:r>
            <a:r>
              <a:rPr lang="cs-CZ" sz="28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aj</a:t>
            </a:r>
            <a:r>
              <a:rPr lang="cs-CZ" sz="28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l-PL" sz="28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 </a:t>
            </a:r>
            <a:r>
              <a:rPr lang="pl-PL" sz="28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klíčové dokumenty (17. 7. 2012</a:t>
            </a:r>
            <a:r>
              <a:rPr lang="pl-PL" sz="28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SDĚLENÍ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Posílené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partnerství Evropského výzkumného prostoru pro excelenci a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růst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SDĚLENÍ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Cesta za lepším přístupem k vědeckým informacím: Jak zvýšit přínosy veřejných investic do výzkumu </a:t>
            </a:r>
            <a:endParaRPr lang="cs-CZ" sz="2000" dirty="0" smtClean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DOPORUČENÍ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2012/417/EU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Doporučení Komise ze dne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17.července </a:t>
            </a:r>
            <a:r>
              <a:rPr lang="cs-CZ" sz="20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o přístupu k vědeckým informacím a jejich </a:t>
            </a:r>
            <a:r>
              <a:rPr lang="cs-CZ" sz="2000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uchovávání </a:t>
            </a:r>
            <a:endParaRPr lang="cs-CZ" dirty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233"/>
            <a:ext cx="8674100" cy="41656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609"/>
            <a:ext cx="9144000" cy="24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6336000"/>
            <a:ext cx="4716016" cy="523220"/>
          </a:xfrm>
          <a:prstGeom prst="rect">
            <a:avLst/>
          </a:prstGeom>
          <a:solidFill>
            <a:srgbClr val="282891"/>
          </a:solidFill>
        </p:spPr>
        <p:txBody>
          <a:bodyPr wrap="square" lIns="216000" rIns="7200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Otevřený přístup v Evropském výzkumném </a:t>
            </a:r>
            <a:r>
              <a:rPr lang="cs-CZ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prostoru </a:t>
            </a:r>
            <a:r>
              <a:rPr lang="cs-CZ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://knihovna.vsb.cz/open-access/oa-eu.htm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0"/>
            <a:ext cx="9144000" cy="953865"/>
          </a:xfrm>
          <a:prstGeom prst="rect">
            <a:avLst/>
          </a:prstGeom>
          <a:solidFill>
            <a:srgbClr val="282891"/>
          </a:solidFill>
        </p:spPr>
        <p:txBody>
          <a:bodyPr wrap="square" lIns="360000" tIns="180000" rIns="504000" bIns="216000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komise: grantová agentura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73" y="1081687"/>
            <a:ext cx="4041775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788024" y="6336000"/>
            <a:ext cx="4355976" cy="523220"/>
          </a:xfrm>
          <a:prstGeom prst="rect">
            <a:avLst/>
          </a:prstGeom>
          <a:noFill/>
        </p:spPr>
        <p:txBody>
          <a:bodyPr wrap="square" rIns="396000" rtlCol="0">
            <a:spAutoFit/>
          </a:bodyPr>
          <a:lstStyle/>
          <a:p>
            <a:pPr algn="r"/>
            <a:r>
              <a:rPr lang="fr-FR" sz="1400" b="1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OpenAIRE, OpenAIREPlus a Horizont </a:t>
            </a:r>
            <a:r>
              <a:rPr lang="fr-FR" sz="1400" b="1" dirty="0" smtClean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cs-CZ" sz="1400" b="1" dirty="0" smtClean="0">
              <a:solidFill>
                <a:srgbClr val="2828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dirty="0">
                <a:solidFill>
                  <a:srgbClr val="2828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http://knihovna.vsb.cz/openaire/index.htm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39" y="1296000"/>
            <a:ext cx="3524250" cy="5029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9" y="2204864"/>
            <a:ext cx="134112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52000" y="468000"/>
            <a:ext cx="3492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http://www.openaire.eu</a:t>
            </a:r>
            <a:r>
              <a:rPr lang="cs-CZ" sz="2400" dirty="0" smtClean="0">
                <a:solidFill>
                  <a:schemeClr val="bg1"/>
                </a:solidFill>
              </a:rPr>
              <a:t>/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" y="1484784"/>
            <a:ext cx="9144000" cy="52407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144000"/>
            <a:ext cx="615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OpenAIRE</a:t>
            </a:r>
            <a:endParaRPr lang="cs-CZ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566</Words>
  <Application>Microsoft Office PowerPoint</Application>
  <PresentationFormat>Předvádění na obrazovce (4:3)</PresentationFormat>
  <Paragraphs>92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Motiv systému Office</vt:lpstr>
      <vt:lpstr>1_Motiv systému Office</vt:lpstr>
      <vt:lpstr>2_Motiv systému Office</vt:lpstr>
      <vt:lpstr>3_Motiv systému Office</vt:lpstr>
      <vt:lpstr>otevřený přístup nabírá obrátky </vt:lpstr>
      <vt:lpstr> Obsah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Projekty 7. RP OpenAIRE &amp; OpenAIREplus</dc:title>
  <dc:creator>tka20</dc:creator>
  <cp:lastModifiedBy>tka20</cp:lastModifiedBy>
  <cp:revision>258</cp:revision>
  <cp:lastPrinted>2014-10-07T13:11:08Z</cp:lastPrinted>
  <dcterms:created xsi:type="dcterms:W3CDTF">2013-11-28T08:02:26Z</dcterms:created>
  <dcterms:modified xsi:type="dcterms:W3CDTF">2014-10-13T13:12:00Z</dcterms:modified>
</cp:coreProperties>
</file>