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9" r:id="rId3"/>
    <p:sldId id="262" r:id="rId4"/>
    <p:sldId id="263" r:id="rId5"/>
    <p:sldId id="284" r:id="rId6"/>
    <p:sldId id="283" r:id="rId7"/>
    <p:sldId id="280" r:id="rId8"/>
    <p:sldId id="287" r:id="rId9"/>
  </p:sldIdLst>
  <p:sldSz cx="9144000" cy="6858000" type="screen4x3"/>
  <p:notesSz cx="666908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a aa" initials="aa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3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1921" autoAdjust="0"/>
  </p:normalViewPr>
  <p:slideViewPr>
    <p:cSldViewPr>
      <p:cViewPr varScale="1">
        <p:scale>
          <a:sx n="32" d="100"/>
          <a:sy n="32" d="100"/>
        </p:scale>
        <p:origin x="162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58" y="-72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10-08T13:17:38.847" idx="2">
    <p:pos x="10" y="10"/>
    <p:text>tento snímek bych už nedávala.
Vycházím ze slov pana ředitele Svobody - studie jako by nebyla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C64AEB3-83B3-47E6-AAEF-DB0732C60AFF}" type="datetimeFigureOut">
              <a:rPr lang="cs-CZ"/>
              <a:pPr>
                <a:defRPr/>
              </a:pPr>
              <a:t>13. 10. 2014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D804E53-FE84-4D73-80AC-E7D980EE6A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717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FE64FA4-C220-43B1-B51D-C24668D2A091}" type="datetimeFigureOut">
              <a:rPr lang="cs-CZ"/>
              <a:pPr>
                <a:defRPr/>
              </a:pPr>
              <a:t>13. 10. 2014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2CDB66-C163-4403-9E6F-0B090CA10D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581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488728-03EA-4DC0-97A8-0AD1E503AAA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435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2CDB66-C163-4403-9E6F-0B090CA10D9F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95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0BF3E5-0ECF-48BC-AA27-53B0F1592F0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992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2FE3CB-1FC7-4198-B2AE-AB9C6231F80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625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F46C56-709F-4241-B641-720B2AC2714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314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2CDB66-C163-4403-9E6F-0B090CA10D9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956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2CDB66-C163-4403-9E6F-0B090CA10D9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702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30. - 31. 10. 2013 </a:t>
            </a:r>
            <a:endParaRPr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CC1E9-770D-477E-B4B0-F687707FAD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30. - 31. 10. 2013 </a:t>
            </a:r>
            <a:endParaRPr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B69B5-9A19-474E-975F-6A2CF8AFFB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30. - 31. 10. 2013 </a:t>
            </a:r>
            <a:endParaRPr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2E2DA-D808-4999-A64F-2D7C9B5ABF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akvs.cz/obr/logo-akv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10477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Přímá spojovací čára 8"/>
          <p:cNvCxnSpPr/>
          <p:nvPr userDrawn="1"/>
        </p:nvCxnSpPr>
        <p:spPr>
          <a:xfrm>
            <a:off x="1331913" y="549275"/>
            <a:ext cx="7343775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9"/>
          <p:cNvCxnSpPr/>
          <p:nvPr userDrawn="1"/>
        </p:nvCxnSpPr>
        <p:spPr>
          <a:xfrm>
            <a:off x="468313" y="6237288"/>
            <a:ext cx="8207375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pPr>
              <a:defRPr/>
            </a:pPr>
            <a:r>
              <a:rPr lang="cs-CZ" smtClean="0"/>
              <a:t>30. - 31. 10. 2013 </a:t>
            </a:r>
            <a:endParaRPr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56BB8-70F1-429E-8424-F29DDFD19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30. - 31. 10. 2013 </a:t>
            </a:r>
            <a:endParaRPr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44796-7A0F-4E49-961B-F50C42C4D2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30. - 31. 10. 2013 </a:t>
            </a:r>
            <a:endParaRPr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4017B-EFA6-4B4F-BAA7-2C7BD20976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30. - 31. 10. 2013 </a:t>
            </a:r>
            <a:endParaRPr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E5027-91CB-45CB-8ACF-5B52E95F8F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30. - 31. 10. 2013 </a:t>
            </a:r>
            <a:endParaRPr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1917-3D74-4A82-92D4-8DB2C4FB8C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30. - 31. 10. 2013 </a:t>
            </a:r>
            <a:endParaRPr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A2846-EF23-409B-9650-33C865F3D0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30. - 31. 10. 2013 </a:t>
            </a:r>
            <a:endParaRPr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8E4B8-85E3-4AB6-80F1-0D8E0F0216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30. - 31. 10. 2013 </a:t>
            </a:r>
            <a:endParaRPr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6C87F-ABCD-4EBB-AA83-C380E3458C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lang="cs-CZ" sz="1000" smtClean="0">
                <a:latin typeface="+mn-lt"/>
              </a:defRPr>
            </a:lvl1pPr>
          </a:lstStyle>
          <a:p>
            <a:pPr>
              <a:defRPr/>
            </a:pPr>
            <a:r>
              <a:rPr lang="cs-CZ" smtClean="0"/>
              <a:t>30. - 31. 10. 2013 </a:t>
            </a:r>
            <a:endParaRPr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A9EDB9-8789-444F-B511-88074D279F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Přímá spojovací čára 8"/>
          <p:cNvCxnSpPr/>
          <p:nvPr userDrawn="1"/>
        </p:nvCxnSpPr>
        <p:spPr>
          <a:xfrm>
            <a:off x="468313" y="6237288"/>
            <a:ext cx="8207375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773238"/>
            <a:ext cx="9144000" cy="2232025"/>
          </a:xfrm>
          <a:ln w="25400"/>
        </p:spPr>
        <p:txBody>
          <a:bodyPr rtlCol="0">
            <a:noAutofit/>
          </a:bodyPr>
          <a:lstStyle/>
          <a:p>
            <a:pPr fontAlgn="auto">
              <a:lnSpc>
                <a:spcPct val="150000"/>
              </a:lnSpc>
              <a:spcAft>
                <a:spcPts val="1800"/>
              </a:spcAft>
              <a:defRPr/>
            </a:pPr>
            <a:r>
              <a:rPr lang="pl-PL" dirty="0"/>
              <a:t>Licenční centrum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aneb </a:t>
            </a:r>
            <a:r>
              <a:rPr lang="pl-PL" dirty="0"/>
              <a:t>co se událo od minulé BA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5362" name="Picture 2" descr="http://www.akvs.cz/obr/logo-akv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765175"/>
            <a:ext cx="15398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Přímá spojovací čára 8"/>
          <p:cNvCxnSpPr/>
          <p:nvPr/>
        </p:nvCxnSpPr>
        <p:spPr>
          <a:xfrm>
            <a:off x="468313" y="6237288"/>
            <a:ext cx="8207375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625"/>
            <a:ext cx="6400800" cy="1273175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Věra </a:t>
            </a:r>
            <a:r>
              <a:rPr lang="cs-CZ" dirty="0"/>
              <a:t>S</a:t>
            </a:r>
            <a:r>
              <a:rPr lang="cs-CZ" dirty="0" smtClean="0"/>
              <a:t>vobodová, Mendelova univerzita v Brně, svobodov@mendelu.cz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Platforma vysokých škol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341438"/>
            <a:ext cx="8424863" cy="4895874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cs-CZ" sz="2400" dirty="0" smtClean="0"/>
              <a:t>již uskutečněná jednání: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  22. 1. 2014 Fakulta sociálních studií MU - Czech ELIB – schůzka 	zástupců vysokých škol, vznik pracovní skupiny při AKVŠ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 30. 1. 2014 společné jednání pracovních komisí Rady vysokých 	škol (komise pro vědeckou činnost, komise pro informační 	technologie a ekonomické komise) za účasti zástupců AKVŠ 	a NTK,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 15. 4. 2014 Olomouc – jednání pracovní skupiny AKVŠ  pro 	licenční centrum za přítomnosti prof. Opatrného (RVŠ)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 13. 5. 2014 Praha  - jednání pracovní skupiny AKVŠ s ředitelem 	NTK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 22. 5. 2014 Sněm Rady vysokých škol, přijato usnesení</a:t>
            </a:r>
          </a:p>
          <a:p>
            <a:pPr marL="0" indent="0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413" cy="5472336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cs-CZ" sz="2000" dirty="0" smtClean="0"/>
          </a:p>
          <a:p>
            <a:pPr marL="0" indent="0">
              <a:buFont typeface="Arial" charset="0"/>
              <a:buNone/>
            </a:pPr>
            <a:r>
              <a:rPr lang="cs-CZ" sz="2000" dirty="0" smtClean="0"/>
              <a:t>Cílem je navrhnout moderní, funkční, ekonomicky přínosný model, který bude:</a:t>
            </a:r>
          </a:p>
          <a:p>
            <a:pPr lvl="1"/>
            <a:r>
              <a:rPr lang="cs-CZ" sz="2000" dirty="0" smtClean="0"/>
              <a:t>v souladu s připravovanou národní politikou podpory </a:t>
            </a:r>
            <a:r>
              <a:rPr lang="cs-CZ" sz="2000" dirty="0" err="1" smtClean="0"/>
              <a:t>VaV</a:t>
            </a:r>
            <a:r>
              <a:rPr lang="cs-CZ" sz="2000" dirty="0" smtClean="0"/>
              <a:t> (jak bude výzkum financován),</a:t>
            </a:r>
          </a:p>
          <a:p>
            <a:pPr lvl="1"/>
            <a:r>
              <a:rPr lang="cs-CZ" sz="2000" dirty="0" smtClean="0"/>
              <a:t>umožňovat finanční podporu pořizování EIZ z prostředků státního rozpočtu na vědu a výzkum,</a:t>
            </a:r>
          </a:p>
          <a:p>
            <a:pPr lvl="1"/>
            <a:r>
              <a:rPr lang="cs-CZ" sz="2000" dirty="0" smtClean="0"/>
              <a:t>odpovídat potřebám VŠ, AV ČR a dalších výzkumných organizací </a:t>
            </a:r>
          </a:p>
          <a:p>
            <a:pPr lvl="1"/>
            <a:r>
              <a:rPr lang="cs-CZ" sz="2000" dirty="0" smtClean="0"/>
              <a:t>bude zohledňovat rychle se měnící situaci v oblasti vědeckého publikování (otevřený přístup)</a:t>
            </a:r>
          </a:p>
          <a:p>
            <a:pPr lvl="1"/>
            <a:endParaRPr lang="cs-CZ" sz="2000" dirty="0" smtClean="0"/>
          </a:p>
          <a:p>
            <a:pPr marL="0" indent="0">
              <a:buFont typeface="Arial" charset="0"/>
              <a:buNone/>
            </a:pPr>
            <a:r>
              <a:rPr lang="cs-CZ" sz="2100" dirty="0" smtClean="0"/>
              <a:t>AKVŠ nehodlá předkládat konkurenční model licenčního centra. </a:t>
            </a:r>
          </a:p>
          <a:p>
            <a:pPr marL="0" indent="0">
              <a:buFont typeface="Arial" charset="0"/>
              <a:buNone/>
            </a:pPr>
            <a:r>
              <a:rPr lang="cs-CZ" sz="2100" dirty="0" smtClean="0"/>
              <a:t>AKVŠ hodlá spolupracovat na  koncepci  licenčního centra s dalšími výzkumnými organizacemi včetně NTK, kterých se týká pořizování EIZ</a:t>
            </a:r>
          </a:p>
          <a:p>
            <a:pPr marL="0" indent="0">
              <a:buFont typeface="Arial" charset="0"/>
              <a:buNone/>
            </a:pPr>
            <a:endParaRPr lang="cs-CZ" sz="24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95536" y="692696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+mn-lt"/>
              </a:rPr>
              <a:t>Východiska pro další jednání (leden 2014)</a:t>
            </a:r>
            <a:endParaRPr lang="cs-CZ" sz="32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Problematické </a:t>
            </a:r>
            <a:r>
              <a:rPr lang="cs-CZ" sz="3200" dirty="0"/>
              <a:t>oblasti </a:t>
            </a:r>
            <a:r>
              <a:rPr lang="cs-CZ" sz="3200" dirty="0" smtClean="0"/>
              <a:t>návrhu licenčního centra</a:t>
            </a:r>
            <a:br>
              <a:rPr lang="cs-CZ" sz="3200" dirty="0" smtClean="0"/>
            </a:br>
            <a:r>
              <a:rPr lang="cs-CZ" sz="3200" dirty="0" smtClean="0"/>
              <a:t>z pohledu vysokých škol (leden 2014)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b="1" dirty="0" smtClean="0"/>
              <a:t>Financování, finanční toky</a:t>
            </a:r>
            <a:endParaRPr lang="cs-CZ" sz="28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b="1" dirty="0" smtClean="0"/>
              <a:t>Organizace centra,  </a:t>
            </a:r>
            <a:r>
              <a:rPr lang="cs-CZ" sz="2000" dirty="0" smtClean="0"/>
              <a:t>složitá struktura, vysoké náklady na provoz,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dirty="0" smtClean="0"/>
              <a:t>Navržené </a:t>
            </a:r>
            <a:r>
              <a:rPr lang="cs-CZ" sz="2800" b="1" dirty="0" smtClean="0"/>
              <a:t>funkce</a:t>
            </a:r>
            <a:r>
              <a:rPr lang="cs-CZ" sz="2800" dirty="0" smtClean="0"/>
              <a:t> a jejich účelnost – např. centrální propagace a školení koncových uživatelů, centrální MVS (existuje VPK), vyhodnocování statistik přísluší hlavně výzkumným organizacím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b="1" dirty="0" smtClean="0"/>
              <a:t>právní forma, legislativní prostředí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107950" y="620713"/>
            <a:ext cx="8856663" cy="576039"/>
          </a:xfrm>
        </p:spPr>
        <p:txBody>
          <a:bodyPr/>
          <a:lstStyle/>
          <a:p>
            <a:r>
              <a:rPr lang="cs-CZ" sz="3200" dirty="0" smtClean="0"/>
              <a:t>Funkce LC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2" y="1412875"/>
            <a:ext cx="8424167" cy="4536405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cs-CZ" sz="2600" dirty="0" smtClean="0"/>
              <a:t>základní požadované funkce: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cs-CZ" sz="2600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b="1" dirty="0"/>
              <a:t>přijmout finance</a:t>
            </a:r>
            <a:r>
              <a:rPr lang="cs-CZ" sz="2400" dirty="0"/>
              <a:t> a to jak dotace ze státního rozpočtu, tak z vlastních finančních prostředků VO (spoluúčast) a zajistit finanční úhrady za licence </a:t>
            </a:r>
            <a:r>
              <a:rPr lang="cs-CZ" sz="2400" dirty="0" smtClean="0"/>
              <a:t>producentům, dokázat reagovat </a:t>
            </a:r>
            <a:r>
              <a:rPr lang="cs-CZ" sz="2400" dirty="0"/>
              <a:t>na </a:t>
            </a:r>
            <a:r>
              <a:rPr lang="cs-CZ" sz="2400" dirty="0" smtClean="0"/>
              <a:t>případné změny </a:t>
            </a:r>
            <a:r>
              <a:rPr lang="cs-CZ" sz="2400" dirty="0"/>
              <a:t>ve financování EIZ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b="1" dirty="0" smtClean="0"/>
              <a:t>koordinovat</a:t>
            </a:r>
            <a:r>
              <a:rPr lang="cs-CZ" sz="2400" dirty="0" smtClean="0"/>
              <a:t> požadavky výzkumných organizací na zajištění EIZ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b="1" dirty="0" smtClean="0"/>
              <a:t>dojednávat </a:t>
            </a:r>
            <a:r>
              <a:rPr lang="cs-CZ" sz="2400" dirty="0" smtClean="0"/>
              <a:t>optimální obchodní a licenční podmínky s producenty EIZ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dirty="0"/>
              <a:t>zajistit veškerou </a:t>
            </a:r>
            <a:r>
              <a:rPr lang="cs-CZ" sz="2400" b="1" dirty="0"/>
              <a:t>administrativní činnost</a:t>
            </a:r>
            <a:r>
              <a:rPr lang="cs-CZ" sz="2400" dirty="0"/>
              <a:t> spojenou s předplatným či nákupem licencí, a to včetně realizace veřejných zakázek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cs-CZ" sz="2400" dirty="0" smtClean="0"/>
              <a:t>sledovat , vyhodnocovat , </a:t>
            </a:r>
            <a:r>
              <a:rPr lang="cs-CZ" sz="2400" b="1" dirty="0" smtClean="0"/>
              <a:t>vyhledávat nové obchodní modely               </a:t>
            </a:r>
            <a:r>
              <a:rPr lang="cs-CZ" sz="2400" dirty="0" smtClean="0"/>
              <a:t>s ohledem na politiky otevřeného přístupu u komerčních </a:t>
            </a:r>
            <a:r>
              <a:rPr lang="cs-CZ" sz="2400" dirty="0"/>
              <a:t>vydavatelů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cs-CZ" sz="24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238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Závěry setkání počátkem května v NTK: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1. Předpokládá se, že další práce budou pokračovat ve dvou úrovních:</a:t>
            </a:r>
          </a:p>
          <a:p>
            <a:pPr lvl="1"/>
            <a:r>
              <a:rPr lang="cs-CZ" sz="2000" dirty="0" smtClean="0"/>
              <a:t>na úrovni MŠMT „strategická komise“,</a:t>
            </a:r>
          </a:p>
          <a:p>
            <a:pPr lvl="1"/>
            <a:r>
              <a:rPr lang="cs-CZ" sz="2000" dirty="0"/>
              <a:t>„výkonná pracovní </a:t>
            </a:r>
            <a:r>
              <a:rPr lang="cs-CZ" sz="2000" dirty="0" smtClean="0"/>
              <a:t>skupina“ na úrovni možných příjemců dotace.  </a:t>
            </a:r>
          </a:p>
          <a:p>
            <a:pPr marL="57150" indent="0">
              <a:buNone/>
            </a:pPr>
            <a:r>
              <a:rPr lang="cs-CZ" sz="2000" dirty="0" smtClean="0"/>
              <a:t>2. AKVŠ požádá RVŠ, aby intervenovala na MŠMT ve věci zřízení „strategické komise“ </a:t>
            </a:r>
          </a:p>
          <a:p>
            <a:pPr marL="57150" indent="0">
              <a:buNone/>
            </a:pPr>
            <a:r>
              <a:rPr lang="cs-CZ" sz="2000" dirty="0" smtClean="0"/>
              <a:t>3. NTK svolá 1. schůzku stávajících nositelů </a:t>
            </a:r>
            <a:r>
              <a:rPr lang="cs-CZ" sz="2000" dirty="0" err="1" smtClean="0"/>
              <a:t>konzorciálních</a:t>
            </a:r>
            <a:r>
              <a:rPr lang="cs-CZ" sz="2000" dirty="0" smtClean="0"/>
              <a:t> projektů, ze kterých by se měl vytvořit základ „výkonné pracovní skupiny“. Počátečním tématem její práce by mělo být prodiskutování financování EIZ (zejména distribuce podpory) a požadovaných funkcí a struktury LC z hlediska různých typů výzkumných organizací. </a:t>
            </a:r>
          </a:p>
          <a:p>
            <a:pPr marL="0" indent="0">
              <a:buNone/>
            </a:pPr>
            <a:r>
              <a:rPr lang="cs-CZ" sz="2000" dirty="0" smtClean="0"/>
              <a:t>4. Studie firmy </a:t>
            </a:r>
            <a:r>
              <a:rPr lang="cs-CZ" sz="2000" dirty="0" err="1" smtClean="0"/>
              <a:t>Deloitte</a:t>
            </a:r>
            <a:r>
              <a:rPr lang="cs-CZ" sz="2000" dirty="0" smtClean="0"/>
              <a:t> je právě jenom studií. Pro další postup není závazná, ale lze z ní čerpat, přinejmenším seznam otázek, které je třeba řešit.</a:t>
            </a:r>
          </a:p>
          <a:p>
            <a:pPr marL="57150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446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2008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8. zasedání sněmu Rady vysokých škol dne 22</a:t>
            </a:r>
            <a:r>
              <a:rPr lang="cs-CZ" sz="2800" dirty="0" smtClean="0"/>
              <a:t>. května 2014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824536"/>
          </a:xfrm>
        </p:spPr>
        <p:txBody>
          <a:bodyPr rtlCol="0"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i="1" dirty="0"/>
              <a:t> </a:t>
            </a:r>
            <a:r>
              <a:rPr lang="cs-CZ" b="1" i="1" dirty="0" smtClean="0"/>
              <a:t>Sněm se zabýval otázkou EIZ a licenčního centra a přijal toto usnesení: 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b="1" i="1" dirty="0" smtClean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 smtClean="0"/>
              <a:t>Rada </a:t>
            </a:r>
            <a:r>
              <a:rPr lang="cs-CZ" dirty="0"/>
              <a:t>vysokých škol podporuje vznik licenčního centra s tím, </a:t>
            </a:r>
            <a:r>
              <a:rPr lang="cs-CZ" dirty="0" smtClean="0"/>
              <a:t>že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1. na elektronické informační zdroje (EIZ) </a:t>
            </a:r>
            <a:r>
              <a:rPr lang="cs-CZ" dirty="0">
                <a:solidFill>
                  <a:srgbClr val="FF0000"/>
                </a:solidFill>
              </a:rPr>
              <a:t>bude vyčleněna adekvátní </a:t>
            </a:r>
            <a:r>
              <a:rPr lang="cs-CZ" dirty="0" smtClean="0">
                <a:solidFill>
                  <a:srgbClr val="FF0000"/>
                </a:solidFill>
              </a:rPr>
              <a:t>částka </a:t>
            </a:r>
            <a:r>
              <a:rPr lang="cs-CZ" dirty="0">
                <a:solidFill>
                  <a:srgbClr val="FF0000"/>
                </a:solidFill>
              </a:rPr>
              <a:t>z prostředků státního rozpočtu </a:t>
            </a:r>
            <a:r>
              <a:rPr lang="cs-CZ" dirty="0"/>
              <a:t>na výzkum, vývoj a </a:t>
            </a:r>
            <a:r>
              <a:rPr lang="cs-CZ" dirty="0" smtClean="0"/>
              <a:t>inovace.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2. bude jasně </a:t>
            </a:r>
            <a:r>
              <a:rPr lang="cs-CZ" dirty="0">
                <a:solidFill>
                  <a:srgbClr val="FF0000"/>
                </a:solidFill>
              </a:rPr>
              <a:t>definován okruh organizací</a:t>
            </a:r>
            <a:r>
              <a:rPr lang="cs-CZ" dirty="0"/>
              <a:t>, které budou tímto způsobem podporovány - zejména by mělo jít o akademickou </a:t>
            </a:r>
            <a:r>
              <a:rPr lang="cs-CZ" dirty="0" smtClean="0"/>
              <a:t>sféru.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3. při výběru pořizovaných EIZ bude zajištěna ekonomická zpětná vazba jasně </a:t>
            </a:r>
            <a:r>
              <a:rPr lang="cs-CZ" dirty="0">
                <a:solidFill>
                  <a:srgbClr val="FF0000"/>
                </a:solidFill>
              </a:rPr>
              <a:t>stanovenou povinnou spoluúčastí </a:t>
            </a:r>
            <a:r>
              <a:rPr lang="cs-CZ" dirty="0"/>
              <a:t>podpořených organizací</a:t>
            </a:r>
            <a:r>
              <a:rPr lang="cs-CZ" dirty="0" smtClean="0"/>
              <a:t>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</a:t>
            </a:r>
            <a:r>
              <a:rPr lang="cs-CZ" dirty="0" smtClean="0"/>
              <a:t> Rada </a:t>
            </a:r>
            <a:r>
              <a:rPr lang="cs-CZ" dirty="0"/>
              <a:t>VŠ vyzývá </a:t>
            </a:r>
            <a:r>
              <a:rPr lang="cs-CZ" dirty="0">
                <a:solidFill>
                  <a:srgbClr val="FF0000"/>
                </a:solidFill>
              </a:rPr>
              <a:t>MŠMT k sestavení pracovní skupiny </a:t>
            </a:r>
            <a:r>
              <a:rPr lang="cs-CZ" dirty="0"/>
              <a:t>zahrnující všechny zainteresované skupiny, která zpracuje konkrétní návrh licenčního centra.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64096"/>
          </a:xfrm>
        </p:spPr>
        <p:txBody>
          <a:bodyPr/>
          <a:lstStyle/>
          <a:p>
            <a:r>
              <a:rPr lang="cs-CZ" sz="3200" dirty="0" smtClean="0"/>
              <a:t>Operační program Výzkum, vývoj a vzdělávání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Prioritní osa 1: posilování kapacit pro kvalitní výzkum </a:t>
            </a:r>
          </a:p>
          <a:p>
            <a:pPr marL="0" indent="0">
              <a:buNone/>
            </a:pPr>
            <a:r>
              <a:rPr lang="cs-CZ" sz="2000" dirty="0" smtClean="0"/>
              <a:t>Specifický cíl 1:  Posílení excelence ve výzkumu a  SC 2:  Zvýšení přínosů výzkumu pro společnost </a:t>
            </a:r>
          </a:p>
          <a:p>
            <a:pPr marL="0" indent="0">
              <a:buNone/>
            </a:pPr>
            <a:r>
              <a:rPr lang="cs-CZ" sz="2000" dirty="0" smtClean="0"/>
              <a:t>Aktivity zaměřené na zvýšení kvality strategického řízení </a:t>
            </a:r>
            <a:r>
              <a:rPr lang="cs-CZ" sz="2000" dirty="0" err="1" smtClean="0"/>
              <a:t>VaV</a:t>
            </a:r>
            <a:r>
              <a:rPr lang="cs-CZ" sz="2000" dirty="0" smtClean="0"/>
              <a:t> na národní úrovni: </a:t>
            </a:r>
          </a:p>
          <a:p>
            <a:pPr marL="0" indent="0">
              <a:buNone/>
            </a:pPr>
            <a:r>
              <a:rPr lang="cs-CZ" sz="2000" b="1" dirty="0" smtClean="0">
                <a:solidFill>
                  <a:srgbClr val="0070C0"/>
                </a:solidFill>
              </a:rPr>
              <a:t>Vytvoření </a:t>
            </a:r>
            <a:r>
              <a:rPr lang="cs-CZ" sz="2000" b="1" dirty="0">
                <a:solidFill>
                  <a:srgbClr val="0070C0"/>
                </a:solidFill>
              </a:rPr>
              <a:t>či rozvoj a implementace systému pro centralizované zpřístupňování informačních zdrojů pro </a:t>
            </a:r>
            <a:r>
              <a:rPr lang="cs-CZ" sz="2000" b="1" dirty="0" err="1">
                <a:solidFill>
                  <a:srgbClr val="0070C0"/>
                </a:solidFill>
              </a:rPr>
              <a:t>VaV</a:t>
            </a:r>
            <a:r>
              <a:rPr lang="cs-CZ" sz="2000" b="1" dirty="0">
                <a:solidFill>
                  <a:srgbClr val="0070C0"/>
                </a:solidFill>
              </a:rPr>
              <a:t> </a:t>
            </a:r>
            <a:r>
              <a:rPr lang="cs-CZ" sz="2000" dirty="0">
                <a:solidFill>
                  <a:srgbClr val="0070C0"/>
                </a:solidFill>
              </a:rPr>
              <a:t>(databází, registrů apod.), včetně vytvoření a implementace národního systému pro nákup licencí k využívání nákladných elektronických informačních zdrojů pro </a:t>
            </a:r>
            <a:r>
              <a:rPr lang="cs-CZ" sz="2000" dirty="0" err="1" smtClean="0">
                <a:solidFill>
                  <a:srgbClr val="0070C0"/>
                </a:solidFill>
              </a:rPr>
              <a:t>VaVaI</a:t>
            </a:r>
            <a:r>
              <a:rPr lang="cs-CZ" sz="2000" dirty="0" smtClean="0">
                <a:solidFill>
                  <a:srgbClr val="0070C0"/>
                </a:solidFill>
              </a:rPr>
              <a:t>      (str. 33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 algn="ctr">
              <a:buNone/>
            </a:pPr>
            <a:r>
              <a:rPr lang="cs-CZ" sz="2000" dirty="0" smtClean="0"/>
              <a:t>Bude program otevřen? Za jakých podmínek? Jak bude znít výzva? </a:t>
            </a:r>
          </a:p>
          <a:p>
            <a:pPr marL="0" indent="0" algn="ctr">
              <a:buNone/>
            </a:pPr>
            <a:r>
              <a:rPr lang="cs-CZ" sz="2000" dirty="0"/>
              <a:t>Jak to ovlivní </a:t>
            </a:r>
            <a:r>
              <a:rPr lang="cs-CZ" sz="2000" dirty="0" smtClean="0"/>
              <a:t>další vyjednávání</a:t>
            </a:r>
            <a:r>
              <a:rPr lang="cs-CZ" sz="2000" dirty="0"/>
              <a:t>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Bibliotheca Academica 2014, Ústí nad Labem, 14. 10. 2014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56BB8-70F1-429E-8424-F29DDFD199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594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3177</TotalTime>
  <Words>632</Words>
  <Application>Microsoft Office PowerPoint</Application>
  <PresentationFormat>Předvádění na obrazovce (4:3)</PresentationFormat>
  <Paragraphs>83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Motiv systému Office</vt:lpstr>
      <vt:lpstr>Licenční centrum  aneb co se událo od minulé BA</vt:lpstr>
      <vt:lpstr>Platforma vysokých škol</vt:lpstr>
      <vt:lpstr>Prezentace aplikace PowerPoint</vt:lpstr>
      <vt:lpstr> Problematické oblasti návrhu licenčního centra z pohledu vysokých škol (leden 2014)</vt:lpstr>
      <vt:lpstr>Funkce LC</vt:lpstr>
      <vt:lpstr>Prezentace aplikace PowerPoint</vt:lpstr>
      <vt:lpstr>8. zasedání sněmu Rady vysokých škol dne 22. května 2014</vt:lpstr>
      <vt:lpstr>Operační program Výzkum, vývoj a vzdělávání</vt:lpstr>
    </vt:vector>
  </TitlesOfParts>
  <Company>CVUT v Praze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AKVŠ – strategie a výzvy</dc:title>
  <dc:creator>aa aa</dc:creator>
  <cp:lastModifiedBy>hanalandova</cp:lastModifiedBy>
  <cp:revision>159</cp:revision>
  <cp:lastPrinted>2014-10-08T14:58:16Z</cp:lastPrinted>
  <dcterms:created xsi:type="dcterms:W3CDTF">2013-10-08T05:19:06Z</dcterms:created>
  <dcterms:modified xsi:type="dcterms:W3CDTF">2014-10-13T19:45:51Z</dcterms:modified>
</cp:coreProperties>
</file>