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574" r:id="rId2"/>
    <p:sldId id="583" r:id="rId3"/>
    <p:sldId id="584" r:id="rId4"/>
    <p:sldId id="587" r:id="rId5"/>
    <p:sldId id="585" r:id="rId6"/>
    <p:sldId id="590" r:id="rId7"/>
    <p:sldId id="588" r:id="rId8"/>
    <p:sldId id="591" r:id="rId9"/>
    <p:sldId id="550" r:id="rId10"/>
    <p:sldId id="517" r:id="rId11"/>
  </p:sldIdLst>
  <p:sldSz cx="9144000" cy="6858000" type="screen4x3"/>
  <p:notesSz cx="6669088" cy="9928225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Univers Com 55" pitchFamily="34" charset="-18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Univers Com 55" pitchFamily="34" charset="-18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Univers Com 55" pitchFamily="34" charset="-18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Univers Com 55" pitchFamily="34" charset="-18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Univers Com 55" pitchFamily="34" charset="-18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Univers Com 55" pitchFamily="34" charset="-18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Univers Com 55" pitchFamily="34" charset="-18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Univers Com 55" pitchFamily="34" charset="-18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Univers Com 55" pitchFamily="34" charset="-18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0000"/>
    <a:srgbClr val="33CCFF"/>
    <a:srgbClr val="9999FF"/>
    <a:srgbClr val="9FC938"/>
    <a:srgbClr val="DB9C22"/>
    <a:srgbClr val="99CCFF"/>
    <a:srgbClr val="CCFF99"/>
    <a:srgbClr val="333333"/>
    <a:srgbClr val="36A7E9"/>
    <a:srgbClr val="E088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57" autoAdjust="0"/>
    <p:restoredTop sz="99835" autoAdjust="0"/>
  </p:normalViewPr>
  <p:slideViewPr>
    <p:cSldViewPr>
      <p:cViewPr varScale="1">
        <p:scale>
          <a:sx n="115" d="100"/>
          <a:sy n="115" d="100"/>
        </p:scale>
        <p:origin x="-102" y="-126"/>
      </p:cViewPr>
      <p:guideLst>
        <p:guide orient="horz" pos="1706"/>
        <p:guide orient="horz" pos="210"/>
        <p:guide orient="horz" pos="709"/>
        <p:guide orient="horz" pos="890"/>
        <p:guide pos="158"/>
        <p:guide pos="4694"/>
        <p:guide pos="5738"/>
        <p:guide pos="56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00" d="100"/>
        <a:sy n="100" d="100"/>
      </p:scale>
      <p:origin x="0" y="22524"/>
    </p:cViewPr>
  </p:sorterViewPr>
  <p:notesViewPr>
    <p:cSldViewPr>
      <p:cViewPr varScale="1">
        <p:scale>
          <a:sx n="96" d="100"/>
          <a:sy n="96" d="100"/>
        </p:scale>
        <p:origin x="-1698" y="-102"/>
      </p:cViewPr>
      <p:guideLst>
        <p:guide orient="horz" pos="3127"/>
        <p:guide pos="210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voboda\Dropbox\CzechElib\N&#225;rodn&#237;%20centrum\INFOZ_konsorcia+graf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1300" b="0" dirty="0"/>
              <a:t>Rozložení cen a dotace v programu INFOZ</a:t>
            </a:r>
          </a:p>
          <a:p>
            <a:pPr>
              <a:defRPr/>
            </a:pPr>
            <a:r>
              <a:rPr lang="cs-CZ" sz="1100" b="0" dirty="0"/>
              <a:t>roční průměr v mil. Kč</a:t>
            </a:r>
            <a:endParaRPr lang="cs-CZ" b="0" dirty="0"/>
          </a:p>
        </c:rich>
      </c:tx>
      <c:layout>
        <c:manualLayout>
          <c:xMode val="edge"/>
          <c:yMode val="edge"/>
          <c:x val="0.1150176760941807"/>
          <c:y val="0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2349518810148731E-2"/>
          <c:y val="0.22406088865943"/>
          <c:w val="0.67542610334670206"/>
          <c:h val="0.65265297319905624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'Rozložení ST-M-SSH'!$B$18</c:f>
              <c:strCache>
                <c:ptCount val="1"/>
                <c:pt idx="0">
                  <c:v>S&amp;T</c:v>
                </c:pt>
              </c:strCache>
            </c:strRef>
          </c:tx>
          <c:invertIfNegative val="0"/>
          <c:dLbls>
            <c:spPr>
              <a:solidFill>
                <a:sysClr val="window" lastClr="FFFFFF">
                  <a:lumMod val="95000"/>
                </a:sysClr>
              </a:solidFill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'Rozložení ST-M-SSH'!$H$17:$I$17</c:f>
              <c:strCache>
                <c:ptCount val="2"/>
                <c:pt idx="0">
                  <c:v>cena</c:v>
                </c:pt>
                <c:pt idx="1">
                  <c:v>dotace</c:v>
                </c:pt>
              </c:strCache>
            </c:strRef>
          </c:cat>
          <c:val>
            <c:numRef>
              <c:f>'Rozložení ST-M-SSH'!$H$18:$I$18</c:f>
              <c:numCache>
                <c:formatCode>#,##0_ ;[Red]\-#,##0\ </c:formatCode>
                <c:ptCount val="2"/>
                <c:pt idx="0">
                  <c:v>277.7847068090415</c:v>
                </c:pt>
                <c:pt idx="1">
                  <c:v>94.980650872931321</c:v>
                </c:pt>
              </c:numCache>
            </c:numRef>
          </c:val>
        </c:ser>
        <c:ser>
          <c:idx val="1"/>
          <c:order val="1"/>
          <c:tx>
            <c:strRef>
              <c:f>'Rozložení ST-M-SSH'!$B$19</c:f>
              <c:strCache>
                <c:ptCount val="1"/>
                <c:pt idx="0">
                  <c:v>Med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705757311475762E-2"/>
                  <c:y val="1.38888888888888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0377935582978945E-2"/>
                  <c:y val="1.44465157466163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ysClr val="window" lastClr="FFFFFF">
                  <a:lumMod val="95000"/>
                </a:sysClr>
              </a:solidFill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'Rozložení ST-M-SSH'!$H$17:$I$17</c:f>
              <c:strCache>
                <c:ptCount val="2"/>
                <c:pt idx="0">
                  <c:v>cena</c:v>
                </c:pt>
                <c:pt idx="1">
                  <c:v>dotace</c:v>
                </c:pt>
              </c:strCache>
            </c:strRef>
          </c:cat>
          <c:val>
            <c:numRef>
              <c:f>'Rozložení ST-M-SSH'!$H$19:$I$19</c:f>
              <c:numCache>
                <c:formatCode>#,##0_ ;[Red]\-#,##0\ </c:formatCode>
                <c:ptCount val="2"/>
                <c:pt idx="0">
                  <c:v>18.841345666666669</c:v>
                </c:pt>
                <c:pt idx="1">
                  <c:v>14.028665666666667</c:v>
                </c:pt>
              </c:numCache>
            </c:numRef>
          </c:val>
        </c:ser>
        <c:ser>
          <c:idx val="2"/>
          <c:order val="2"/>
          <c:tx>
            <c:strRef>
              <c:f>'Rozložení ST-M-SSH'!$B$20</c:f>
              <c:strCache>
                <c:ptCount val="1"/>
                <c:pt idx="0">
                  <c:v>SSH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4.3430521367168608E-2"/>
                  <c:y val="5.18733212649574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2966214302716547E-2"/>
                  <c:y val="-2.5936660632478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ysClr val="window" lastClr="FFFFFF">
                  <a:lumMod val="95000"/>
                </a:sysClr>
              </a:solidFill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'Rozložení ST-M-SSH'!$H$17:$I$17</c:f>
              <c:strCache>
                <c:ptCount val="2"/>
                <c:pt idx="0">
                  <c:v>cena</c:v>
                </c:pt>
                <c:pt idx="1">
                  <c:v>dotace</c:v>
                </c:pt>
              </c:strCache>
            </c:strRef>
          </c:cat>
          <c:val>
            <c:numRef>
              <c:f>'Rozložení ST-M-SSH'!$H$20:$I$20</c:f>
              <c:numCache>
                <c:formatCode>#,##0_ ;[Red]\-#,##0\ </c:formatCode>
                <c:ptCount val="2"/>
                <c:pt idx="0">
                  <c:v>30.709644263143577</c:v>
                </c:pt>
                <c:pt idx="1">
                  <c:v>21.508043813607195</c:v>
                </c:pt>
              </c:numCache>
            </c:numRef>
          </c:val>
        </c:ser>
        <c:ser>
          <c:idx val="3"/>
          <c:order val="3"/>
          <c:tx>
            <c:strRef>
              <c:f>'Rozložení ST-M-SSH'!$B$21</c:f>
              <c:strCache>
                <c:ptCount val="1"/>
                <c:pt idx="0">
                  <c:v>Gen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7.2767337178699459E-2"/>
                  <c:y val="-3.11239927589744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8.5500083194265233E-2"/>
                  <c:y val="-4.79697517269323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ysClr val="window" lastClr="FFFFFF">
                  <a:lumMod val="95000"/>
                </a:sysClr>
              </a:solidFill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'Rozložení ST-M-SSH'!$H$17:$I$17</c:f>
              <c:strCache>
                <c:ptCount val="2"/>
                <c:pt idx="0">
                  <c:v>cena</c:v>
                </c:pt>
                <c:pt idx="1">
                  <c:v>dotace</c:v>
                </c:pt>
              </c:strCache>
            </c:strRef>
          </c:cat>
          <c:val>
            <c:numRef>
              <c:f>'Rozložení ST-M-SSH'!$H$21:$I$21</c:f>
              <c:numCache>
                <c:formatCode>#,##0_ ;[Red]\-#,##0\ </c:formatCode>
                <c:ptCount val="2"/>
                <c:pt idx="0">
                  <c:v>10.809502533607683</c:v>
                </c:pt>
                <c:pt idx="1">
                  <c:v>7.8565245775034294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75697664"/>
        <c:axId val="72045056"/>
        <c:axId val="0"/>
      </c:bar3DChart>
      <c:catAx>
        <c:axId val="756976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cs-CZ"/>
          </a:p>
        </c:txPr>
        <c:crossAx val="72045056"/>
        <c:crosses val="autoZero"/>
        <c:auto val="1"/>
        <c:lblAlgn val="ctr"/>
        <c:lblOffset val="100"/>
        <c:noMultiLvlLbl val="0"/>
      </c:catAx>
      <c:valAx>
        <c:axId val="72045056"/>
        <c:scaling>
          <c:orientation val="minMax"/>
        </c:scaling>
        <c:delete val="0"/>
        <c:axPos val="l"/>
        <c:majorGridlines/>
        <c:numFmt formatCode="#,##0_ ;[Red]\-#,##0\ " sourceLinked="1"/>
        <c:majorTickMark val="out"/>
        <c:minorTickMark val="none"/>
        <c:tickLblPos val="nextTo"/>
        <c:crossAx val="756976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147621813163803"/>
          <c:y val="0.27645049577136194"/>
          <c:w val="0.16117913385826771"/>
          <c:h val="0.55862642169728782"/>
        </c:manualLayout>
      </c:layout>
      <c:overlay val="0"/>
      <c:txPr>
        <a:bodyPr/>
        <a:lstStyle/>
        <a:p>
          <a:pPr>
            <a:defRPr sz="1200"/>
          </a:pPr>
          <a:endParaRPr lang="cs-CZ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C97FD8C-12BE-4A9A-8F81-BE75326C1235}" type="datetimeFigureOut">
              <a:rPr lang="cs-CZ"/>
              <a:pPr>
                <a:defRPr/>
              </a:pPr>
              <a:t>13.10.2014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889938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777607" y="9430091"/>
            <a:ext cx="2889938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357A45D-7D52-417A-B7EF-CB60EFCF727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3051530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6125"/>
            <a:ext cx="4960938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66909" y="4715909"/>
            <a:ext cx="5335270" cy="4467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dirty="0" smtClean="0"/>
              <a:t>Kliknutím lze upravit styly předlohy textu.</a:t>
            </a:r>
          </a:p>
          <a:p>
            <a:pPr lvl="1"/>
            <a:r>
              <a:rPr lang="cs-CZ" noProof="0" dirty="0" smtClean="0"/>
              <a:t>Druhá úroveň</a:t>
            </a:r>
          </a:p>
          <a:p>
            <a:pPr lvl="2"/>
            <a:r>
              <a:rPr lang="cs-CZ" noProof="0" dirty="0" smtClean="0"/>
              <a:t>Třetí úroveň</a:t>
            </a:r>
          </a:p>
          <a:p>
            <a:pPr lvl="3"/>
            <a:r>
              <a:rPr lang="cs-CZ" noProof="0" dirty="0" smtClean="0"/>
              <a:t>Čtvrtá úroveň</a:t>
            </a:r>
          </a:p>
          <a:p>
            <a:pPr lvl="4"/>
            <a:r>
              <a:rPr lang="cs-CZ" noProof="0" dirty="0" smtClean="0"/>
              <a:t>Pátá úroveň</a:t>
            </a:r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5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31A4A5-4A50-4F34-BC59-B7251B8AD80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7058983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 typeface="Arial" pitchFamily="34" charset="0"/>
              <a:buChar char="•"/>
            </a:pPr>
            <a:r>
              <a:rPr lang="cs-CZ" dirty="0" smtClean="0"/>
              <a:t>Jádro</a:t>
            </a:r>
            <a:r>
              <a:rPr lang="cs-CZ" baseline="0" dirty="0" smtClean="0"/>
              <a:t> pudla: co je potřeba udělat pro to, aby po roce 2017 byl servis informačních zdrojů aspoň tak dobrý, jako je teď.</a:t>
            </a:r>
          </a:p>
          <a:p>
            <a:pPr eaLnBrk="1" hangingPunct="1">
              <a:spcBef>
                <a:spcPct val="0"/>
              </a:spcBef>
              <a:buFont typeface="Arial" pitchFamily="34" charset="0"/>
              <a:buChar char="•"/>
            </a:pPr>
            <a:r>
              <a:rPr lang="cs-CZ" baseline="0" dirty="0" smtClean="0"/>
              <a:t>Plénum Konference rektorů návrh postupu podpořilo k realizaci – ale na vás bude to uskutečnit</a:t>
            </a:r>
          </a:p>
          <a:p>
            <a:pPr eaLnBrk="1" hangingPunct="1">
              <a:spcBef>
                <a:spcPct val="0"/>
              </a:spcBef>
              <a:buFont typeface="Arial" pitchFamily="34" charset="0"/>
              <a:buChar char="•"/>
            </a:pPr>
            <a:r>
              <a:rPr lang="cs-CZ" baseline="0" dirty="0" smtClean="0"/>
              <a:t>Smyslem hry je ušetřit lidi, peníze, čas</a:t>
            </a:r>
          </a:p>
          <a:p>
            <a:pPr eaLnBrk="1" hangingPunct="1">
              <a:spcBef>
                <a:spcPct val="0"/>
              </a:spcBef>
              <a:buFont typeface="Arial" pitchFamily="34" charset="0"/>
              <a:buChar char="•"/>
            </a:pPr>
            <a:r>
              <a:rPr lang="cs-CZ" baseline="0" dirty="0" smtClean="0"/>
              <a:t>Prosím otázky klaďte hned, nebudu přednášet, předkládám materiál k věcné diskusi</a:t>
            </a:r>
          </a:p>
          <a:p>
            <a:pPr eaLnBrk="1" hangingPunct="1">
              <a:spcBef>
                <a:spcPct val="0"/>
              </a:spcBef>
              <a:buFont typeface="Arial" pitchFamily="34" charset="0"/>
              <a:buChar char="•"/>
            </a:pPr>
            <a:r>
              <a:rPr lang="cs-CZ" baseline="0" dirty="0" smtClean="0"/>
              <a:t>Omlouvám se za </a:t>
            </a:r>
            <a:r>
              <a:rPr lang="cs-CZ" baseline="0" dirty="0" err="1" smtClean="0"/>
              <a:t>slidy</a:t>
            </a:r>
            <a:r>
              <a:rPr lang="cs-CZ" baseline="0" dirty="0" smtClean="0"/>
              <a:t> plné textu, jde mi o to, aby vám zůstal text i s poznámkami</a:t>
            </a:r>
          </a:p>
        </p:txBody>
      </p:sp>
      <p:sp>
        <p:nvSpPr>
          <p:cNvPr id="7172" name="Zástupný symbol pro datum 6"/>
          <p:cNvSpPr>
            <a:spLocks noGrp="1"/>
          </p:cNvSpPr>
          <p:nvPr>
            <p:ph type="dt" sz="quarter" idx="1"/>
          </p:nvPr>
        </p:nvSpPr>
        <p:spPr bwMode="auto">
          <a:xfrm>
            <a:off x="3777607" y="0"/>
            <a:ext cx="2889938" cy="4964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19B69C-DE6D-471F-B881-DD5A24304337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13.10.2014</a:t>
            </a:fld>
            <a:endParaRPr lang="cs-CZ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8196" name="Zástupný symbol pro datum 6"/>
          <p:cNvSpPr>
            <a:spLocks noGrp="1"/>
          </p:cNvSpPr>
          <p:nvPr>
            <p:ph type="dt" sz="quarter" idx="1"/>
          </p:nvPr>
        </p:nvSpPr>
        <p:spPr bwMode="auto">
          <a:xfrm>
            <a:off x="3777607" y="0"/>
            <a:ext cx="2889938" cy="4964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3419A2-6748-4B4C-B9E3-CCF8F57F829B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13.10.2014</a:t>
            </a:fld>
            <a:endParaRPr lang="cs-CZ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cs-CZ" sz="1200" dirty="0" smtClean="0"/>
              <a:t>Je samozřejmě otázka, zda </a:t>
            </a:r>
          </a:p>
          <a:p>
            <a:pPr marL="216000" indent="-216000" eaLnBrk="1" hangingPunct="1">
              <a:spcBef>
                <a:spcPct val="0"/>
              </a:spcBef>
              <a:buAutoNum type="alphaLcParenR"/>
            </a:pPr>
            <a:r>
              <a:rPr lang="cs-CZ" sz="1200" dirty="0" smtClean="0"/>
              <a:t>zda stát bude nadále ochoten/schopen podporu poskytovat,</a:t>
            </a:r>
          </a:p>
          <a:p>
            <a:pPr marL="216000" indent="-216000" eaLnBrk="1" hangingPunct="1">
              <a:spcBef>
                <a:spcPct val="0"/>
              </a:spcBef>
              <a:buAutoNum type="alphaLcParenR"/>
            </a:pPr>
            <a:r>
              <a:rPr lang="cs-CZ" sz="1200" dirty="0" smtClean="0"/>
              <a:t>zda o ni VŠ, AV ČR a jiné VO skutečně stojí.</a:t>
            </a:r>
          </a:p>
        </p:txBody>
      </p:sp>
      <p:sp>
        <p:nvSpPr>
          <p:cNvPr id="8196" name="Zástupný symbol pro datum 6"/>
          <p:cNvSpPr>
            <a:spLocks noGrp="1"/>
          </p:cNvSpPr>
          <p:nvPr>
            <p:ph type="dt" sz="quarter" idx="1"/>
          </p:nvPr>
        </p:nvSpPr>
        <p:spPr bwMode="auto">
          <a:xfrm>
            <a:off x="3777607" y="0"/>
            <a:ext cx="2889938" cy="4964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3419A2-6748-4B4C-B9E3-CCF8F57F829B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13.10.2014</a:t>
            </a:fld>
            <a:endParaRPr lang="cs-CZ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cs-CZ" sz="1200" dirty="0" smtClean="0"/>
              <a:t>Je samozřejmě otázka, zda </a:t>
            </a:r>
          </a:p>
          <a:p>
            <a:pPr marL="216000" indent="-216000" eaLnBrk="1" hangingPunct="1">
              <a:spcBef>
                <a:spcPct val="0"/>
              </a:spcBef>
              <a:buAutoNum type="alphaLcParenR"/>
            </a:pPr>
            <a:r>
              <a:rPr lang="cs-CZ" sz="1200" dirty="0" smtClean="0"/>
              <a:t>zda stát bude nadále ochoten/schopen podporu poskytovat,</a:t>
            </a:r>
          </a:p>
          <a:p>
            <a:pPr marL="216000" indent="-216000" eaLnBrk="1" hangingPunct="1">
              <a:spcBef>
                <a:spcPct val="0"/>
              </a:spcBef>
              <a:buAutoNum type="alphaLcParenR"/>
            </a:pPr>
            <a:r>
              <a:rPr lang="cs-CZ" sz="1200" dirty="0" smtClean="0"/>
              <a:t>zda o ni VŠ, AV ČR a jiné VO skutečně stojí.</a:t>
            </a:r>
          </a:p>
        </p:txBody>
      </p:sp>
      <p:sp>
        <p:nvSpPr>
          <p:cNvPr id="8196" name="Zástupný symbol pro datum 6"/>
          <p:cNvSpPr>
            <a:spLocks noGrp="1"/>
          </p:cNvSpPr>
          <p:nvPr>
            <p:ph type="dt" sz="quarter" idx="1"/>
          </p:nvPr>
        </p:nvSpPr>
        <p:spPr bwMode="auto">
          <a:xfrm>
            <a:off x="3777607" y="0"/>
            <a:ext cx="2889938" cy="4964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3419A2-6748-4B4C-B9E3-CCF8F57F829B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13.10.2014</a:t>
            </a:fld>
            <a:endParaRPr lang="cs-CZ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cs-CZ" sz="1200" dirty="0" smtClean="0"/>
              <a:t>Je samozřejmě otázka, zda </a:t>
            </a:r>
          </a:p>
          <a:p>
            <a:pPr marL="216000" indent="-216000" eaLnBrk="1" hangingPunct="1">
              <a:spcBef>
                <a:spcPct val="0"/>
              </a:spcBef>
              <a:buAutoNum type="alphaLcParenR"/>
            </a:pPr>
            <a:r>
              <a:rPr lang="cs-CZ" sz="1200" dirty="0" smtClean="0"/>
              <a:t>zda stát bude nadále ochoten/schopen podporu poskytovat,</a:t>
            </a:r>
          </a:p>
          <a:p>
            <a:pPr marL="216000" indent="-216000" eaLnBrk="1" hangingPunct="1">
              <a:spcBef>
                <a:spcPct val="0"/>
              </a:spcBef>
              <a:buAutoNum type="alphaLcParenR"/>
            </a:pPr>
            <a:r>
              <a:rPr lang="cs-CZ" sz="1200" dirty="0" smtClean="0"/>
              <a:t>zda o ni VŠ, AV ČR a jiné VO skutečně stojí.</a:t>
            </a:r>
          </a:p>
        </p:txBody>
      </p:sp>
      <p:sp>
        <p:nvSpPr>
          <p:cNvPr id="8196" name="Zástupný symbol pro datum 6"/>
          <p:cNvSpPr>
            <a:spLocks noGrp="1"/>
          </p:cNvSpPr>
          <p:nvPr>
            <p:ph type="dt" sz="quarter" idx="1"/>
          </p:nvPr>
        </p:nvSpPr>
        <p:spPr bwMode="auto">
          <a:xfrm>
            <a:off x="3777607" y="0"/>
            <a:ext cx="2889938" cy="4964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3419A2-6748-4B4C-B9E3-CCF8F57F829B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13.10.2014</a:t>
            </a:fld>
            <a:endParaRPr lang="cs-CZ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cs-CZ" sz="1200" dirty="0" smtClean="0"/>
              <a:t>Je samozřejmě otázka, zda </a:t>
            </a:r>
          </a:p>
          <a:p>
            <a:pPr marL="216000" indent="-216000" eaLnBrk="1" hangingPunct="1">
              <a:spcBef>
                <a:spcPct val="0"/>
              </a:spcBef>
              <a:buAutoNum type="alphaLcParenR"/>
            </a:pPr>
            <a:r>
              <a:rPr lang="cs-CZ" sz="1200" dirty="0" smtClean="0"/>
              <a:t>zda stát bude nadále ochoten/schopen podporu poskytovat,</a:t>
            </a:r>
          </a:p>
          <a:p>
            <a:pPr marL="216000" indent="-216000" eaLnBrk="1" hangingPunct="1">
              <a:spcBef>
                <a:spcPct val="0"/>
              </a:spcBef>
              <a:buAutoNum type="alphaLcParenR"/>
            </a:pPr>
            <a:r>
              <a:rPr lang="cs-CZ" sz="1200" dirty="0" smtClean="0"/>
              <a:t>zda o ni VŠ, AV ČR a jiné VO skutečně stojí.</a:t>
            </a:r>
          </a:p>
        </p:txBody>
      </p:sp>
      <p:sp>
        <p:nvSpPr>
          <p:cNvPr id="8196" name="Zástupný symbol pro datum 6"/>
          <p:cNvSpPr>
            <a:spLocks noGrp="1"/>
          </p:cNvSpPr>
          <p:nvPr>
            <p:ph type="dt" sz="quarter" idx="1"/>
          </p:nvPr>
        </p:nvSpPr>
        <p:spPr bwMode="auto">
          <a:xfrm>
            <a:off x="3777607" y="0"/>
            <a:ext cx="2889938" cy="4964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3419A2-6748-4B4C-B9E3-CCF8F57F829B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13.10.2014</a:t>
            </a:fld>
            <a:endParaRPr lang="cs-CZ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cs-CZ" sz="1200" dirty="0" smtClean="0"/>
              <a:t>Je samozřejmě otázka, zda </a:t>
            </a:r>
          </a:p>
          <a:p>
            <a:pPr marL="216000" indent="-216000" eaLnBrk="1" hangingPunct="1">
              <a:spcBef>
                <a:spcPct val="0"/>
              </a:spcBef>
              <a:buAutoNum type="alphaLcParenR"/>
            </a:pPr>
            <a:r>
              <a:rPr lang="cs-CZ" sz="1200" dirty="0" smtClean="0"/>
              <a:t>zda stát bude nadále ochoten/schopen podporu poskytovat,</a:t>
            </a:r>
          </a:p>
          <a:p>
            <a:pPr marL="216000" indent="-216000" eaLnBrk="1" hangingPunct="1">
              <a:spcBef>
                <a:spcPct val="0"/>
              </a:spcBef>
              <a:buAutoNum type="alphaLcParenR"/>
            </a:pPr>
            <a:r>
              <a:rPr lang="cs-CZ" sz="1200" dirty="0" smtClean="0"/>
              <a:t>zda o ni VŠ, AV ČR a jiné VO skutečně stojí.</a:t>
            </a:r>
          </a:p>
        </p:txBody>
      </p:sp>
      <p:sp>
        <p:nvSpPr>
          <p:cNvPr id="8196" name="Zástupný symbol pro datum 6"/>
          <p:cNvSpPr>
            <a:spLocks noGrp="1"/>
          </p:cNvSpPr>
          <p:nvPr>
            <p:ph type="dt" sz="quarter" idx="1"/>
          </p:nvPr>
        </p:nvSpPr>
        <p:spPr bwMode="auto">
          <a:xfrm>
            <a:off x="3777607" y="0"/>
            <a:ext cx="2889938" cy="4964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3419A2-6748-4B4C-B9E3-CCF8F57F829B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13.10.2014</a:t>
            </a:fld>
            <a:endParaRPr lang="cs-CZ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cs-CZ" sz="1200" dirty="0" smtClean="0"/>
              <a:t>Je samozřejmě otázka, zda </a:t>
            </a:r>
          </a:p>
          <a:p>
            <a:pPr marL="216000" indent="-216000" eaLnBrk="1" hangingPunct="1">
              <a:spcBef>
                <a:spcPct val="0"/>
              </a:spcBef>
              <a:buAutoNum type="alphaLcParenR"/>
            </a:pPr>
            <a:r>
              <a:rPr lang="cs-CZ" sz="1200" dirty="0" smtClean="0"/>
              <a:t>zda stát bude nadále ochoten/schopen podporu poskytovat,</a:t>
            </a:r>
          </a:p>
          <a:p>
            <a:pPr marL="216000" indent="-216000" eaLnBrk="1" hangingPunct="1">
              <a:spcBef>
                <a:spcPct val="0"/>
              </a:spcBef>
              <a:buAutoNum type="alphaLcParenR"/>
            </a:pPr>
            <a:r>
              <a:rPr lang="cs-CZ" sz="1200" dirty="0" smtClean="0"/>
              <a:t>zda o ni VŠ, AV ČR a jiné VO skutečně stojí.</a:t>
            </a:r>
          </a:p>
        </p:txBody>
      </p:sp>
      <p:sp>
        <p:nvSpPr>
          <p:cNvPr id="8196" name="Zástupný symbol pro datum 6"/>
          <p:cNvSpPr>
            <a:spLocks noGrp="1"/>
          </p:cNvSpPr>
          <p:nvPr>
            <p:ph type="dt" sz="quarter" idx="1"/>
          </p:nvPr>
        </p:nvSpPr>
        <p:spPr bwMode="auto">
          <a:xfrm>
            <a:off x="3777607" y="0"/>
            <a:ext cx="2889938" cy="4964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3419A2-6748-4B4C-B9E3-CCF8F57F829B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13.10.2014</a:t>
            </a:fld>
            <a:endParaRPr lang="cs-CZ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cs-CZ" sz="1200" dirty="0" smtClean="0"/>
              <a:t>Je samozřejmě otázka, zda </a:t>
            </a:r>
          </a:p>
          <a:p>
            <a:pPr marL="216000" indent="-216000" eaLnBrk="1" hangingPunct="1">
              <a:spcBef>
                <a:spcPct val="0"/>
              </a:spcBef>
              <a:buAutoNum type="alphaLcParenR"/>
            </a:pPr>
            <a:r>
              <a:rPr lang="cs-CZ" sz="1200" dirty="0" smtClean="0"/>
              <a:t>zda stát bude nadále ochoten/schopen podporu poskytovat,</a:t>
            </a:r>
          </a:p>
          <a:p>
            <a:pPr marL="216000" indent="-216000" eaLnBrk="1" hangingPunct="1">
              <a:spcBef>
                <a:spcPct val="0"/>
              </a:spcBef>
              <a:buAutoNum type="alphaLcParenR"/>
            </a:pPr>
            <a:r>
              <a:rPr lang="cs-CZ" sz="1200" dirty="0" smtClean="0"/>
              <a:t>zda o ni VŠ, AV ČR a jiné VO skutečně stojí.</a:t>
            </a:r>
          </a:p>
        </p:txBody>
      </p:sp>
      <p:sp>
        <p:nvSpPr>
          <p:cNvPr id="8196" name="Zástupný symbol pro datum 6"/>
          <p:cNvSpPr>
            <a:spLocks noGrp="1"/>
          </p:cNvSpPr>
          <p:nvPr>
            <p:ph type="dt" sz="quarter" idx="1"/>
          </p:nvPr>
        </p:nvSpPr>
        <p:spPr bwMode="auto">
          <a:xfrm>
            <a:off x="3777607" y="0"/>
            <a:ext cx="2889938" cy="4964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3419A2-6748-4B4C-B9E3-CCF8F57F829B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13.10.2014</a:t>
            </a:fld>
            <a:endParaRPr lang="cs-CZ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8196" name="Zástupný symbol pro datum 6"/>
          <p:cNvSpPr>
            <a:spLocks noGrp="1"/>
          </p:cNvSpPr>
          <p:nvPr>
            <p:ph type="dt" sz="quarter" idx="1"/>
          </p:nvPr>
        </p:nvSpPr>
        <p:spPr bwMode="auto">
          <a:xfrm>
            <a:off x="3777607" y="0"/>
            <a:ext cx="2889938" cy="4964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3419A2-6748-4B4C-B9E3-CCF8F57F829B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13.10.2014</a:t>
            </a:fld>
            <a:endParaRPr lang="cs-CZ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dirty="0" smtClean="0"/>
              <a:t>9.10.2014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Strategie NTK 2013–2019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88224" y="6448008"/>
            <a:ext cx="2133600" cy="3651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C0D97083-9A32-4753-BC49-8869E2A0E43D}" type="slidenum">
              <a:rPr lang="cs-CZ" smtClean="0"/>
              <a:pPr>
                <a:defRPr/>
              </a:pPr>
              <a:t>‹#›</a:t>
            </a:fld>
            <a:r>
              <a:rPr lang="cs-CZ" dirty="0" smtClean="0"/>
              <a:t> z 90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71943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03F8EE-D0A1-45F5-A5DF-662DF806B421}" type="datetime1">
              <a:rPr lang="cs-CZ" smtClean="0"/>
              <a:pPr>
                <a:defRPr/>
              </a:pPr>
              <a:t>13.10.2014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Strategie NTK 2013–2019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045A43-5CD0-4104-8C29-83A1A1E8B3A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31401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81B2CE-39E9-4F04-8999-B8701D24218A}" type="datetime1">
              <a:rPr lang="cs-CZ" smtClean="0"/>
              <a:pPr>
                <a:defRPr/>
              </a:pPr>
              <a:t>13.10.2014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Strategie NTK 2013–2019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8A34B7-0473-4800-8A8F-3C13F54DCB9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93180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FDD82-2883-4642-BE0E-AE46DD93DFB9}" type="datetime1">
              <a:rPr lang="cs-CZ" smtClean="0"/>
              <a:pPr>
                <a:defRPr/>
              </a:pPr>
              <a:t>13.10.2014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Strategie NTK 2013–2019</a:t>
            </a:r>
          </a:p>
        </p:txBody>
      </p:sp>
      <p:pic>
        <p:nvPicPr>
          <p:cNvPr id="7" name="Obrázek 15"/>
          <p:cNvPicPr>
            <a:picLocks noChangeAspect="1"/>
          </p:cNvPicPr>
          <p:nvPr userDrawn="1"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3143"/>
            <a:ext cx="9155112" cy="454857"/>
          </a:xfrm>
          <a:prstGeom prst="rect">
            <a:avLst/>
          </a:prstGeom>
        </p:spPr>
      </p:pic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732240" y="6435841"/>
            <a:ext cx="2133600" cy="3651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C0D97083-9A32-4753-BC49-8869E2A0E43D}" type="slidenum">
              <a:rPr lang="cs-CZ" smtClean="0"/>
              <a:pPr>
                <a:defRPr/>
              </a:pPr>
              <a:t>‹#›</a:t>
            </a:fld>
            <a:r>
              <a:rPr lang="cs-CZ" dirty="0" smtClean="0"/>
              <a:t> z 90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21181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167DC4-C926-4B25-9E82-6020551B423A}" type="datetime1">
              <a:rPr lang="cs-CZ" smtClean="0"/>
              <a:pPr>
                <a:defRPr/>
              </a:pPr>
              <a:t>13.10.2014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Strategie NTK 2013–2019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3E453-A4AF-4C86-A019-95A22F6BE67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89536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3C428-55B7-4AA5-9B07-23776F2FDA4B}" type="datetime1">
              <a:rPr lang="cs-CZ" smtClean="0"/>
              <a:pPr>
                <a:defRPr/>
              </a:pPr>
              <a:t>13.10.2014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Strategie NTK 2013–2019</a:t>
            </a: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F61E22-BE04-4743-8B98-044C68E93B9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32951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DD28B-61D7-4FF8-90BE-42B2B93C53AC}" type="datetime1">
              <a:rPr lang="cs-CZ" smtClean="0"/>
              <a:pPr>
                <a:defRPr/>
              </a:pPr>
              <a:t>13.10.2014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Strategie NTK 2013–2019</a:t>
            </a: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2BC43-4804-4F6A-A212-822268ABB63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28683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7B2581-2E23-4870-B657-F63E4EF884ED}" type="datetime1">
              <a:rPr lang="cs-CZ" smtClean="0"/>
              <a:pPr>
                <a:defRPr/>
              </a:pPr>
              <a:t>13.10.2014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Strategie NTK 2013–2019</a:t>
            </a: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4B1F8-4D74-42EF-AF07-6C14A856702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4223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D47A6-2EBA-431C-AE82-CAECDABB60DB}" type="datetime1">
              <a:rPr lang="cs-CZ" smtClean="0"/>
              <a:pPr>
                <a:defRPr/>
              </a:pPr>
              <a:t>13.10.2014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Strategie NTK 2013–2019</a:t>
            </a: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882AB4-CD3E-4404-89D2-402FAE7BCDF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72843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04062-E208-4112-86BE-2806A6CE848C}" type="datetime1">
              <a:rPr lang="cs-CZ" smtClean="0"/>
              <a:pPr>
                <a:defRPr/>
              </a:pPr>
              <a:t>13.10.2014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Strategie NTK 2013–2019</a:t>
            </a: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AB6B3-02B5-4C4E-8B42-0945B3649F6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8988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B28DAF-F828-491D-AAFA-3136D557DC6D}" type="datetime1">
              <a:rPr lang="cs-CZ" smtClean="0"/>
              <a:pPr>
                <a:defRPr/>
              </a:pPr>
              <a:t>13.10.2014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Strategie NTK 2013–2019</a:t>
            </a: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3C454-2F49-4C8E-A865-1B6F758CBF05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26914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7656CC4-51D5-4C19-B42E-8AC799938CA7}" type="datetime1">
              <a:rPr lang="cs-CZ" smtClean="0"/>
              <a:pPr>
                <a:defRPr/>
              </a:pPr>
              <a:t>13.10.2014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cs-CZ"/>
              <a:t>Strategie NTK 2013–2019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B655FA3-D33B-4F65-BCE7-73E259FF190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Univers Com 65 Bold" pitchFamily="34" charset="-1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Univers Com 65 Bold" pitchFamily="34" charset="-1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Univers Com 65 Bold" pitchFamily="34" charset="-1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Univers Com 65 Bold" pitchFamily="34" charset="-1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Univers Com 65 Bold" pitchFamily="34" charset="-1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Univers Com 65 Bold" pitchFamily="34" charset="-1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Univers Com 65 Bold" pitchFamily="34" charset="-1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Univers Com 65 Bold" pitchFamily="34" charset="-1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>
            <a:lum bright="9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1520441"/>
            <a:ext cx="8421688" cy="44648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 eaLnBrk="1" hangingPunct="1"/>
            <a:r>
              <a:rPr lang="pl-PL" sz="5400" b="1" dirty="0" smtClean="0">
                <a:solidFill>
                  <a:srgbClr val="CE3736"/>
                </a:solidFill>
                <a:latin typeface="Calibri" pitchFamily="34" charset="0"/>
              </a:rPr>
              <a:t>CzechElib – jak dál</a:t>
            </a:r>
            <a:endParaRPr lang="cs-CZ" sz="5400" b="1" dirty="0" smtClean="0">
              <a:solidFill>
                <a:srgbClr val="CE3736"/>
              </a:solidFill>
              <a:latin typeface="Calibri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55576" y="3886200"/>
            <a:ext cx="7848872" cy="1752600"/>
          </a:xfrm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cs-CZ" sz="2800" dirty="0" err="1" smtClean="0">
                <a:solidFill>
                  <a:schemeClr val="tx1"/>
                </a:solidFill>
                <a:latin typeface="Calibri" pitchFamily="34" charset="0"/>
              </a:rPr>
              <a:t>Bibliotheca</a:t>
            </a:r>
            <a:r>
              <a:rPr lang="cs-CZ" sz="28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cs-CZ" sz="2800" dirty="0" err="1" smtClean="0">
                <a:solidFill>
                  <a:schemeClr val="tx1"/>
                </a:solidFill>
                <a:latin typeface="Calibri" pitchFamily="34" charset="0"/>
              </a:rPr>
              <a:t>academica</a:t>
            </a:r>
            <a:r>
              <a:rPr lang="cs-CZ" sz="2800" dirty="0" smtClean="0">
                <a:solidFill>
                  <a:schemeClr val="tx1"/>
                </a:solidFill>
                <a:latin typeface="Calibri" pitchFamily="34" charset="0"/>
              </a:rPr>
              <a:t> 2014</a:t>
            </a:r>
            <a:endParaRPr lang="cs-CZ" sz="2400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cs-CZ" sz="2400" dirty="0" smtClean="0">
                <a:solidFill>
                  <a:schemeClr val="tx1"/>
                </a:solidFill>
                <a:latin typeface="Calibri" pitchFamily="34" charset="0"/>
              </a:rPr>
              <a:t>Univerzita J. E. </a:t>
            </a:r>
            <a:r>
              <a:rPr lang="cs-CZ" sz="2400" dirty="0" err="1" smtClean="0">
                <a:solidFill>
                  <a:schemeClr val="tx1"/>
                </a:solidFill>
                <a:latin typeface="Calibri" pitchFamily="34" charset="0"/>
              </a:rPr>
              <a:t>Purkyně</a:t>
            </a:r>
            <a:r>
              <a:rPr lang="cs-CZ" sz="2400" dirty="0" smtClean="0">
                <a:solidFill>
                  <a:schemeClr val="tx1"/>
                </a:solidFill>
                <a:latin typeface="Calibri" pitchFamily="34" charset="0"/>
              </a:rPr>
              <a:t> v Ústí nad Labem, 14. a 15. října 2014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cs-CZ" sz="2400" dirty="0" smtClean="0">
                <a:solidFill>
                  <a:schemeClr val="tx1"/>
                </a:solidFill>
                <a:latin typeface="Calibri" pitchFamily="34" charset="0"/>
              </a:rPr>
              <a:t>Martin Svoboda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cs-CZ" sz="1800" dirty="0" err="1" smtClean="0">
                <a:solidFill>
                  <a:schemeClr val="tx1"/>
                </a:solidFill>
                <a:latin typeface="Calibri" pitchFamily="34" charset="0"/>
              </a:rPr>
              <a:t>martin.svoboda</a:t>
            </a:r>
            <a:r>
              <a:rPr lang="cs-CZ" sz="1800" dirty="0" smtClean="0">
                <a:solidFill>
                  <a:schemeClr val="tx1"/>
                </a:solidFill>
                <a:latin typeface="Calibri" pitchFamily="34" charset="0"/>
              </a:rPr>
              <a:t>@</a:t>
            </a:r>
            <a:r>
              <a:rPr lang="cs-CZ" sz="1800" dirty="0" err="1" smtClean="0">
                <a:solidFill>
                  <a:schemeClr val="tx1"/>
                </a:solidFill>
                <a:latin typeface="Calibri" pitchFamily="34" charset="0"/>
              </a:rPr>
              <a:t>techlib.cz</a:t>
            </a:r>
            <a:endParaRPr lang="cs-CZ" sz="1800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061" y="195619"/>
            <a:ext cx="1495628" cy="961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D97083-9A32-4753-BC49-8869E2A0E43D}" type="slidenum">
              <a:rPr lang="cs-CZ" smtClean="0">
                <a:latin typeface="Calibri" pitchFamily="34" charset="0"/>
              </a:rPr>
              <a:pPr>
                <a:defRPr/>
              </a:pPr>
              <a:t>10</a:t>
            </a:fld>
            <a:endParaRPr lang="cs-CZ" dirty="0">
              <a:latin typeface="Calibri" pitchFamily="34" charset="0"/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611560" y="1646798"/>
            <a:ext cx="799288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Font typeface="Arial" charset="0"/>
              <a:buNone/>
            </a:pPr>
            <a:r>
              <a:rPr lang="cs-CZ" sz="6000" dirty="0" smtClean="0">
                <a:latin typeface="Calibri" pitchFamily="34" charset="0"/>
              </a:rPr>
              <a:t>Sir </a:t>
            </a:r>
            <a:r>
              <a:rPr lang="cs-CZ" sz="6000" dirty="0" err="1" smtClean="0">
                <a:latin typeface="Calibri" pitchFamily="34" charset="0"/>
              </a:rPr>
              <a:t>Tim</a:t>
            </a:r>
            <a:r>
              <a:rPr lang="cs-CZ" sz="6000" dirty="0" smtClean="0">
                <a:latin typeface="Calibri" pitchFamily="34" charset="0"/>
              </a:rPr>
              <a:t> </a:t>
            </a:r>
            <a:r>
              <a:rPr lang="cs-CZ" sz="6000" dirty="0" err="1" smtClean="0">
                <a:latin typeface="Calibri" pitchFamily="34" charset="0"/>
              </a:rPr>
              <a:t>Berners</a:t>
            </a:r>
            <a:r>
              <a:rPr lang="cs-CZ" sz="6000" dirty="0" smtClean="0">
                <a:latin typeface="Calibri" pitchFamily="34" charset="0"/>
              </a:rPr>
              <a:t>-</a:t>
            </a:r>
            <a:r>
              <a:rPr lang="cs-CZ" sz="6000" dirty="0" err="1" smtClean="0">
                <a:latin typeface="Calibri" pitchFamily="34" charset="0"/>
              </a:rPr>
              <a:t>Lee</a:t>
            </a:r>
            <a:endParaRPr lang="cs-CZ" sz="6000" dirty="0" smtClean="0">
              <a:latin typeface="Calibri" pitchFamily="34" charset="0"/>
            </a:endParaRPr>
          </a:p>
          <a:p>
            <a:pPr marL="0" indent="0">
              <a:buFont typeface="Arial" charset="0"/>
              <a:buNone/>
            </a:pPr>
            <a:r>
              <a:rPr lang="cs-CZ" sz="6000" dirty="0" smtClean="0">
                <a:latin typeface="Calibri" pitchFamily="34" charset="0"/>
              </a:rPr>
              <a:t/>
            </a:r>
            <a:br>
              <a:rPr lang="cs-CZ" sz="6000" dirty="0" smtClean="0">
                <a:latin typeface="Calibri" pitchFamily="34" charset="0"/>
              </a:rPr>
            </a:br>
            <a:r>
              <a:rPr lang="cs-CZ" sz="6000" dirty="0" err="1" smtClean="0">
                <a:latin typeface="Calibri" pitchFamily="34" charset="0"/>
              </a:rPr>
              <a:t>for</a:t>
            </a:r>
            <a:r>
              <a:rPr lang="cs-CZ" sz="6000" dirty="0" smtClean="0">
                <a:latin typeface="Calibri" pitchFamily="34" charset="0"/>
              </a:rPr>
              <a:t> Nobel </a:t>
            </a:r>
            <a:r>
              <a:rPr lang="cs-CZ" sz="6000" dirty="0" err="1" smtClean="0">
                <a:latin typeface="Calibri" pitchFamily="34" charset="0"/>
              </a:rPr>
              <a:t>prize</a:t>
            </a:r>
            <a:r>
              <a:rPr lang="cs-CZ" sz="6000" dirty="0" smtClean="0">
                <a:latin typeface="Calibri" pitchFamily="34" charset="0"/>
              </a:rPr>
              <a:t> !</a:t>
            </a:r>
          </a:p>
        </p:txBody>
      </p:sp>
    </p:spTree>
    <p:extLst>
      <p:ext uri="{BB962C8B-B14F-4D97-AF65-F5344CB8AC3E}">
        <p14:creationId xmlns:p14="http://schemas.microsoft.com/office/powerpoint/2010/main" val="3906227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Nadpis 1"/>
          <p:cNvSpPr>
            <a:spLocks noGrp="1"/>
          </p:cNvSpPr>
          <p:nvPr>
            <p:ph type="title"/>
          </p:nvPr>
        </p:nvSpPr>
        <p:spPr>
          <a:xfrm>
            <a:off x="467545" y="418787"/>
            <a:ext cx="8012880" cy="561942"/>
          </a:xfrm>
        </p:spPr>
        <p:txBody>
          <a:bodyPr lIns="0" tIns="0" rIns="0" bIns="0" anchor="t"/>
          <a:lstStyle/>
          <a:p>
            <a:pPr algn="l" eaLnBrk="1" hangingPunct="1"/>
            <a:r>
              <a:rPr lang="cs-CZ" sz="3600" b="1" dirty="0" smtClean="0">
                <a:solidFill>
                  <a:srgbClr val="CE3736"/>
                </a:solidFill>
                <a:latin typeface="Calibri" pitchFamily="34" charset="0"/>
              </a:rPr>
              <a:t>Obsah</a:t>
            </a:r>
            <a:br>
              <a:rPr lang="cs-CZ" sz="3600" b="1" dirty="0" smtClean="0">
                <a:solidFill>
                  <a:srgbClr val="CE3736"/>
                </a:solidFill>
                <a:latin typeface="Calibri" pitchFamily="34" charset="0"/>
              </a:rPr>
            </a:br>
            <a:endParaRPr lang="cs-CZ" sz="3200" b="1" dirty="0" smtClean="0">
              <a:solidFill>
                <a:srgbClr val="CE3736"/>
              </a:solidFill>
              <a:latin typeface="Calibri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95536" y="1124744"/>
            <a:ext cx="8424936" cy="5220580"/>
          </a:xfrm>
        </p:spPr>
        <p:txBody>
          <a:bodyPr/>
          <a:lstStyle/>
          <a:p>
            <a:pPr marL="360000" indent="-360000">
              <a:spcBef>
                <a:spcPts val="600"/>
              </a:spcBef>
              <a:buClr>
                <a:srgbClr val="C00000"/>
              </a:buClr>
              <a:buSzPct val="150000"/>
            </a:pPr>
            <a:r>
              <a:rPr lang="pl-PL" sz="2000" dirty="0" smtClean="0">
                <a:latin typeface="Calibri" pitchFamily="34" charset="0"/>
              </a:rPr>
              <a:t>8. zasedání sněmu RVŠ 22. 5. 2014</a:t>
            </a:r>
          </a:p>
          <a:p>
            <a:pPr marL="360000" indent="-360000">
              <a:spcBef>
                <a:spcPts val="600"/>
              </a:spcBef>
              <a:buClr>
                <a:srgbClr val="C00000"/>
              </a:buClr>
              <a:buSzPct val="150000"/>
            </a:pPr>
            <a:r>
              <a:rPr lang="pl-PL" sz="2000" dirty="0" smtClean="0">
                <a:latin typeface="Calibri" pitchFamily="34" charset="0"/>
              </a:rPr>
              <a:t>Návrh na Inforu 28.5.2014</a:t>
            </a:r>
          </a:p>
          <a:p>
            <a:pPr marL="360000" indent="-360000">
              <a:spcBef>
                <a:spcPts val="600"/>
              </a:spcBef>
              <a:buClr>
                <a:srgbClr val="C00000"/>
              </a:buClr>
              <a:buSzPct val="150000"/>
            </a:pPr>
            <a:r>
              <a:rPr lang="pl-PL" sz="2000" dirty="0" smtClean="0">
                <a:latin typeface="Calibri" pitchFamily="34" charset="0"/>
              </a:rPr>
              <a:t>Materiál NTK </a:t>
            </a:r>
            <a:r>
              <a:rPr lang="pl-PL" sz="2000" b="1" dirty="0" smtClean="0">
                <a:solidFill>
                  <a:srgbClr val="C00000"/>
                </a:solidFill>
                <a:latin typeface="Calibri" pitchFamily="34" charset="0"/>
              </a:rPr>
              <a:t>Národní centrum pro elektronické informační zdroje CzechELib</a:t>
            </a:r>
          </a:p>
          <a:p>
            <a:pPr marL="360000" indent="-360000">
              <a:spcBef>
                <a:spcPts val="600"/>
              </a:spcBef>
              <a:buClr>
                <a:srgbClr val="C00000"/>
              </a:buClr>
              <a:buSzPct val="150000"/>
            </a:pPr>
            <a:r>
              <a:rPr lang="pl-PL" sz="2000" dirty="0" smtClean="0">
                <a:latin typeface="Calibri" pitchFamily="34" charset="0"/>
              </a:rPr>
              <a:t>Materiál MŠMT </a:t>
            </a:r>
            <a:r>
              <a:rPr lang="pl-PL" sz="2000" b="1" dirty="0" smtClean="0">
                <a:solidFill>
                  <a:srgbClr val="C00000"/>
                </a:solidFill>
                <a:latin typeface="Calibri" pitchFamily="34" charset="0"/>
              </a:rPr>
              <a:t>Systém pro centralizované zpřístupňování informačních zdrojů pro VaV</a:t>
            </a: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D97083-9A32-4753-BC49-8869E2A0E43D}" type="slidenum">
              <a:rPr lang="cs-CZ" smtClean="0">
                <a:latin typeface="Calibri" pitchFamily="34" charset="0"/>
              </a:rPr>
              <a:pPr>
                <a:defRPr/>
              </a:pPr>
              <a:t>2</a:t>
            </a:fld>
            <a:endParaRPr lang="cs-CZ" dirty="0">
              <a:latin typeface="Calibri" pitchFamily="34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6391" y="194931"/>
            <a:ext cx="886314" cy="569773"/>
          </a:xfrm>
          <a:prstGeom prst="rect">
            <a:avLst/>
          </a:prstGeom>
        </p:spPr>
      </p:pic>
      <p:sp>
        <p:nvSpPr>
          <p:cNvPr id="7" name="Subtitle 4"/>
          <p:cNvSpPr txBox="1">
            <a:spLocks/>
          </p:cNvSpPr>
          <p:nvPr/>
        </p:nvSpPr>
        <p:spPr bwMode="auto">
          <a:xfrm>
            <a:off x="6048164" y="6453336"/>
            <a:ext cx="2448273" cy="358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400" dirty="0" smtClean="0">
                <a:solidFill>
                  <a:schemeClr val="tx1"/>
                </a:solidFill>
                <a:latin typeface="Calibri" pitchFamily="34" charset="0"/>
              </a:rPr>
              <a:t>Ústí nad Labem, 14.  10. 2014</a:t>
            </a:r>
            <a:endParaRPr lang="en-US" sz="1400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485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Nadpis 1"/>
          <p:cNvSpPr>
            <a:spLocks noGrp="1"/>
          </p:cNvSpPr>
          <p:nvPr>
            <p:ph type="title"/>
          </p:nvPr>
        </p:nvSpPr>
        <p:spPr>
          <a:xfrm>
            <a:off x="467545" y="418787"/>
            <a:ext cx="8012880" cy="561942"/>
          </a:xfrm>
        </p:spPr>
        <p:txBody>
          <a:bodyPr lIns="0" tIns="0" rIns="0" bIns="0" anchor="t"/>
          <a:lstStyle/>
          <a:p>
            <a:pPr algn="l" eaLnBrk="1" hangingPunct="1"/>
            <a:r>
              <a:rPr lang="cs-CZ" sz="3600" b="1" dirty="0" smtClean="0">
                <a:solidFill>
                  <a:srgbClr val="CE3736"/>
                </a:solidFill>
                <a:latin typeface="Calibri" pitchFamily="34" charset="0"/>
              </a:rPr>
              <a:t>8. zasedání sněmu RVŠ </a:t>
            </a:r>
            <a:br>
              <a:rPr lang="cs-CZ" sz="3600" b="1" dirty="0" smtClean="0">
                <a:solidFill>
                  <a:srgbClr val="CE3736"/>
                </a:solidFill>
                <a:latin typeface="Calibri" pitchFamily="34" charset="0"/>
              </a:rPr>
            </a:br>
            <a:endParaRPr lang="cs-CZ" sz="3200" b="1" dirty="0" smtClean="0">
              <a:solidFill>
                <a:srgbClr val="CE3736"/>
              </a:solidFill>
              <a:latin typeface="Calibri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95536" y="1124744"/>
            <a:ext cx="8424936" cy="5220580"/>
          </a:xfrm>
        </p:spPr>
        <p:txBody>
          <a:bodyPr/>
          <a:lstStyle/>
          <a:p>
            <a:pPr marL="360000" indent="-360000">
              <a:spcBef>
                <a:spcPts val="600"/>
              </a:spcBef>
              <a:buClr>
                <a:srgbClr val="C00000"/>
              </a:buClr>
              <a:buSzPct val="150000"/>
              <a:buNone/>
            </a:pPr>
            <a:r>
              <a:rPr lang="pl-PL" sz="2400" dirty="0" smtClean="0">
                <a:latin typeface="Calibri" pitchFamily="34" charset="0"/>
              </a:rPr>
              <a:t>Sněm RVŠ přijal </a:t>
            </a:r>
            <a:r>
              <a:rPr lang="pl-PL" sz="2400" dirty="0" smtClean="0">
                <a:latin typeface="Calibri" pitchFamily="34" charset="0"/>
              </a:rPr>
              <a:t>usnesení</a:t>
            </a:r>
            <a:r>
              <a:rPr lang="pl-PL" sz="2400" dirty="0" smtClean="0">
                <a:latin typeface="Calibri" pitchFamily="34" charset="0"/>
              </a:rPr>
              <a:t>:</a:t>
            </a:r>
          </a:p>
          <a:p>
            <a:pPr marL="360000" indent="-360000">
              <a:spcBef>
                <a:spcPts val="600"/>
              </a:spcBef>
              <a:buClr>
                <a:srgbClr val="C00000"/>
              </a:buClr>
              <a:buSzPct val="150000"/>
            </a:pPr>
            <a:r>
              <a:rPr lang="pl-PL" sz="2400" dirty="0" smtClean="0">
                <a:latin typeface="Calibri" pitchFamily="34" charset="0"/>
              </a:rPr>
              <a:t>Rada vysokých škol podporuje vznik licenčního centra s tím, že</a:t>
            </a:r>
          </a:p>
          <a:p>
            <a:pPr marL="457200" indent="-457200">
              <a:spcBef>
                <a:spcPts val="600"/>
              </a:spcBef>
              <a:buClr>
                <a:srgbClr val="C00000"/>
              </a:buClr>
              <a:buSzPct val="110000"/>
              <a:buFont typeface="+mj-lt"/>
              <a:buAutoNum type="arabicPeriod"/>
            </a:pPr>
            <a:r>
              <a:rPr lang="pl-PL" sz="2400" dirty="0" smtClean="0">
                <a:latin typeface="Calibri" pitchFamily="34" charset="0"/>
              </a:rPr>
              <a:t>Na </a:t>
            </a:r>
            <a:r>
              <a:rPr lang="pl-PL" sz="2400" dirty="0" smtClean="0">
                <a:latin typeface="Calibri" pitchFamily="34" charset="0"/>
              </a:rPr>
              <a:t>elektronické informační zdroje (EIZ) bude vyčleněna adekvátní částka z prostředků státního rozpočtu na VaVaI,</a:t>
            </a:r>
          </a:p>
          <a:p>
            <a:pPr marL="457200" indent="-457200">
              <a:spcBef>
                <a:spcPts val="600"/>
              </a:spcBef>
              <a:buClr>
                <a:srgbClr val="C00000"/>
              </a:buClr>
              <a:buSzPct val="110000"/>
              <a:buFont typeface="+mj-lt"/>
              <a:buAutoNum type="arabicPeriod"/>
            </a:pPr>
            <a:r>
              <a:rPr lang="pl-PL" sz="2400" dirty="0" smtClean="0">
                <a:latin typeface="Calibri" pitchFamily="34" charset="0"/>
              </a:rPr>
              <a:t>Bude </a:t>
            </a:r>
            <a:r>
              <a:rPr lang="pl-PL" sz="2400" dirty="0" smtClean="0">
                <a:latin typeface="Calibri" pitchFamily="34" charset="0"/>
              </a:rPr>
              <a:t>jasně definován okruh organizací, které budou tímto způsobem podporovány - zejména by mělo jít o akademickou sféru,</a:t>
            </a:r>
          </a:p>
          <a:p>
            <a:pPr marL="457200" indent="-457200">
              <a:spcBef>
                <a:spcPts val="600"/>
              </a:spcBef>
              <a:buClr>
                <a:srgbClr val="C00000"/>
              </a:buClr>
              <a:buSzPct val="110000"/>
              <a:buFont typeface="+mj-lt"/>
              <a:buAutoNum type="arabicPeriod"/>
            </a:pPr>
            <a:r>
              <a:rPr lang="pl-PL" sz="2400" dirty="0" smtClean="0">
                <a:latin typeface="Calibri" pitchFamily="34" charset="0"/>
              </a:rPr>
              <a:t>Při </a:t>
            </a:r>
            <a:r>
              <a:rPr lang="pl-PL" sz="2400" dirty="0" smtClean="0">
                <a:latin typeface="Calibri" pitchFamily="34" charset="0"/>
              </a:rPr>
              <a:t>výběru pořizovaných EIZ bude zajištěna ekonomická zpětná vazba jasně stanovenou povinnou spoluúčastí podpořených organizací.</a:t>
            </a:r>
          </a:p>
          <a:p>
            <a:pPr marL="360000" indent="-360000">
              <a:spcBef>
                <a:spcPts val="600"/>
              </a:spcBef>
              <a:buClr>
                <a:srgbClr val="C00000"/>
              </a:buClr>
              <a:buSzPct val="150000"/>
            </a:pPr>
            <a:r>
              <a:rPr lang="pl-PL" sz="2400" dirty="0" smtClean="0">
                <a:latin typeface="Calibri" pitchFamily="34" charset="0"/>
              </a:rPr>
              <a:t>Rada VŠ vyzývá MŠMT k sestavení pracovní skupiny zahrnující všechny zainteresované skupiny, která zpracuje konkrétní návrh licenčního centra.</a:t>
            </a:r>
          </a:p>
          <a:p>
            <a:pPr marL="360000" indent="-360000">
              <a:spcBef>
                <a:spcPts val="600"/>
              </a:spcBef>
              <a:buClr>
                <a:srgbClr val="C00000"/>
              </a:buClr>
              <a:buSzPct val="150000"/>
              <a:buNone/>
            </a:pPr>
            <a:endParaRPr lang="pl-PL" sz="2000" dirty="0" smtClean="0">
              <a:latin typeface="Calibri" pitchFamily="34" charset="0"/>
            </a:endParaRPr>
          </a:p>
          <a:p>
            <a:pPr marL="360000" indent="-360000">
              <a:spcBef>
                <a:spcPts val="600"/>
              </a:spcBef>
              <a:buClr>
                <a:srgbClr val="C00000"/>
              </a:buClr>
              <a:buSzPct val="150000"/>
            </a:pPr>
            <a:endParaRPr lang="pl-PL" sz="2000" dirty="0" smtClean="0">
              <a:latin typeface="Calibri" pitchFamily="34" charset="0"/>
            </a:endParaRP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D97083-9A32-4753-BC49-8869E2A0E43D}" type="slidenum">
              <a:rPr lang="cs-CZ" smtClean="0">
                <a:latin typeface="Calibri" pitchFamily="34" charset="0"/>
              </a:rPr>
              <a:pPr>
                <a:defRPr/>
              </a:pPr>
              <a:t>3</a:t>
            </a:fld>
            <a:endParaRPr lang="cs-CZ" dirty="0">
              <a:latin typeface="Calibri" pitchFamily="34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6391" y="194931"/>
            <a:ext cx="886314" cy="569773"/>
          </a:xfrm>
          <a:prstGeom prst="rect">
            <a:avLst/>
          </a:prstGeom>
        </p:spPr>
      </p:pic>
      <p:sp>
        <p:nvSpPr>
          <p:cNvPr id="7" name="Subtitle 4"/>
          <p:cNvSpPr txBox="1">
            <a:spLocks/>
          </p:cNvSpPr>
          <p:nvPr/>
        </p:nvSpPr>
        <p:spPr bwMode="auto">
          <a:xfrm>
            <a:off x="6084168" y="6453336"/>
            <a:ext cx="2412269" cy="358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400" dirty="0" smtClean="0">
                <a:solidFill>
                  <a:schemeClr val="tx1"/>
                </a:solidFill>
                <a:latin typeface="Calibri" pitchFamily="34" charset="0"/>
              </a:rPr>
              <a:t>Ústí nad Labem, 14.  10. 2014</a:t>
            </a:r>
            <a:endParaRPr lang="en-US" sz="1400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485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lum bright="-6000"/>
          </a:blip>
          <a:srcRect/>
          <a:stretch>
            <a:fillRect/>
          </a:stretch>
        </p:blipFill>
        <p:spPr bwMode="auto">
          <a:xfrm>
            <a:off x="467544" y="908720"/>
            <a:ext cx="7704856" cy="577864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3075" name="Nadpis 1"/>
          <p:cNvSpPr>
            <a:spLocks noGrp="1"/>
          </p:cNvSpPr>
          <p:nvPr>
            <p:ph type="title"/>
          </p:nvPr>
        </p:nvSpPr>
        <p:spPr>
          <a:xfrm>
            <a:off x="467545" y="418787"/>
            <a:ext cx="8012880" cy="561942"/>
          </a:xfrm>
        </p:spPr>
        <p:txBody>
          <a:bodyPr lIns="0" tIns="0" rIns="0" bIns="0" anchor="t"/>
          <a:lstStyle/>
          <a:p>
            <a:pPr algn="l" eaLnBrk="1" hangingPunct="1"/>
            <a:r>
              <a:rPr lang="cs-CZ" sz="3600" b="1" dirty="0" smtClean="0">
                <a:solidFill>
                  <a:srgbClr val="CE3736"/>
                </a:solidFill>
                <a:latin typeface="Calibri" pitchFamily="34" charset="0"/>
              </a:rPr>
              <a:t>Návrh na </a:t>
            </a:r>
            <a:r>
              <a:rPr lang="cs-CZ" sz="3600" b="1" dirty="0" err="1" smtClean="0">
                <a:solidFill>
                  <a:srgbClr val="CE3736"/>
                </a:solidFill>
                <a:latin typeface="Calibri" pitchFamily="34" charset="0"/>
              </a:rPr>
              <a:t>Inforu</a:t>
            </a:r>
            <a:r>
              <a:rPr lang="cs-CZ" sz="3600" b="1" dirty="0" smtClean="0">
                <a:solidFill>
                  <a:srgbClr val="CE3736"/>
                </a:solidFill>
                <a:latin typeface="Calibri" pitchFamily="34" charset="0"/>
              </a:rPr>
              <a:t> 28.5.2014</a:t>
            </a:r>
            <a:br>
              <a:rPr lang="cs-CZ" sz="3600" b="1" dirty="0" smtClean="0">
                <a:solidFill>
                  <a:srgbClr val="CE3736"/>
                </a:solidFill>
                <a:latin typeface="Calibri" pitchFamily="34" charset="0"/>
              </a:rPr>
            </a:br>
            <a:endParaRPr lang="cs-CZ" sz="3200" b="1" dirty="0" smtClean="0">
              <a:solidFill>
                <a:srgbClr val="CE3736"/>
              </a:solidFill>
              <a:latin typeface="Calibri" pitchFamily="34" charset="0"/>
            </a:endParaRP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D97083-9A32-4753-BC49-8869E2A0E43D}" type="slidenum">
              <a:rPr lang="cs-CZ" smtClean="0">
                <a:latin typeface="Calibri" pitchFamily="34" charset="0"/>
              </a:rPr>
              <a:pPr>
                <a:defRPr/>
              </a:pPr>
              <a:t>4</a:t>
            </a:fld>
            <a:endParaRPr lang="cs-CZ" dirty="0">
              <a:latin typeface="Calibri" pitchFamily="34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6391" y="194931"/>
            <a:ext cx="886314" cy="569773"/>
          </a:xfrm>
          <a:prstGeom prst="rect">
            <a:avLst/>
          </a:prstGeom>
        </p:spPr>
      </p:pic>
      <p:sp>
        <p:nvSpPr>
          <p:cNvPr id="7" name="Subtitle 4"/>
          <p:cNvSpPr txBox="1">
            <a:spLocks/>
          </p:cNvSpPr>
          <p:nvPr/>
        </p:nvSpPr>
        <p:spPr bwMode="auto">
          <a:xfrm>
            <a:off x="6048164" y="6453336"/>
            <a:ext cx="2448273" cy="358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400" dirty="0" smtClean="0">
                <a:solidFill>
                  <a:schemeClr val="tx1"/>
                </a:solidFill>
                <a:latin typeface="Calibri" pitchFamily="34" charset="0"/>
              </a:rPr>
              <a:t>Ústí nad Labem, 14.  10. 2014</a:t>
            </a:r>
            <a:endParaRPr lang="en-US" sz="1400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485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Nadpis 1"/>
          <p:cNvSpPr>
            <a:spLocks noGrp="1"/>
          </p:cNvSpPr>
          <p:nvPr>
            <p:ph type="title"/>
          </p:nvPr>
        </p:nvSpPr>
        <p:spPr>
          <a:xfrm>
            <a:off x="467545" y="418787"/>
            <a:ext cx="8012880" cy="561942"/>
          </a:xfrm>
        </p:spPr>
        <p:txBody>
          <a:bodyPr lIns="0" tIns="0" rIns="0" bIns="0" anchor="t"/>
          <a:lstStyle/>
          <a:p>
            <a:pPr algn="l" eaLnBrk="1" hangingPunct="1"/>
            <a:r>
              <a:rPr lang="cs-CZ" sz="3600" b="1" dirty="0" smtClean="0">
                <a:solidFill>
                  <a:srgbClr val="CE3736"/>
                </a:solidFill>
                <a:latin typeface="Calibri" pitchFamily="34" charset="0"/>
              </a:rPr>
              <a:t>Národní centrum pro elektronické informační zdroje </a:t>
            </a:r>
            <a:r>
              <a:rPr lang="cs-CZ" sz="3600" b="1" dirty="0" err="1" smtClean="0">
                <a:solidFill>
                  <a:srgbClr val="CE3736"/>
                </a:solidFill>
                <a:latin typeface="Calibri" pitchFamily="34" charset="0"/>
              </a:rPr>
              <a:t>CzechELib</a:t>
            </a:r>
            <a:r>
              <a:rPr lang="cs-CZ" sz="3600" b="1" dirty="0" smtClean="0">
                <a:solidFill>
                  <a:srgbClr val="CE3736"/>
                </a:solidFill>
                <a:latin typeface="Calibri" pitchFamily="34" charset="0"/>
              </a:rPr>
              <a:t/>
            </a:r>
            <a:br>
              <a:rPr lang="cs-CZ" sz="3600" b="1" dirty="0" smtClean="0">
                <a:solidFill>
                  <a:srgbClr val="CE3736"/>
                </a:solidFill>
                <a:latin typeface="Calibri" pitchFamily="34" charset="0"/>
              </a:rPr>
            </a:br>
            <a:endParaRPr lang="cs-CZ" sz="3200" b="1" dirty="0" smtClean="0">
              <a:solidFill>
                <a:srgbClr val="CE3736"/>
              </a:solidFill>
              <a:latin typeface="Calibri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95536" y="1736812"/>
            <a:ext cx="8424936" cy="4608512"/>
          </a:xfrm>
        </p:spPr>
        <p:txBody>
          <a:bodyPr/>
          <a:lstStyle/>
          <a:p>
            <a:pPr marL="360000" indent="-360000">
              <a:spcBef>
                <a:spcPts val="600"/>
              </a:spcBef>
              <a:buClr>
                <a:srgbClr val="C00000"/>
              </a:buClr>
              <a:buSzPct val="150000"/>
            </a:pPr>
            <a:r>
              <a:rPr lang="pl-PL" sz="2400" dirty="0" smtClean="0">
                <a:latin typeface="Calibri" pitchFamily="34" charset="0"/>
              </a:rPr>
              <a:t>Obsahuje analýzu současného stavu a požaduje rozhodnutí ve třech krocích:</a:t>
            </a:r>
          </a:p>
          <a:p>
            <a:pPr marL="457200" indent="-457200">
              <a:spcBef>
                <a:spcPts val="600"/>
              </a:spcBef>
              <a:buClr>
                <a:srgbClr val="C00000"/>
              </a:buClr>
              <a:buSzPct val="110000"/>
              <a:buFont typeface="+mj-lt"/>
              <a:buAutoNum type="arabicPeriod"/>
            </a:pPr>
            <a:r>
              <a:rPr lang="pl-PL" sz="2200" dirty="0" smtClean="0">
                <a:latin typeface="Calibri" pitchFamily="34" charset="0"/>
              </a:rPr>
              <a:t>MŠMT a RVVI by měly potvrdit, zda účelové financování prostřednictvím centrálního distributora je možné a je v souladu se záměry a politikou podpory informační infrastruktury VaVaI.</a:t>
            </a:r>
          </a:p>
          <a:p>
            <a:pPr marL="457200" indent="-457200">
              <a:spcBef>
                <a:spcPts val="600"/>
              </a:spcBef>
              <a:buClr>
                <a:srgbClr val="C00000"/>
              </a:buClr>
              <a:buSzPct val="110000"/>
              <a:buFont typeface="+mj-lt"/>
              <a:buAutoNum type="arabicPeriod"/>
            </a:pPr>
            <a:r>
              <a:rPr lang="pl-PL" sz="2200" dirty="0" smtClean="0">
                <a:latin typeface="Calibri" pitchFamily="34" charset="0"/>
              </a:rPr>
              <a:t>Po projednání s representací VŠ, AV ČR a dalších VO schválí / upraví / doplní MŠMT ve spolupráci s RVVI koncept distribuce podpory.</a:t>
            </a:r>
          </a:p>
          <a:p>
            <a:pPr marL="457200" indent="-457200">
              <a:spcBef>
                <a:spcPts val="600"/>
              </a:spcBef>
              <a:buClr>
                <a:srgbClr val="C00000"/>
              </a:buClr>
              <a:buSzPct val="110000"/>
              <a:buFont typeface="+mj-lt"/>
              <a:buAutoNum type="arabicPeriod"/>
            </a:pPr>
            <a:r>
              <a:rPr lang="pl-PL" sz="2200" dirty="0" smtClean="0">
                <a:latin typeface="Calibri" pitchFamily="34" charset="0"/>
              </a:rPr>
              <a:t>Po projednání s representací VŠ, AV ČR a dalších VO schválí / upraví / doplní MŠMT ve spolupráci s RVVI koncept financování a organizace národního centra CzechELib a vybere jednu či více variant umístění CzechELib, </a:t>
            </a:r>
            <a:r>
              <a:rPr lang="pl-PL" sz="2200" dirty="0" smtClean="0">
                <a:latin typeface="Calibri" pitchFamily="34" charset="0"/>
              </a:rPr>
              <a:t>... tj</a:t>
            </a:r>
            <a:r>
              <a:rPr lang="pl-PL" sz="2200" dirty="0" smtClean="0">
                <a:latin typeface="Calibri" pitchFamily="34" charset="0"/>
              </a:rPr>
              <a:t>. a) instuituce existující – CESNET, NTK, nebo  b) instituce nová</a:t>
            </a:r>
          </a:p>
          <a:p>
            <a:pPr marL="457200" indent="-457200">
              <a:spcBef>
                <a:spcPts val="600"/>
              </a:spcBef>
              <a:buClr>
                <a:srgbClr val="C00000"/>
              </a:buClr>
              <a:buSzPct val="110000"/>
              <a:buFont typeface="+mj-lt"/>
              <a:buAutoNum type="arabicPeriod"/>
            </a:pPr>
            <a:endParaRPr lang="pl-PL" sz="2000" dirty="0" smtClean="0">
              <a:latin typeface="Calibri" pitchFamily="34" charset="0"/>
            </a:endParaRP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D97083-9A32-4753-BC49-8869E2A0E43D}" type="slidenum">
              <a:rPr lang="cs-CZ" smtClean="0">
                <a:latin typeface="Calibri" pitchFamily="34" charset="0"/>
              </a:rPr>
              <a:pPr>
                <a:defRPr/>
              </a:pPr>
              <a:t>5</a:t>
            </a:fld>
            <a:endParaRPr lang="cs-CZ" dirty="0">
              <a:latin typeface="Calibri" pitchFamily="34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6391" y="194931"/>
            <a:ext cx="886314" cy="569773"/>
          </a:xfrm>
          <a:prstGeom prst="rect">
            <a:avLst/>
          </a:prstGeom>
        </p:spPr>
      </p:pic>
      <p:sp>
        <p:nvSpPr>
          <p:cNvPr id="7" name="Subtitle 4"/>
          <p:cNvSpPr txBox="1">
            <a:spLocks/>
          </p:cNvSpPr>
          <p:nvPr/>
        </p:nvSpPr>
        <p:spPr bwMode="auto">
          <a:xfrm>
            <a:off x="6048164" y="6453336"/>
            <a:ext cx="2448273" cy="358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400" dirty="0" smtClean="0">
                <a:solidFill>
                  <a:schemeClr val="tx1"/>
                </a:solidFill>
                <a:latin typeface="Calibri" pitchFamily="34" charset="0"/>
              </a:rPr>
              <a:t>Ústí nad Labem, 14.  10. 2014</a:t>
            </a:r>
            <a:endParaRPr lang="en-US" sz="1400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485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7524" y="980728"/>
            <a:ext cx="8294687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Obdélník 9"/>
          <p:cNvSpPr/>
          <p:nvPr/>
        </p:nvSpPr>
        <p:spPr>
          <a:xfrm>
            <a:off x="1295636" y="2168860"/>
            <a:ext cx="6444716" cy="576064"/>
          </a:xfrm>
          <a:prstGeom prst="rect">
            <a:avLst/>
          </a:prstGeom>
          <a:solidFill>
            <a:schemeClr val="tx2">
              <a:lumMod val="40000"/>
              <a:lumOff val="60000"/>
              <a:alpha val="17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75" name="Nadpis 1"/>
          <p:cNvSpPr>
            <a:spLocks noGrp="1"/>
          </p:cNvSpPr>
          <p:nvPr>
            <p:ph type="title"/>
          </p:nvPr>
        </p:nvSpPr>
        <p:spPr>
          <a:xfrm>
            <a:off x="467545" y="418787"/>
            <a:ext cx="8012880" cy="561942"/>
          </a:xfrm>
        </p:spPr>
        <p:txBody>
          <a:bodyPr lIns="0" tIns="0" rIns="0" bIns="0" anchor="t"/>
          <a:lstStyle/>
          <a:p>
            <a:pPr algn="l" eaLnBrk="1" hangingPunct="1"/>
            <a:r>
              <a:rPr lang="cs-CZ" sz="3600" b="1" dirty="0" smtClean="0">
                <a:solidFill>
                  <a:srgbClr val="CE3736"/>
                </a:solidFill>
                <a:latin typeface="Calibri" pitchFamily="34" charset="0"/>
              </a:rPr>
              <a:t>OP VVV SP 1 SC 2</a:t>
            </a:r>
            <a:br>
              <a:rPr lang="cs-CZ" sz="3600" b="1" dirty="0" smtClean="0">
                <a:solidFill>
                  <a:srgbClr val="CE3736"/>
                </a:solidFill>
                <a:latin typeface="Calibri" pitchFamily="34" charset="0"/>
              </a:rPr>
            </a:br>
            <a:endParaRPr lang="cs-CZ" sz="3200" b="1" dirty="0" smtClean="0">
              <a:solidFill>
                <a:srgbClr val="CE3736"/>
              </a:solidFill>
              <a:latin typeface="Calibri" pitchFamily="34" charset="0"/>
            </a:endParaRP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D97083-9A32-4753-BC49-8869E2A0E43D}" type="slidenum">
              <a:rPr lang="cs-CZ" smtClean="0">
                <a:latin typeface="Calibri" pitchFamily="34" charset="0"/>
              </a:rPr>
              <a:pPr>
                <a:defRPr/>
              </a:pPr>
              <a:t>6</a:t>
            </a:fld>
            <a:endParaRPr lang="cs-CZ" dirty="0">
              <a:latin typeface="Calibri" pitchFamily="34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6391" y="194931"/>
            <a:ext cx="886314" cy="569773"/>
          </a:xfrm>
          <a:prstGeom prst="rect">
            <a:avLst/>
          </a:prstGeom>
        </p:spPr>
      </p:pic>
      <p:sp>
        <p:nvSpPr>
          <p:cNvPr id="7" name="Subtitle 4"/>
          <p:cNvSpPr txBox="1">
            <a:spLocks/>
          </p:cNvSpPr>
          <p:nvPr/>
        </p:nvSpPr>
        <p:spPr bwMode="auto">
          <a:xfrm>
            <a:off x="6084168" y="6453336"/>
            <a:ext cx="2412269" cy="358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400" dirty="0" smtClean="0">
                <a:solidFill>
                  <a:schemeClr val="tx1"/>
                </a:solidFill>
                <a:latin typeface="Calibri" pitchFamily="34" charset="0"/>
              </a:rPr>
              <a:t>Ústí nad Labem, 14.  10. 2014</a:t>
            </a:r>
            <a:endParaRPr lang="en-US" sz="1400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8460432" y="908720"/>
            <a:ext cx="180020" cy="52565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7485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Nadpis 1"/>
          <p:cNvSpPr>
            <a:spLocks noGrp="1"/>
          </p:cNvSpPr>
          <p:nvPr>
            <p:ph type="title"/>
          </p:nvPr>
        </p:nvSpPr>
        <p:spPr>
          <a:xfrm>
            <a:off x="467545" y="418786"/>
            <a:ext cx="8012880" cy="1065997"/>
          </a:xfrm>
        </p:spPr>
        <p:txBody>
          <a:bodyPr lIns="0" tIns="0" rIns="0" bIns="0" anchor="t"/>
          <a:lstStyle/>
          <a:p>
            <a:pPr algn="l" eaLnBrk="1" hangingPunct="1"/>
            <a:r>
              <a:rPr lang="cs-CZ" sz="3200" b="1" dirty="0" smtClean="0">
                <a:solidFill>
                  <a:srgbClr val="CE3736"/>
                </a:solidFill>
                <a:latin typeface="Calibri" pitchFamily="34" charset="0"/>
              </a:rPr>
              <a:t>Systém pro centralizované zpřístupňování informačních zdrojů pro </a:t>
            </a:r>
            <a:r>
              <a:rPr lang="cs-CZ" sz="3200" b="1" dirty="0" err="1" smtClean="0">
                <a:solidFill>
                  <a:srgbClr val="CE3736"/>
                </a:solidFill>
                <a:latin typeface="Calibri" pitchFamily="34" charset="0"/>
              </a:rPr>
              <a:t>VaV</a:t>
            </a:r>
            <a:r>
              <a:rPr lang="cs-CZ" sz="3600" b="1" dirty="0" smtClean="0">
                <a:solidFill>
                  <a:srgbClr val="CE3736"/>
                </a:solidFill>
                <a:latin typeface="Calibri" pitchFamily="34" charset="0"/>
              </a:rPr>
              <a:t/>
            </a:r>
            <a:br>
              <a:rPr lang="cs-CZ" sz="3600" b="1" dirty="0" smtClean="0">
                <a:solidFill>
                  <a:srgbClr val="CE3736"/>
                </a:solidFill>
                <a:latin typeface="Calibri" pitchFamily="34" charset="0"/>
              </a:rPr>
            </a:br>
            <a:endParaRPr lang="cs-CZ" sz="3200" b="1" dirty="0" smtClean="0">
              <a:solidFill>
                <a:srgbClr val="CE3736"/>
              </a:solidFill>
              <a:latin typeface="Calibri" pitchFamily="34" charset="0"/>
            </a:endParaRP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D97083-9A32-4753-BC49-8869E2A0E43D}" type="slidenum">
              <a:rPr lang="cs-CZ" smtClean="0">
                <a:latin typeface="Calibri" pitchFamily="34" charset="0"/>
              </a:rPr>
              <a:pPr>
                <a:defRPr/>
              </a:pPr>
              <a:t>7</a:t>
            </a:fld>
            <a:endParaRPr lang="cs-CZ" dirty="0">
              <a:latin typeface="Calibri" pitchFamily="34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6391" y="194931"/>
            <a:ext cx="886314" cy="569773"/>
          </a:xfrm>
          <a:prstGeom prst="rect">
            <a:avLst/>
          </a:prstGeom>
        </p:spPr>
      </p:pic>
      <p:sp>
        <p:nvSpPr>
          <p:cNvPr id="7" name="Subtitle 4"/>
          <p:cNvSpPr txBox="1">
            <a:spLocks/>
          </p:cNvSpPr>
          <p:nvPr/>
        </p:nvSpPr>
        <p:spPr bwMode="auto">
          <a:xfrm>
            <a:off x="6120172" y="6453336"/>
            <a:ext cx="2376265" cy="358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400" dirty="0" smtClean="0">
                <a:solidFill>
                  <a:schemeClr val="tx1"/>
                </a:solidFill>
                <a:latin typeface="Calibri" pitchFamily="34" charset="0"/>
              </a:rPr>
              <a:t>Ústí nad Labem, 14.  10. 2014</a:t>
            </a:r>
            <a:endParaRPr lang="en-US" sz="1400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1386906"/>
            <a:ext cx="6840760" cy="5087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57485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Nadpis 1"/>
          <p:cNvSpPr>
            <a:spLocks noGrp="1"/>
          </p:cNvSpPr>
          <p:nvPr>
            <p:ph type="title"/>
          </p:nvPr>
        </p:nvSpPr>
        <p:spPr>
          <a:xfrm>
            <a:off x="467545" y="418787"/>
            <a:ext cx="8012880" cy="561942"/>
          </a:xfrm>
        </p:spPr>
        <p:txBody>
          <a:bodyPr lIns="0" tIns="0" rIns="0" bIns="0" anchor="t"/>
          <a:lstStyle/>
          <a:p>
            <a:pPr algn="l" eaLnBrk="1" hangingPunct="1"/>
            <a:r>
              <a:rPr lang="cs-CZ" sz="3600" b="1" dirty="0" smtClean="0">
                <a:solidFill>
                  <a:srgbClr val="CE3736"/>
                </a:solidFill>
                <a:latin typeface="Calibri" pitchFamily="34" charset="0"/>
              </a:rPr>
              <a:t>K uvážení</a:t>
            </a:r>
            <a:r>
              <a:rPr lang="cs-CZ" sz="3600" b="1" dirty="0" smtClean="0">
                <a:solidFill>
                  <a:srgbClr val="CE3736"/>
                </a:solidFill>
                <a:latin typeface="Calibri" pitchFamily="34" charset="0"/>
              </a:rPr>
              <a:t/>
            </a:r>
            <a:br>
              <a:rPr lang="cs-CZ" sz="3600" b="1" dirty="0" smtClean="0">
                <a:solidFill>
                  <a:srgbClr val="CE3736"/>
                </a:solidFill>
                <a:latin typeface="Calibri" pitchFamily="34" charset="0"/>
              </a:rPr>
            </a:br>
            <a:endParaRPr lang="cs-CZ" sz="3200" b="1" dirty="0" smtClean="0">
              <a:solidFill>
                <a:srgbClr val="CE3736"/>
              </a:solidFill>
              <a:latin typeface="Calibri" pitchFamily="34" charset="0"/>
            </a:endParaRP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D97083-9A32-4753-BC49-8869E2A0E43D}" type="slidenum">
              <a:rPr lang="cs-CZ" smtClean="0">
                <a:latin typeface="Calibri" pitchFamily="34" charset="0"/>
              </a:rPr>
              <a:pPr>
                <a:defRPr/>
              </a:pPr>
              <a:t>8</a:t>
            </a:fld>
            <a:endParaRPr lang="cs-CZ" dirty="0">
              <a:latin typeface="Calibri" pitchFamily="34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6391" y="194931"/>
            <a:ext cx="886314" cy="569773"/>
          </a:xfrm>
          <a:prstGeom prst="rect">
            <a:avLst/>
          </a:prstGeom>
        </p:spPr>
      </p:pic>
      <p:sp>
        <p:nvSpPr>
          <p:cNvPr id="7" name="Subtitle 4"/>
          <p:cNvSpPr txBox="1">
            <a:spLocks/>
          </p:cNvSpPr>
          <p:nvPr/>
        </p:nvSpPr>
        <p:spPr bwMode="auto">
          <a:xfrm>
            <a:off x="6012160" y="6453336"/>
            <a:ext cx="2484277" cy="358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400" dirty="0" smtClean="0">
                <a:solidFill>
                  <a:schemeClr val="tx1"/>
                </a:solidFill>
                <a:latin typeface="Calibri" pitchFamily="34" charset="0"/>
              </a:rPr>
              <a:t>Ústí nad Labem, 14.  10. 2014</a:t>
            </a:r>
            <a:endParaRPr lang="en-US" sz="1400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382572" y="1232756"/>
            <a:ext cx="4369448" cy="4824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000" indent="-360000">
              <a:spcBef>
                <a:spcPts val="600"/>
              </a:spcBef>
              <a:spcAft>
                <a:spcPts val="1200"/>
              </a:spcAft>
              <a:buClr>
                <a:srgbClr val="C00000"/>
              </a:buClr>
              <a:buSzPct val="150000"/>
            </a:pPr>
            <a:r>
              <a:rPr lang="pl-PL" sz="2000" dirty="0" smtClean="0">
                <a:latin typeface="Calibri" pitchFamily="34" charset="0"/>
              </a:rPr>
              <a:t>Měla by podpora jednotlivých oblastí – STM, SSH, všeobecnosti – být rovná nebo v relaci k cenám zdrojů?</a:t>
            </a:r>
          </a:p>
          <a:p>
            <a:pPr marL="360000" indent="-360000">
              <a:spcBef>
                <a:spcPts val="600"/>
              </a:spcBef>
              <a:spcAft>
                <a:spcPts val="1200"/>
              </a:spcAft>
              <a:buClr>
                <a:srgbClr val="C00000"/>
              </a:buClr>
              <a:buSzPct val="150000"/>
            </a:pPr>
            <a:r>
              <a:rPr lang="pl-PL" sz="2000" dirty="0" smtClean="0">
                <a:latin typeface="Calibri" pitchFamily="34" charset="0"/>
              </a:rPr>
              <a:t>Měla by podpora Scopus a WoK být zahrnuta do podpory, </a:t>
            </a:r>
            <a:r>
              <a:rPr lang="pl-PL" sz="2000" smtClean="0">
                <a:latin typeface="Calibri" pitchFamily="34" charset="0"/>
              </a:rPr>
              <a:t>nebo vyňata zvlášť?</a:t>
            </a:r>
            <a:endParaRPr lang="pl-PL" sz="2000" dirty="0" smtClean="0">
              <a:latin typeface="Calibri" pitchFamily="34" charset="0"/>
            </a:endParaRPr>
          </a:p>
          <a:p>
            <a:pPr marL="360000" indent="-360000">
              <a:spcBef>
                <a:spcPts val="600"/>
              </a:spcBef>
              <a:spcAft>
                <a:spcPts val="1200"/>
              </a:spcAft>
              <a:buClr>
                <a:srgbClr val="C00000"/>
              </a:buClr>
              <a:buSzPct val="150000"/>
            </a:pPr>
            <a:r>
              <a:rPr lang="pl-PL" sz="2000" dirty="0" smtClean="0">
                <a:latin typeface="Calibri" pitchFamily="34" charset="0"/>
              </a:rPr>
              <a:t>Když už WoK a Scopus, neměla by se podpora vztahovat i na InCites a SciVal?</a:t>
            </a:r>
            <a:endParaRPr lang="pl-PL" sz="2000" dirty="0" smtClean="0">
              <a:latin typeface="Calibri" pitchFamily="34" charset="0"/>
            </a:endParaRPr>
          </a:p>
        </p:txBody>
      </p:sp>
      <p:graphicFrame>
        <p:nvGraphicFramePr>
          <p:cNvPr id="12" name="Graf 11"/>
          <p:cNvGraphicFramePr/>
          <p:nvPr>
            <p:extLst>
              <p:ext uri="{D42A27DB-BD31-4B8C-83A1-F6EECF244321}">
                <p14:modId xmlns:p14="http://schemas.microsoft.com/office/powerpoint/2010/main" val="3009408483"/>
              </p:ext>
            </p:extLst>
          </p:nvPr>
        </p:nvGraphicFramePr>
        <p:xfrm>
          <a:off x="4798609" y="764704"/>
          <a:ext cx="4164096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0759704"/>
              </p:ext>
            </p:extLst>
          </p:nvPr>
        </p:nvGraphicFramePr>
        <p:xfrm>
          <a:off x="5076056" y="3104964"/>
          <a:ext cx="3744416" cy="2867025"/>
        </p:xfrm>
        <a:graphic>
          <a:graphicData uri="http://schemas.openxmlformats.org/drawingml/2006/table">
            <a:tbl>
              <a:tblPr/>
              <a:tblGrid>
                <a:gridCol w="1584176"/>
                <a:gridCol w="722652"/>
                <a:gridCol w="702078"/>
                <a:gridCol w="735510"/>
              </a:tblGrid>
              <a:tr h="57150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Oblast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dotace  </a:t>
                      </a:r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 </a:t>
                      </a:r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cena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podíl na celkových nákladech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podíl na celkové dotaci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S&amp;T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34,2%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67,9%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52,6%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74,5%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SSH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70,0%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72,7%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Ref</a:t>
                      </a:r>
                      <a:r>
                        <a:rPr lang="cs-CZ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&amp;</a:t>
                      </a:r>
                      <a:r>
                        <a:rPr lang="cs-CZ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F/T </a:t>
                      </a:r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databáze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40,9%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82,7%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76,6%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Web of Knowledge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71,0%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Scopus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50,0%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Citační databáze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59,7%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17,3%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23,4%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Celkové náklady a dotace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44,2%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4168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D97083-9A32-4753-BC49-8869E2A0E43D}" type="slidenum">
              <a:rPr lang="cs-CZ" smtClean="0"/>
              <a:pPr>
                <a:defRPr/>
              </a:pPr>
              <a:t>9</a:t>
            </a:fld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6391" y="194931"/>
            <a:ext cx="886314" cy="569773"/>
          </a:xfrm>
          <a:prstGeom prst="rect">
            <a:avLst/>
          </a:prstGeom>
        </p:spPr>
      </p:pic>
      <p:sp>
        <p:nvSpPr>
          <p:cNvPr id="10" name="Obdélník 9"/>
          <p:cNvSpPr/>
          <p:nvPr/>
        </p:nvSpPr>
        <p:spPr>
          <a:xfrm>
            <a:off x="755576" y="2499287"/>
            <a:ext cx="777686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Font typeface="Arial" charset="0"/>
              <a:buNone/>
            </a:pPr>
            <a:r>
              <a:rPr lang="cs-CZ" sz="4000" dirty="0" smtClean="0">
                <a:latin typeface="Calibri" pitchFamily="34" charset="0"/>
              </a:rPr>
              <a:t>Děkuji za pozornost</a:t>
            </a:r>
            <a:endParaRPr lang="cs-CZ" sz="2400" dirty="0" smtClean="0">
              <a:latin typeface="Calibri" pitchFamily="34" charset="0"/>
            </a:endParaRPr>
          </a:p>
          <a:p>
            <a:pPr marL="0" indent="0">
              <a:buFont typeface="Arial" charset="0"/>
              <a:buNone/>
            </a:pPr>
            <a:endParaRPr lang="cs-CZ" sz="2400" dirty="0" smtClean="0">
              <a:latin typeface="Calibri" pitchFamily="34" charset="0"/>
            </a:endParaRPr>
          </a:p>
          <a:p>
            <a:pPr marL="0" indent="0">
              <a:buFont typeface="Arial" charset="0"/>
              <a:buNone/>
            </a:pPr>
            <a:r>
              <a:rPr lang="cs-CZ" sz="2400" dirty="0" smtClean="0">
                <a:latin typeface="Calibri" pitchFamily="34" charset="0"/>
              </a:rPr>
              <a:t>martin.svoboda@techlib.cz</a:t>
            </a:r>
            <a:endParaRPr lang="cs-CZ" sz="24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131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NTK">
      <a:dk1>
        <a:sysClr val="windowText" lastClr="000000"/>
      </a:dk1>
      <a:lt1>
        <a:sysClr val="window" lastClr="FFFFFF"/>
      </a:lt1>
      <a:dk2>
        <a:srgbClr val="CE3736"/>
      </a:dk2>
      <a:lt2>
        <a:srgbClr val="E8E8E8"/>
      </a:lt2>
      <a:accent1>
        <a:srgbClr val="CE3736"/>
      </a:accent1>
      <a:accent2>
        <a:srgbClr val="000000"/>
      </a:accent2>
      <a:accent3>
        <a:srgbClr val="7F7F7F"/>
      </a:accent3>
      <a:accent4>
        <a:srgbClr val="F2F2F2"/>
      </a:accent4>
      <a:accent5>
        <a:srgbClr val="595959"/>
      </a:accent5>
      <a:accent6>
        <a:srgbClr val="BFBFBF"/>
      </a:accent6>
      <a:hlink>
        <a:srgbClr val="CE3736"/>
      </a:hlink>
      <a:folHlink>
        <a:srgbClr val="595959"/>
      </a:folHlink>
    </a:clrScheme>
    <a:fontScheme name="NTK">
      <a:majorFont>
        <a:latin typeface="Univers Com 65 Bold"/>
        <a:ea typeface=""/>
        <a:cs typeface=""/>
      </a:majorFont>
      <a:minorFont>
        <a:latin typeface="Univers Com 55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Kancelář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8082</TotalTime>
  <Words>807</Words>
  <Application>Microsoft Office PowerPoint</Application>
  <PresentationFormat>Předvádění na obrazovce (4:3)</PresentationFormat>
  <Paragraphs>136</Paragraphs>
  <Slides>10</Slides>
  <Notes>10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systému Office</vt:lpstr>
      <vt:lpstr>CzechElib – jak dál</vt:lpstr>
      <vt:lpstr>Obsah </vt:lpstr>
      <vt:lpstr>8. zasedání sněmu RVŠ  </vt:lpstr>
      <vt:lpstr>Návrh na Inforu 28.5.2014 </vt:lpstr>
      <vt:lpstr>Národní centrum pro elektronické informační zdroje CzechELib </vt:lpstr>
      <vt:lpstr>OP VVV SP 1 SC 2 </vt:lpstr>
      <vt:lpstr>Systém pro centralizované zpřístupňování informačních zdrojů pro VaV </vt:lpstr>
      <vt:lpstr>K uvážení 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NTKalivoda</dc:creator>
  <cp:lastModifiedBy>Martin Svoboda </cp:lastModifiedBy>
  <cp:revision>683</cp:revision>
  <cp:lastPrinted>2014-01-29T16:38:18Z</cp:lastPrinted>
  <dcterms:created xsi:type="dcterms:W3CDTF">2013-02-27T09:44:13Z</dcterms:created>
  <dcterms:modified xsi:type="dcterms:W3CDTF">2014-10-13T14:40:11Z</dcterms:modified>
</cp:coreProperties>
</file>