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5"/>
  </p:notesMasterIdLst>
  <p:sldIdLst>
    <p:sldId id="285" r:id="rId2"/>
    <p:sldId id="319" r:id="rId3"/>
    <p:sldId id="324" r:id="rId4"/>
    <p:sldId id="330" r:id="rId5"/>
    <p:sldId id="327" r:id="rId6"/>
    <p:sldId id="326" r:id="rId7"/>
    <p:sldId id="329" r:id="rId8"/>
    <p:sldId id="325" r:id="rId9"/>
    <p:sldId id="328" r:id="rId10"/>
    <p:sldId id="322" r:id="rId11"/>
    <p:sldId id="321" r:id="rId12"/>
    <p:sldId id="320" r:id="rId13"/>
    <p:sldId id="28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ka" initials="L" lastIdx="41" clrIdx="0"/>
  <p:cmAuthor id="1" name="Věra Pilecká" initials="VP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2193" autoAdjust="0"/>
  </p:normalViewPr>
  <p:slideViewPr>
    <p:cSldViewPr>
      <p:cViewPr varScale="1">
        <p:scale>
          <a:sx n="73" d="100"/>
          <a:sy n="73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67F8E-15D5-42DA-92F2-CD245A03E33B}" type="datetimeFigureOut">
              <a:rPr lang="cs-CZ" smtClean="0"/>
              <a:t>14.10.2014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2333B-894A-475E-849E-55F10F7E7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827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2333B-894A-475E-849E-55F10F7E7B9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20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692696"/>
            <a:ext cx="3657599" cy="76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27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1F497D"/>
                </a:solidFill>
              </a:rPr>
              <a:t>Bibiliotheca Academica 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‹#›</a:t>
            </a:fld>
            <a:endParaRPr lang="cs-CZ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09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1F497D"/>
                </a:solidFill>
              </a:rPr>
              <a:t>Bibiliotheca Academica 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‹#›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37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‹#›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33820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cs-CZ" smtClean="0">
                <a:solidFill>
                  <a:srgbClr val="EEECE1"/>
                </a:solidFill>
              </a:rPr>
              <a:t>24.4.2014</a:t>
            </a:r>
            <a:endParaRPr lang="cs-CZ">
              <a:solidFill>
                <a:srgbClr val="EEECE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>
                <a:solidFill>
                  <a:srgbClr val="EEECE1"/>
                </a:solidFill>
              </a:rPr>
              <a:t>Bibiliotheca Academica 2014</a:t>
            </a:r>
            <a:endParaRPr lang="cs-CZ">
              <a:solidFill>
                <a:srgbClr val="EEECE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25E0BD5-AEC0-4B91-BEAB-DB0D5D8FCC50}" type="slidenum">
              <a:rPr lang="cs-CZ" smtClean="0">
                <a:solidFill>
                  <a:srgbClr val="EEECE1"/>
                </a:solidFill>
              </a:rPr>
              <a:pPr/>
              <a:t>‹#›</a:t>
            </a:fld>
            <a:endParaRPr lang="cs-CZ">
              <a:solidFill>
                <a:srgbClr val="EEECE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874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1F497D"/>
                </a:solidFill>
              </a:rPr>
              <a:t>Bibiliotheca Academica 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‹#›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1288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1F497D"/>
                </a:solidFill>
              </a:rPr>
              <a:t>Bibiliotheca Academica 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‹#›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6257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1F497D"/>
                </a:solidFill>
              </a:rPr>
              <a:t>Bibiliotheca Academica 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‹#›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1F497D"/>
                </a:solidFill>
              </a:rPr>
              <a:t>Bibiliotheca Academica 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‹#›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5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1F497D"/>
                </a:solidFill>
              </a:rPr>
              <a:t>Bibiliotheca Academica 2014</a:t>
            </a:r>
            <a:endParaRPr lang="cs-CZ">
              <a:solidFill>
                <a:srgbClr val="1F497D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‹#›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8756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EEECE1"/>
                </a:solidFill>
              </a:rPr>
              <a:t>24.4.2014</a:t>
            </a:r>
            <a:endParaRPr lang="cs-CZ">
              <a:solidFill>
                <a:srgbClr val="EEECE1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EECE1"/>
                </a:solidFill>
              </a:rPr>
              <a:t>Bibiliotheca Academica 2014</a:t>
            </a:r>
            <a:endParaRPr lang="cs-CZ">
              <a:solidFill>
                <a:srgbClr val="EEECE1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EEECE1"/>
                </a:solidFill>
              </a:rPr>
              <a:pPr/>
              <a:t>‹#›</a:t>
            </a:fld>
            <a:endParaRPr lang="cs-CZ">
              <a:solidFill>
                <a:srgbClr val="EEECE1"/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6761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cs-CZ" smtClean="0">
                <a:solidFill>
                  <a:srgbClr val="1F497D"/>
                </a:solidFill>
              </a:rPr>
              <a:t>24.4.2014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‹#›</a:t>
            </a:fld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0" y="6388100"/>
            <a:ext cx="6032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67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quickedit.de/" TargetMode="External"/><Relationship Id="rId2" Type="http://schemas.openxmlformats.org/officeDocument/2006/relationships/hyperlink" Target="http://www.iatul.org/news/default.asp?post=5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atul.org/groups/informationliteracyspecialinterestgrouplinks.asp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atulconference2015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cvut.cz/" TargetMode="External"/><Relationship Id="rId2" Type="http://schemas.openxmlformats.org/officeDocument/2006/relationships/hyperlink" Target="mailto:lenka.nemeckova@uk.cvut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lib.purdue.edu/iatul/2014/" TargetMode="External"/><Relationship Id="rId2" Type="http://schemas.openxmlformats.org/officeDocument/2006/relationships/hyperlink" Target="http://web.lib.aalto.fi/iatul2014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100" b="1" dirty="0"/>
              <a:t>	Zkušenosti z </a:t>
            </a:r>
            <a:r>
              <a:rPr lang="cs-CZ" sz="3100" b="1" dirty="0" smtClean="0"/>
              <a:t>IATUL </a:t>
            </a:r>
            <a:br>
              <a:rPr lang="cs-CZ" sz="3100" b="1" dirty="0" smtClean="0"/>
            </a:br>
            <a:r>
              <a:rPr lang="cs-CZ" sz="2200" dirty="0" err="1"/>
              <a:t>Bibliometrie</a:t>
            </a:r>
            <a:r>
              <a:rPr lang="cs-CZ" sz="2200" dirty="0"/>
              <a:t> ve vysokoškolských </a:t>
            </a:r>
            <a:r>
              <a:rPr lang="cs-CZ" sz="2200" dirty="0" smtClean="0"/>
              <a:t>knihovnách 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Lenka Němečková (Ústřední knihovna ČVUT)</a:t>
            </a:r>
          </a:p>
          <a:p>
            <a:r>
              <a:rPr lang="cs-CZ" i="1" dirty="0" err="1" smtClean="0"/>
              <a:t>Bibliotheca</a:t>
            </a:r>
            <a:r>
              <a:rPr lang="cs-CZ" i="1" dirty="0" smtClean="0"/>
              <a:t> </a:t>
            </a:r>
            <a:r>
              <a:rPr lang="cs-CZ" i="1" dirty="0" err="1" smtClean="0"/>
              <a:t>Academica</a:t>
            </a:r>
            <a:r>
              <a:rPr lang="cs-CZ" i="1" dirty="0" smtClean="0"/>
              <a:t> 2014, 15. 10. 2014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83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Novinky a nabídky z IATUL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10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Změna názvu</a:t>
            </a:r>
          </a:p>
          <a:p>
            <a:pPr lvl="1"/>
            <a:r>
              <a:rPr lang="en-US" dirty="0" smtClean="0"/>
              <a:t>International </a:t>
            </a:r>
            <a:r>
              <a:rPr lang="en-US" dirty="0"/>
              <a:t>Association of University Libraries</a:t>
            </a:r>
            <a:r>
              <a:rPr lang="cs-CZ" dirty="0" smtClean="0"/>
              <a:t> (IATUL)</a:t>
            </a:r>
          </a:p>
          <a:p>
            <a:pPr lvl="1"/>
            <a:r>
              <a:rPr lang="cs-CZ" dirty="0" smtClean="0"/>
              <a:t>Živě diskutované omezení jen na knihovny vzdělávacích </a:t>
            </a:r>
            <a:r>
              <a:rPr lang="cs-CZ" dirty="0" smtClean="0"/>
              <a:t>institucí, podmínku je PhD program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Rozšíření do Střední a Východní Evropy</a:t>
            </a:r>
          </a:p>
          <a:p>
            <a:pPr lvl="1"/>
            <a:r>
              <a:rPr lang="cs-CZ" dirty="0" smtClean="0"/>
              <a:t>Nyní je v hledáčku ČR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cs-CZ" dirty="0"/>
              <a:t>Mezinárodní </a:t>
            </a:r>
            <a:r>
              <a:rPr lang="cs-CZ" dirty="0" smtClean="0"/>
              <a:t>program</a:t>
            </a:r>
          </a:p>
          <a:p>
            <a:pPr lvl="1"/>
            <a:r>
              <a:rPr lang="en-US" dirty="0"/>
              <a:t>IATUL </a:t>
            </a:r>
            <a:r>
              <a:rPr lang="en-US" dirty="0" smtClean="0"/>
              <a:t>International </a:t>
            </a:r>
            <a:r>
              <a:rPr lang="en-US" dirty="0"/>
              <a:t>Study </a:t>
            </a:r>
            <a:r>
              <a:rPr lang="en-US" dirty="0" err="1"/>
              <a:t>Programme</a:t>
            </a:r>
            <a:endParaRPr lang="cs-CZ" dirty="0" smtClean="0"/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www.iatul.org/news/default.asp?post=565</a:t>
            </a:r>
            <a:r>
              <a:rPr lang="cs-CZ" dirty="0" smtClean="0"/>
              <a:t>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cs-CZ" dirty="0"/>
              <a:t>Editace a korektury odborného textu pro členy IATUL </a:t>
            </a:r>
            <a:r>
              <a:rPr lang="cs-CZ" dirty="0" smtClean="0"/>
              <a:t>zdarma</a:t>
            </a:r>
          </a:p>
          <a:p>
            <a:pPr lvl="1"/>
            <a:r>
              <a:rPr lang="en-US" dirty="0"/>
              <a:t>ATE – Academic Translation and Editing (</a:t>
            </a:r>
            <a:r>
              <a:rPr lang="en-US" dirty="0">
                <a:hlinkClick r:id="rId3"/>
              </a:rPr>
              <a:t>http://quickedit.de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  <a:endParaRPr lang="cs-CZ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dirty="0"/>
              <a:t>IATUL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Group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(SIG IL</a:t>
            </a:r>
            <a:r>
              <a:rPr lang="cs-CZ" dirty="0" smtClean="0"/>
              <a:t>)</a:t>
            </a:r>
          </a:p>
          <a:p>
            <a:pPr lvl="1"/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www.iatul.org/groups/informationliteracyspecialinterestgrouplinks.asp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956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IATUL 2015</a:t>
            </a:r>
            <a:br>
              <a:rPr lang="cs-CZ" dirty="0" smtClean="0"/>
            </a:br>
            <a:r>
              <a:rPr lang="cs-CZ" sz="2400" b="0" i="1" dirty="0" err="1" smtClean="0"/>
              <a:t>Strategic</a:t>
            </a:r>
            <a:r>
              <a:rPr lang="cs-CZ" sz="2400" b="0" i="1" dirty="0" smtClean="0"/>
              <a:t> </a:t>
            </a:r>
            <a:r>
              <a:rPr lang="cs-CZ" sz="2400" b="0" i="1" dirty="0" err="1" smtClean="0"/>
              <a:t>Partnership</a:t>
            </a:r>
            <a:r>
              <a:rPr lang="cs-CZ" sz="2400" b="0" i="1" dirty="0" smtClean="0"/>
              <a:t> </a:t>
            </a:r>
            <a:r>
              <a:rPr lang="cs-CZ" sz="2400" b="0" i="1" dirty="0" err="1" smtClean="0"/>
              <a:t>for</a:t>
            </a:r>
            <a:r>
              <a:rPr lang="cs-CZ" sz="2400" b="0" i="1" dirty="0" smtClean="0"/>
              <a:t> Access and </a:t>
            </a:r>
            <a:r>
              <a:rPr lang="cs-CZ" sz="2400" b="0" i="1" dirty="0" err="1" smtClean="0"/>
              <a:t>Discovery</a:t>
            </a:r>
            <a:endParaRPr lang="cs-CZ" sz="2400" b="0" i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11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Hannover, Německo, 28</a:t>
            </a:r>
            <a:r>
              <a:rPr lang="cs-CZ" dirty="0"/>
              <a:t>. 6. – 2. 7. 2015 </a:t>
            </a:r>
          </a:p>
          <a:p>
            <a:r>
              <a:rPr lang="cs-CZ" dirty="0" smtClean="0"/>
              <a:t>Webová stránka: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http://www.iatulconference2015.org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Call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r>
              <a:rPr lang="cs-CZ" dirty="0" smtClean="0"/>
              <a:t>: bude vyhlášen v říjnu, uzávěrka 1.12.2014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74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Fondu zahraničních cest AKVŠ!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12</a:t>
            </a:fld>
            <a:endParaRPr lang="cs-CZ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40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cap="small" dirty="0" smtClean="0"/>
              <a:t>Děkuji za pozornost!</a:t>
            </a:r>
            <a:br>
              <a:rPr lang="cs-CZ" b="1" cap="small" dirty="0" smtClean="0"/>
            </a:br>
            <a:r>
              <a:rPr lang="cs-CZ" b="1" cap="small" dirty="0" smtClean="0"/>
              <a:t>Dotazy?</a:t>
            </a:r>
            <a:endParaRPr lang="cs-CZ" b="1" cap="sm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hlinkClick r:id="rId2"/>
              </a:rPr>
              <a:t>lenka.nemeckova@uk.cvut.cz</a:t>
            </a:r>
            <a:r>
              <a:rPr lang="cs-CZ" dirty="0"/>
              <a:t>, tel.: </a:t>
            </a:r>
            <a:r>
              <a:rPr lang="de-DE" dirty="0"/>
              <a:t>22435-</a:t>
            </a:r>
            <a:r>
              <a:rPr lang="cs-CZ" dirty="0" smtClean="0"/>
              <a:t>9938</a:t>
            </a:r>
          </a:p>
          <a:p>
            <a:r>
              <a:rPr lang="cs-CZ" dirty="0" smtClean="0"/>
              <a:t>Ústřední knihovna ČVUT, </a:t>
            </a:r>
            <a:r>
              <a:rPr lang="de-DE" dirty="0">
                <a:hlinkClick r:id="rId3"/>
              </a:rPr>
              <a:t>http://</a:t>
            </a:r>
            <a:r>
              <a:rPr lang="de-DE" dirty="0" smtClean="0">
                <a:hlinkClick r:id="rId3"/>
              </a:rPr>
              <a:t>knihovna.cvut.cz/</a:t>
            </a:r>
            <a:r>
              <a:rPr lang="cs-CZ" dirty="0" smtClean="0"/>
              <a:t>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301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IATUL 2014</a:t>
            </a:r>
            <a:br>
              <a:rPr lang="cs-CZ" dirty="0" smtClean="0"/>
            </a:br>
            <a:r>
              <a:rPr lang="en-US" sz="2300" b="0" i="1" dirty="0"/>
              <a:t>Measures for Success: Library Resources and Effectiveness under Scrutiny </a:t>
            </a:r>
            <a:endParaRPr lang="cs-CZ" sz="2300" b="0" i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2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35. ročník </a:t>
            </a:r>
          </a:p>
          <a:p>
            <a:r>
              <a:rPr lang="fi-FI" sz="2800" dirty="0" smtClean="0"/>
              <a:t>Helsinki</a:t>
            </a:r>
            <a:r>
              <a:rPr lang="cs-CZ" sz="2800" dirty="0" smtClean="0"/>
              <a:t> (</a:t>
            </a:r>
            <a:r>
              <a:rPr lang="cs-CZ" sz="2800" dirty="0" err="1" smtClean="0"/>
              <a:t>Espoo</a:t>
            </a:r>
            <a:r>
              <a:rPr lang="cs-CZ" sz="2800" dirty="0" smtClean="0"/>
              <a:t>)</a:t>
            </a:r>
            <a:r>
              <a:rPr lang="fi-FI" sz="2800" dirty="0" smtClean="0"/>
              <a:t>, </a:t>
            </a:r>
            <a:r>
              <a:rPr lang="fi-FI" sz="2800" dirty="0"/>
              <a:t>Finsko, </a:t>
            </a:r>
            <a:r>
              <a:rPr lang="cs-CZ" sz="2800" dirty="0" err="1" smtClean="0"/>
              <a:t>Aalto</a:t>
            </a:r>
            <a:r>
              <a:rPr lang="cs-CZ" sz="2800" dirty="0" smtClean="0"/>
              <a:t> University, </a:t>
            </a:r>
            <a:r>
              <a:rPr lang="fi-FI" sz="2800" dirty="0" smtClean="0"/>
              <a:t>2</a:t>
            </a:r>
            <a:r>
              <a:rPr lang="fi-FI" sz="2800" dirty="0"/>
              <a:t>. – 5. 6 </a:t>
            </a:r>
            <a:r>
              <a:rPr lang="fi-FI" sz="2800" dirty="0" smtClean="0"/>
              <a:t>201</a:t>
            </a:r>
            <a:r>
              <a:rPr lang="cs-CZ" sz="2800" dirty="0" smtClean="0"/>
              <a:t>4</a:t>
            </a:r>
          </a:p>
          <a:p>
            <a:r>
              <a:rPr lang="cs-CZ" dirty="0" smtClean="0"/>
              <a:t>Web konference: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://web.lib.aalto.fi/iatul2014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Sborník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http://docs.lib.purdue.edu/iatul/2014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01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IATUL 2014</a:t>
            </a:r>
            <a:br>
              <a:rPr lang="cs-CZ" dirty="0" smtClean="0"/>
            </a:br>
            <a:r>
              <a:rPr lang="cs-CZ" b="0" dirty="0" smtClean="0"/>
              <a:t>Zaměření konference</a:t>
            </a:r>
            <a:endParaRPr lang="cs-CZ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3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Hodnocení </a:t>
            </a:r>
            <a:r>
              <a:rPr lang="cs-CZ" dirty="0" smtClean="0"/>
              <a:t>kvality a </a:t>
            </a:r>
            <a:r>
              <a:rPr lang="cs-CZ" dirty="0"/>
              <a:t>efektivity </a:t>
            </a:r>
            <a:r>
              <a:rPr lang="cs-CZ" dirty="0" smtClean="0"/>
              <a:t>knihoven </a:t>
            </a:r>
          </a:p>
          <a:p>
            <a:pPr lvl="1"/>
            <a:r>
              <a:rPr lang="cs-CZ" dirty="0" smtClean="0"/>
              <a:t>Interní hodnocení </a:t>
            </a:r>
          </a:p>
          <a:p>
            <a:pPr lvl="1"/>
            <a:r>
              <a:rPr lang="cs-CZ" dirty="0" smtClean="0"/>
              <a:t>Výzkum </a:t>
            </a:r>
            <a:r>
              <a:rPr lang="cs-CZ" dirty="0" smtClean="0"/>
              <a:t>informačních potřeb </a:t>
            </a:r>
            <a:r>
              <a:rPr lang="cs-CZ" dirty="0" smtClean="0"/>
              <a:t>uživatelů a jejich pohledů na knihovní služby</a:t>
            </a:r>
            <a:endParaRPr lang="cs-CZ" dirty="0" smtClean="0"/>
          </a:p>
          <a:p>
            <a:r>
              <a:rPr lang="cs-CZ" dirty="0" smtClean="0"/>
              <a:t>Úloha </a:t>
            </a:r>
            <a:r>
              <a:rPr lang="cs-CZ" dirty="0"/>
              <a:t>akademických knihoven v budoucnosti </a:t>
            </a:r>
            <a:endParaRPr lang="cs-CZ" dirty="0" smtClean="0"/>
          </a:p>
          <a:p>
            <a:pPr lvl="1"/>
            <a:r>
              <a:rPr lang="cs-CZ" dirty="0" smtClean="0"/>
              <a:t>Nové </a:t>
            </a:r>
            <a:r>
              <a:rPr lang="cs-CZ" dirty="0" smtClean="0"/>
              <a:t>role a kompetence knihovníků</a:t>
            </a:r>
          </a:p>
          <a:p>
            <a:pPr lvl="1"/>
            <a:r>
              <a:rPr lang="cs-CZ" dirty="0" smtClean="0"/>
              <a:t>Posun </a:t>
            </a:r>
            <a:r>
              <a:rPr lang="cs-CZ" dirty="0"/>
              <a:t>knihovnické profese </a:t>
            </a:r>
            <a:endParaRPr lang="cs-CZ" dirty="0" smtClean="0"/>
          </a:p>
          <a:p>
            <a:pPr lvl="1"/>
            <a:r>
              <a:rPr lang="cs-CZ" dirty="0" smtClean="0"/>
              <a:t>Nastavení </a:t>
            </a:r>
            <a:r>
              <a:rPr lang="cs-CZ" dirty="0" smtClean="0"/>
              <a:t>služeb v </a:t>
            </a:r>
            <a:r>
              <a:rPr lang="cs-CZ" dirty="0"/>
              <a:t>kontextu informačních potřeb </a:t>
            </a:r>
            <a:r>
              <a:rPr lang="cs-CZ" dirty="0" smtClean="0"/>
              <a:t>uživatelů </a:t>
            </a:r>
          </a:p>
          <a:p>
            <a:r>
              <a:rPr lang="cs-CZ" dirty="0" smtClean="0"/>
              <a:t>Bibliometrické </a:t>
            </a:r>
            <a:r>
              <a:rPr lang="cs-CZ" dirty="0" smtClean="0"/>
              <a:t>metody </a:t>
            </a:r>
            <a:r>
              <a:rPr lang="cs-CZ" dirty="0"/>
              <a:t>pro nastavení </a:t>
            </a:r>
            <a:r>
              <a:rPr lang="cs-CZ" dirty="0" smtClean="0"/>
              <a:t>i </a:t>
            </a:r>
            <a:r>
              <a:rPr lang="cs-CZ" dirty="0"/>
              <a:t>hodnocení efektivity služeb </a:t>
            </a:r>
            <a:r>
              <a:rPr lang="cs-CZ" dirty="0" smtClean="0"/>
              <a:t>knihoven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12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(1/5) Bibliometrie jako nástroj akvizice</a:t>
            </a:r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4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Cecilia </a:t>
            </a:r>
            <a:r>
              <a:rPr lang="en-US" dirty="0" err="1"/>
              <a:t>Heyman</a:t>
            </a:r>
            <a:r>
              <a:rPr lang="en-US" dirty="0"/>
              <a:t> </a:t>
            </a:r>
            <a:r>
              <a:rPr lang="en-US" dirty="0" err="1"/>
              <a:t>Widmark</a:t>
            </a:r>
            <a:r>
              <a:rPr lang="en-US" dirty="0"/>
              <a:t> </a:t>
            </a:r>
            <a:r>
              <a:rPr lang="en-US" dirty="0" smtClean="0"/>
              <a:t>(Royal </a:t>
            </a:r>
            <a:r>
              <a:rPr lang="en-US" dirty="0"/>
              <a:t>Institute of Technology Library, </a:t>
            </a:r>
            <a:r>
              <a:rPr lang="en-US" dirty="0" err="1"/>
              <a:t>Švédsko</a:t>
            </a:r>
            <a:r>
              <a:rPr lang="en-US" dirty="0" smtClean="0"/>
              <a:t>)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cs-CZ" dirty="0" smtClean="0"/>
              <a:t>Specifika knihovny KTH:</a:t>
            </a:r>
          </a:p>
          <a:p>
            <a:pPr lvl="1"/>
            <a:r>
              <a:rPr lang="cs-CZ" dirty="0" smtClean="0"/>
              <a:t>Akvizice na principu tzv. „</a:t>
            </a:r>
            <a:r>
              <a:rPr lang="cs-CZ" dirty="0" err="1" smtClean="0"/>
              <a:t>Demad-Driven</a:t>
            </a:r>
            <a:r>
              <a:rPr lang="cs-CZ" dirty="0" smtClean="0"/>
              <a:t> </a:t>
            </a:r>
            <a:r>
              <a:rPr lang="cs-CZ" dirty="0" err="1" smtClean="0"/>
              <a:t>Acquisition</a:t>
            </a:r>
            <a:r>
              <a:rPr lang="cs-CZ" dirty="0" smtClean="0"/>
              <a:t>“ </a:t>
            </a:r>
          </a:p>
          <a:p>
            <a:pPr lvl="1"/>
            <a:r>
              <a:rPr lang="cs-CZ" dirty="0" smtClean="0"/>
              <a:t>Pokrytí jen jádra oborů, důraz na služby dodávání dokumentů (MVS, EDD)</a:t>
            </a:r>
          </a:p>
          <a:p>
            <a:pPr lvl="1"/>
            <a:r>
              <a:rPr lang="cs-CZ" dirty="0" smtClean="0"/>
              <a:t>Rušení oborových knihovníků (na tuto otázku padly na IATUL 2014 různé názory) </a:t>
            </a:r>
          </a:p>
          <a:p>
            <a:pPr lvl="1"/>
            <a:r>
              <a:rPr lang="cs-CZ" dirty="0" smtClean="0"/>
              <a:t>Knihovna </a:t>
            </a:r>
            <a:r>
              <a:rPr lang="cs-CZ" dirty="0"/>
              <a:t>jako centrální informační uzel instituce, služby plně integrované do informačního systému </a:t>
            </a:r>
            <a:r>
              <a:rPr lang="cs-CZ" dirty="0" smtClean="0"/>
              <a:t>instituce</a:t>
            </a:r>
          </a:p>
          <a:p>
            <a:r>
              <a:rPr lang="cs-CZ" dirty="0" smtClean="0"/>
              <a:t>Citační analýza z </a:t>
            </a:r>
            <a:r>
              <a:rPr lang="cs-CZ" dirty="0" err="1" smtClean="0"/>
              <a:t>WoS</a:t>
            </a:r>
            <a:r>
              <a:rPr lang="cs-CZ" dirty="0" smtClean="0"/>
              <a:t> za 3 roky</a:t>
            </a:r>
          </a:p>
          <a:p>
            <a:pPr lvl="1"/>
            <a:r>
              <a:rPr lang="cs-CZ" dirty="0" smtClean="0"/>
              <a:t>Cíl: mají uživatelé přístup k časopisům, které pro své publikace využívají?</a:t>
            </a:r>
          </a:p>
          <a:p>
            <a:pPr lvl="1"/>
            <a:r>
              <a:rPr lang="cs-CZ" dirty="0" smtClean="0"/>
              <a:t>Sekundární porovnání vůči DOAJ</a:t>
            </a:r>
          </a:p>
          <a:p>
            <a:r>
              <a:rPr lang="cs-CZ" dirty="0" smtClean="0"/>
              <a:t>Výsledek: největší mezery v medicínských a zemědělských oborech</a:t>
            </a:r>
            <a:r>
              <a:rPr lang="en-US" dirty="0" smtClean="0"/>
              <a:t> </a:t>
            </a:r>
            <a:endParaRPr lang="en-US" dirty="0"/>
          </a:p>
          <a:p>
            <a:r>
              <a:rPr lang="cs-CZ" dirty="0" smtClean="0"/>
              <a:t>Hodnocení metody: nepříliš náročná</a:t>
            </a:r>
            <a:r>
              <a:rPr lang="en-US" dirty="0" smtClean="0"/>
              <a:t>, </a:t>
            </a:r>
            <a:r>
              <a:rPr lang="cs-CZ" dirty="0" smtClean="0"/>
              <a:t>dobrý zdroj informací </a:t>
            </a:r>
            <a:r>
              <a:rPr lang="en-US" dirty="0" smtClean="0"/>
              <a:t>pro </a:t>
            </a:r>
            <a:r>
              <a:rPr lang="en-US" dirty="0"/>
              <a:t>„Demand-Driven Acquisition“ </a:t>
            </a:r>
            <a:r>
              <a:rPr lang="cs-CZ" dirty="0" smtClean="0"/>
              <a:t>vedle hodnocení statistik</a:t>
            </a:r>
            <a:r>
              <a:rPr lang="en-US" dirty="0" smtClean="0"/>
              <a:t> EIZ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(2/5) </a:t>
            </a:r>
            <a:r>
              <a:rPr lang="cs-CZ" dirty="0" err="1" smtClean="0"/>
              <a:t>Bibliometrie</a:t>
            </a:r>
            <a:r>
              <a:rPr lang="cs-CZ" dirty="0" smtClean="0"/>
              <a:t> k hodnocení využití EIZ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5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Besa</a:t>
            </a:r>
            <a:r>
              <a:rPr lang="cs-CZ" dirty="0" smtClean="0"/>
              <a:t> </a:t>
            </a:r>
            <a:r>
              <a:rPr lang="cs-CZ" dirty="0" err="1"/>
              <a:t>Hysa</a:t>
            </a:r>
            <a:r>
              <a:rPr lang="cs-CZ" dirty="0"/>
              <a:t> (</a:t>
            </a:r>
            <a:r>
              <a:rPr lang="cs-CZ" dirty="0" err="1"/>
              <a:t>Polytechnic</a:t>
            </a:r>
            <a:r>
              <a:rPr lang="cs-CZ" dirty="0"/>
              <a:t> University, </a:t>
            </a:r>
            <a:r>
              <a:rPr lang="cs-CZ" dirty="0" err="1"/>
              <a:t>Multimedia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, Albánie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Citační analýza, dotazník, analýza </a:t>
            </a:r>
            <a:r>
              <a:rPr lang="cs-CZ" dirty="0"/>
              <a:t>využití </a:t>
            </a:r>
            <a:r>
              <a:rPr lang="cs-CZ" dirty="0" smtClean="0"/>
              <a:t>EIZ</a:t>
            </a:r>
          </a:p>
          <a:p>
            <a:pPr lvl="1"/>
            <a:r>
              <a:rPr lang="cs-CZ" dirty="0" smtClean="0"/>
              <a:t>Zdroj: </a:t>
            </a:r>
            <a:r>
              <a:rPr lang="cs-CZ" dirty="0" smtClean="0"/>
              <a:t>doktorské dizertace (81), články (231)</a:t>
            </a:r>
            <a:endParaRPr lang="cs-CZ" dirty="0" smtClean="0"/>
          </a:p>
          <a:p>
            <a:r>
              <a:rPr lang="cs-CZ" dirty="0" smtClean="0"/>
              <a:t>Výsledek – největší citovanost</a:t>
            </a:r>
          </a:p>
          <a:p>
            <a:pPr lvl="1"/>
            <a:r>
              <a:rPr lang="cs-CZ" dirty="0" smtClean="0"/>
              <a:t>časopisecké </a:t>
            </a:r>
            <a:r>
              <a:rPr lang="cs-CZ" dirty="0"/>
              <a:t>články a konferenční </a:t>
            </a:r>
            <a:r>
              <a:rPr lang="cs-CZ" dirty="0" smtClean="0"/>
              <a:t>materiály</a:t>
            </a:r>
          </a:p>
          <a:p>
            <a:pPr lvl="1"/>
            <a:r>
              <a:rPr lang="cs-CZ" dirty="0" smtClean="0"/>
              <a:t>materiály IEEE</a:t>
            </a:r>
          </a:p>
          <a:p>
            <a:pPr lvl="1"/>
            <a:r>
              <a:rPr lang="cs-CZ" dirty="0" smtClean="0"/>
              <a:t>databáze </a:t>
            </a:r>
            <a:r>
              <a:rPr lang="cs-CZ" dirty="0"/>
              <a:t>IEEE/IET </a:t>
            </a:r>
            <a:r>
              <a:rPr lang="cs-CZ" dirty="0" err="1"/>
              <a:t>Electronic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smtClean="0"/>
              <a:t>nejoblíbenější </a:t>
            </a:r>
          </a:p>
          <a:p>
            <a:r>
              <a:rPr lang="cs-CZ" dirty="0" smtClean="0"/>
              <a:t>Ovlivnění výsledků	</a:t>
            </a:r>
          </a:p>
          <a:p>
            <a:pPr lvl="1"/>
            <a:r>
              <a:rPr lang="cs-CZ" dirty="0" smtClean="0"/>
              <a:t>EIZ byly nejvíce </a:t>
            </a:r>
            <a:r>
              <a:rPr lang="cs-CZ" dirty="0"/>
              <a:t>využívané </a:t>
            </a:r>
            <a:r>
              <a:rPr lang="cs-CZ" dirty="0" smtClean="0"/>
              <a:t>autory z</a:t>
            </a:r>
            <a:r>
              <a:rPr lang="cs-CZ" dirty="0"/>
              <a:t> oboru elektrotechnického a počítačového </a:t>
            </a:r>
            <a:r>
              <a:rPr lang="cs-CZ" dirty="0" smtClean="0"/>
              <a:t>inženýrství</a:t>
            </a:r>
            <a:endParaRPr lang="cs-CZ" dirty="0" smtClean="0"/>
          </a:p>
          <a:p>
            <a:r>
              <a:rPr lang="cs-CZ" dirty="0" smtClean="0"/>
              <a:t>Výsledky budou využity k</a:t>
            </a:r>
            <a:r>
              <a:rPr lang="cs-CZ" dirty="0"/>
              <a:t> formulaci knihovní politiky pro </a:t>
            </a:r>
            <a:r>
              <a:rPr lang="cs-CZ" dirty="0" smtClean="0"/>
              <a:t>tvorbu fondů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0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(3/5</a:t>
            </a:r>
            <a:r>
              <a:rPr lang="cs-CZ" dirty="0" smtClean="0"/>
              <a:t>) Potřebuje akademická knihovna specialisty na </a:t>
            </a:r>
            <a:r>
              <a:rPr lang="cs-CZ" dirty="0" err="1" smtClean="0"/>
              <a:t>bibliometrii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6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49377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Sabrina </a:t>
            </a:r>
            <a:r>
              <a:rPr lang="cs-CZ" dirty="0" err="1"/>
              <a:t>Petersohn</a:t>
            </a:r>
            <a:r>
              <a:rPr lang="cs-CZ" dirty="0"/>
              <a:t> (GESIS – Leibniz Institute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Sciences</a:t>
            </a:r>
            <a:r>
              <a:rPr lang="cs-CZ" dirty="0"/>
              <a:t>, Německo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Analýza: weby knihoven</a:t>
            </a:r>
            <a:r>
              <a:rPr lang="cs-CZ" dirty="0"/>
              <a:t>, </a:t>
            </a:r>
            <a:r>
              <a:rPr lang="cs-CZ" dirty="0" smtClean="0"/>
              <a:t>odborné články,  konferenční materiály, blogy</a:t>
            </a:r>
            <a:r>
              <a:rPr lang="cs-CZ" dirty="0"/>
              <a:t>, </a:t>
            </a:r>
            <a:r>
              <a:rPr lang="cs-CZ" dirty="0" smtClean="0"/>
              <a:t>e-mailové diskuze, materiály </a:t>
            </a:r>
            <a:r>
              <a:rPr lang="cs-CZ" dirty="0"/>
              <a:t>ze seminářů </a:t>
            </a:r>
            <a:r>
              <a:rPr lang="cs-CZ" dirty="0" smtClean="0"/>
              <a:t>k </a:t>
            </a:r>
            <a:r>
              <a:rPr lang="cs-CZ" dirty="0" err="1" smtClean="0"/>
              <a:t>bibliometrii</a:t>
            </a:r>
            <a:endParaRPr lang="cs-CZ" dirty="0" smtClean="0"/>
          </a:p>
          <a:p>
            <a:r>
              <a:rPr lang="cs-CZ" dirty="0" smtClean="0"/>
              <a:t>Náplň práce </a:t>
            </a:r>
            <a:r>
              <a:rPr lang="cs-CZ" dirty="0" err="1" smtClean="0"/>
              <a:t>bibliometrů</a:t>
            </a:r>
            <a:r>
              <a:rPr lang="cs-CZ" dirty="0" smtClean="0"/>
              <a:t>? </a:t>
            </a:r>
          </a:p>
          <a:p>
            <a:pPr lvl="1"/>
            <a:r>
              <a:rPr lang="cs-CZ" dirty="0" smtClean="0"/>
              <a:t>Rozhovory </a:t>
            </a:r>
            <a:r>
              <a:rPr lang="cs-CZ" dirty="0"/>
              <a:t>s 28 knihovníky </a:t>
            </a:r>
            <a:r>
              <a:rPr lang="cs-CZ" dirty="0" smtClean="0"/>
              <a:t>(Velká Británie, Německo)</a:t>
            </a:r>
            <a:endParaRPr lang="cs-CZ" dirty="0" smtClean="0"/>
          </a:p>
          <a:p>
            <a:r>
              <a:rPr lang="cs-CZ" dirty="0" smtClean="0"/>
              <a:t>Výsledek</a:t>
            </a:r>
          </a:p>
          <a:p>
            <a:pPr lvl="1"/>
            <a:r>
              <a:rPr lang="cs-CZ" dirty="0" smtClean="0"/>
              <a:t>Tyto práce se často duplikují (knihovna vs. jiná odd. rektorátu)</a:t>
            </a:r>
          </a:p>
          <a:p>
            <a:pPr lvl="1"/>
            <a:r>
              <a:rPr lang="cs-CZ" dirty="0" smtClean="0"/>
              <a:t>Mnoho </a:t>
            </a:r>
            <a:r>
              <a:rPr lang="cs-CZ" dirty="0"/>
              <a:t>specialistů na </a:t>
            </a:r>
            <a:r>
              <a:rPr lang="cs-CZ" dirty="0" err="1"/>
              <a:t>bibliometrii</a:t>
            </a:r>
            <a:r>
              <a:rPr lang="cs-CZ" dirty="0"/>
              <a:t> mimo </a:t>
            </a:r>
            <a:r>
              <a:rPr lang="cs-CZ" dirty="0" smtClean="0"/>
              <a:t>knihovny, není </a:t>
            </a:r>
            <a:r>
              <a:rPr lang="cs-CZ" dirty="0"/>
              <a:t>jisté, </a:t>
            </a:r>
            <a:r>
              <a:rPr lang="cs-CZ" dirty="0" smtClean="0"/>
              <a:t>zda </a:t>
            </a:r>
            <a:r>
              <a:rPr lang="cs-CZ" dirty="0"/>
              <a:t>je prostor k masivnějšímu rozvoji bibliometrické praxe v </a:t>
            </a:r>
            <a:r>
              <a:rPr lang="cs-CZ" dirty="0" smtClean="0"/>
              <a:t>knihovnách</a:t>
            </a:r>
          </a:p>
          <a:p>
            <a:pPr lvl="1"/>
            <a:r>
              <a:rPr lang="cs-CZ" dirty="0" err="1" smtClean="0"/>
              <a:t>Bibliometrie</a:t>
            </a:r>
            <a:r>
              <a:rPr lang="cs-CZ" dirty="0" smtClean="0"/>
              <a:t> v </a:t>
            </a:r>
            <a:r>
              <a:rPr lang="cs-CZ" dirty="0"/>
              <a:t> akademických </a:t>
            </a:r>
            <a:r>
              <a:rPr lang="cs-CZ" dirty="0" smtClean="0"/>
              <a:t>knihovnách </a:t>
            </a:r>
            <a:r>
              <a:rPr lang="cs-CZ" dirty="0"/>
              <a:t>je </a:t>
            </a:r>
            <a:r>
              <a:rPr lang="cs-CZ" dirty="0" smtClean="0"/>
              <a:t>založena </a:t>
            </a:r>
            <a:r>
              <a:rPr lang="cs-CZ" dirty="0"/>
              <a:t>na osobním zájmu individuálních </a:t>
            </a:r>
            <a:r>
              <a:rPr lang="cs-CZ" dirty="0" smtClean="0"/>
              <a:t>zaměstnanců (spíše nadšenci)</a:t>
            </a:r>
            <a:endParaRPr lang="cs-CZ" dirty="0" smtClean="0"/>
          </a:p>
          <a:p>
            <a:r>
              <a:rPr lang="cs-CZ" dirty="0" smtClean="0"/>
              <a:t>Překážky</a:t>
            </a:r>
          </a:p>
          <a:p>
            <a:pPr lvl="1"/>
            <a:r>
              <a:rPr lang="cs-CZ" dirty="0" smtClean="0"/>
              <a:t>Nízká </a:t>
            </a:r>
            <a:r>
              <a:rPr lang="cs-CZ" dirty="0"/>
              <a:t>znalost a zkušenost pracovníků, </a:t>
            </a:r>
            <a:r>
              <a:rPr lang="cs-CZ" dirty="0" smtClean="0"/>
              <a:t>tzv. </a:t>
            </a:r>
            <a:r>
              <a:rPr lang="cs-CZ" dirty="0" err="1" smtClean="0"/>
              <a:t>bibliometrická</a:t>
            </a:r>
            <a:r>
              <a:rPr lang="cs-CZ" dirty="0" smtClean="0"/>
              <a:t> </a:t>
            </a:r>
            <a:r>
              <a:rPr lang="cs-CZ" dirty="0"/>
              <a:t>gramotnost </a:t>
            </a:r>
            <a:r>
              <a:rPr lang="cs-CZ" dirty="0" smtClean="0"/>
              <a:t>(„</a:t>
            </a:r>
            <a:r>
              <a:rPr lang="cs-CZ" dirty="0" err="1" smtClean="0"/>
              <a:t>bibliometrical</a:t>
            </a:r>
            <a:r>
              <a:rPr lang="cs-CZ" dirty="0" smtClean="0"/>
              <a:t> </a:t>
            </a:r>
            <a:r>
              <a:rPr lang="cs-CZ" dirty="0" err="1" smtClean="0"/>
              <a:t>literacy</a:t>
            </a:r>
            <a:r>
              <a:rPr lang="cs-CZ" dirty="0" smtClean="0"/>
              <a:t>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4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(4/5) Knihovník budoucnosti?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7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Gunilla</a:t>
            </a:r>
            <a:r>
              <a:rPr lang="cs-CZ" dirty="0" smtClean="0"/>
              <a:t> </a:t>
            </a:r>
            <a:r>
              <a:rPr lang="cs-CZ" dirty="0" err="1"/>
              <a:t>Widén</a:t>
            </a:r>
            <a:r>
              <a:rPr lang="cs-CZ" dirty="0"/>
              <a:t> (</a:t>
            </a:r>
            <a:r>
              <a:rPr lang="cs-CZ" dirty="0" err="1"/>
              <a:t>Abo</a:t>
            </a:r>
            <a:r>
              <a:rPr lang="cs-CZ" dirty="0"/>
              <a:t> </a:t>
            </a:r>
            <a:r>
              <a:rPr lang="cs-CZ" dirty="0" err="1"/>
              <a:t>Akademi</a:t>
            </a:r>
            <a:r>
              <a:rPr lang="cs-CZ" dirty="0"/>
              <a:t> University, Finsko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Průzkum generace </a:t>
            </a:r>
            <a:r>
              <a:rPr lang="cs-CZ" dirty="0"/>
              <a:t>„Digital </a:t>
            </a:r>
            <a:r>
              <a:rPr lang="cs-CZ" dirty="0" err="1"/>
              <a:t>Natives</a:t>
            </a:r>
            <a:r>
              <a:rPr lang="cs-CZ" dirty="0"/>
              <a:t>“ </a:t>
            </a:r>
            <a:endParaRPr lang="cs-CZ" dirty="0" smtClean="0"/>
          </a:p>
          <a:p>
            <a:r>
              <a:rPr lang="cs-CZ" dirty="0" smtClean="0"/>
              <a:t>Průzkum  </a:t>
            </a:r>
            <a:r>
              <a:rPr lang="cs-CZ" dirty="0"/>
              <a:t>mezi 14 vedoucími </a:t>
            </a:r>
            <a:r>
              <a:rPr lang="cs-CZ" dirty="0" smtClean="0"/>
              <a:t>finských </a:t>
            </a:r>
            <a:r>
              <a:rPr lang="cs-CZ" dirty="0"/>
              <a:t>akademických </a:t>
            </a:r>
            <a:r>
              <a:rPr lang="cs-CZ" dirty="0" smtClean="0"/>
              <a:t>knihoven</a:t>
            </a:r>
          </a:p>
          <a:p>
            <a:r>
              <a:rPr lang="cs-CZ" dirty="0" smtClean="0"/>
              <a:t>Cíl</a:t>
            </a:r>
          </a:p>
          <a:p>
            <a:pPr lvl="1"/>
            <a:r>
              <a:rPr lang="cs-CZ" dirty="0" smtClean="0"/>
              <a:t>Identifikovat </a:t>
            </a:r>
            <a:r>
              <a:rPr lang="cs-CZ" dirty="0"/>
              <a:t>hlavní výzvy/trendy v akademických </a:t>
            </a:r>
            <a:r>
              <a:rPr lang="cs-CZ" dirty="0" smtClean="0"/>
              <a:t>knihovnách </a:t>
            </a:r>
          </a:p>
          <a:p>
            <a:pPr lvl="1"/>
            <a:r>
              <a:rPr lang="cs-CZ" dirty="0" smtClean="0"/>
              <a:t>Definovat </a:t>
            </a:r>
            <a:r>
              <a:rPr lang="cs-CZ" dirty="0"/>
              <a:t>nové kompetence akademických </a:t>
            </a:r>
            <a:r>
              <a:rPr lang="cs-CZ" dirty="0" smtClean="0"/>
              <a:t>knihovníků</a:t>
            </a:r>
            <a:endParaRPr lang="cs-CZ" dirty="0"/>
          </a:p>
          <a:p>
            <a:pPr lvl="1"/>
            <a:r>
              <a:rPr lang="cs-CZ" dirty="0" smtClean="0"/>
              <a:t>Ukázat pohled </a:t>
            </a:r>
            <a:r>
              <a:rPr lang="cs-CZ" dirty="0"/>
              <a:t>studentů na to, co by měl knihovník </a:t>
            </a:r>
            <a:r>
              <a:rPr lang="cs-CZ" dirty="0" smtClean="0"/>
              <a:t>znát a </a:t>
            </a:r>
            <a:r>
              <a:rPr lang="cs-CZ" dirty="0"/>
              <a:t>poskytovat </a:t>
            </a:r>
            <a:r>
              <a:rPr lang="cs-CZ" dirty="0" smtClean="0"/>
              <a:t>uživatelům</a:t>
            </a:r>
          </a:p>
          <a:p>
            <a:r>
              <a:rPr lang="cs-CZ" dirty="0" smtClean="0"/>
              <a:t>Výsledné dovednosti</a:t>
            </a:r>
          </a:p>
          <a:p>
            <a:pPr lvl="1"/>
            <a:r>
              <a:rPr lang="cs-CZ" dirty="0" smtClean="0"/>
              <a:t>znalost </a:t>
            </a:r>
            <a:r>
              <a:rPr lang="cs-CZ" dirty="0"/>
              <a:t>IT (počítačová gramotnost), </a:t>
            </a:r>
            <a:r>
              <a:rPr lang="cs-CZ" dirty="0" smtClean="0"/>
              <a:t>znalost </a:t>
            </a:r>
            <a:r>
              <a:rPr lang="cs-CZ" dirty="0"/>
              <a:t>prostředí univerzity, </a:t>
            </a:r>
            <a:r>
              <a:rPr lang="cs-CZ" dirty="0" smtClean="0"/>
              <a:t>znalost charakteristiky </a:t>
            </a:r>
            <a:r>
              <a:rPr lang="cs-CZ" dirty="0"/>
              <a:t>práce a výzkumného cyklu v daných oborech, </a:t>
            </a:r>
            <a:r>
              <a:rPr lang="cs-CZ" b="1" dirty="0" smtClean="0"/>
              <a:t>znalost </a:t>
            </a:r>
            <a:r>
              <a:rPr lang="cs-CZ" b="1" dirty="0" err="1"/>
              <a:t>bibliometrie</a:t>
            </a:r>
            <a:r>
              <a:rPr lang="cs-CZ" dirty="0" smtClean="0"/>
              <a:t>, pedagogické </a:t>
            </a:r>
            <a:r>
              <a:rPr lang="cs-CZ" dirty="0"/>
              <a:t>schopnosti, </a:t>
            </a:r>
            <a:r>
              <a:rPr lang="cs-CZ" dirty="0" smtClean="0"/>
              <a:t>komunikační </a:t>
            </a:r>
            <a:r>
              <a:rPr lang="cs-CZ" dirty="0"/>
              <a:t>dovednosti, jazykové dovednosti, správa elektronických </a:t>
            </a:r>
            <a:r>
              <a:rPr lang="cs-CZ" dirty="0" smtClean="0"/>
              <a:t>dokumentů/kolekcí</a:t>
            </a:r>
          </a:p>
          <a:p>
            <a:r>
              <a:rPr lang="cs-CZ" dirty="0" smtClean="0"/>
              <a:t>Co si myslí studenti?</a:t>
            </a:r>
          </a:p>
          <a:p>
            <a:pPr lvl="1"/>
            <a:r>
              <a:rPr lang="cs-CZ" dirty="0" smtClean="0"/>
              <a:t>znát oblasti </a:t>
            </a:r>
            <a:r>
              <a:rPr lang="cs-CZ" dirty="0"/>
              <a:t>pořádání a vyhledávání informací, </a:t>
            </a:r>
            <a:r>
              <a:rPr lang="cs-CZ" dirty="0" smtClean="0"/>
              <a:t>obecné knihovní služby</a:t>
            </a:r>
            <a:r>
              <a:rPr lang="cs-CZ" dirty="0" smtClean="0"/>
              <a:t>, </a:t>
            </a:r>
            <a:r>
              <a:rPr lang="cs-CZ" dirty="0"/>
              <a:t>rešeršní </a:t>
            </a:r>
            <a:r>
              <a:rPr lang="cs-CZ" dirty="0" smtClean="0"/>
              <a:t>služby, výuku zaměřit </a:t>
            </a:r>
            <a:r>
              <a:rPr lang="cs-CZ" dirty="0" smtClean="0"/>
              <a:t>na fondy </a:t>
            </a:r>
            <a:r>
              <a:rPr lang="cs-CZ" dirty="0"/>
              <a:t>/ </a:t>
            </a:r>
            <a:r>
              <a:rPr lang="cs-CZ" dirty="0" smtClean="0"/>
              <a:t>informační zdroje </a:t>
            </a:r>
            <a:r>
              <a:rPr lang="cs-CZ" dirty="0"/>
              <a:t>a </a:t>
            </a:r>
            <a:r>
              <a:rPr lang="cs-CZ" dirty="0" smtClean="0"/>
              <a:t>knihovní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3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(5/5</a:t>
            </a:r>
            <a:r>
              <a:rPr lang="cs-CZ" dirty="0" smtClean="0"/>
              <a:t>) </a:t>
            </a:r>
            <a:r>
              <a:rPr lang="cs-CZ" dirty="0" err="1" smtClean="0"/>
              <a:t>Altmetrics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8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Dr. Kim </a:t>
            </a:r>
            <a:r>
              <a:rPr lang="cs-CZ" dirty="0" err="1"/>
              <a:t>Holmberg</a:t>
            </a:r>
            <a:r>
              <a:rPr lang="cs-CZ" dirty="0"/>
              <a:t> (University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Wolverhampton</a:t>
            </a:r>
            <a:r>
              <a:rPr lang="cs-CZ" dirty="0"/>
              <a:t>, </a:t>
            </a:r>
            <a:r>
              <a:rPr lang="cs-CZ" dirty="0" smtClean="0"/>
              <a:t>Velká </a:t>
            </a:r>
            <a:r>
              <a:rPr lang="cs-CZ" dirty="0"/>
              <a:t>Británie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Průnik </a:t>
            </a:r>
            <a:r>
              <a:rPr lang="cs-CZ" dirty="0" err="1" smtClean="0"/>
              <a:t>Bibliometrie</a:t>
            </a:r>
            <a:r>
              <a:rPr lang="cs-CZ" dirty="0"/>
              <a:t>, </a:t>
            </a:r>
            <a:r>
              <a:rPr lang="cs-CZ" dirty="0" err="1"/>
              <a:t>Scientometrie</a:t>
            </a:r>
            <a:r>
              <a:rPr lang="cs-CZ" dirty="0"/>
              <a:t> a </a:t>
            </a:r>
            <a:r>
              <a:rPr lang="cs-CZ" dirty="0" err="1" smtClean="0"/>
              <a:t>Webometrie</a:t>
            </a:r>
            <a:endParaRPr lang="cs-CZ" dirty="0" smtClean="0"/>
          </a:p>
          <a:p>
            <a:r>
              <a:rPr lang="cs-CZ" dirty="0" smtClean="0"/>
              <a:t>Přinese viditelnost na </a:t>
            </a:r>
            <a:r>
              <a:rPr lang="cs-CZ" dirty="0"/>
              <a:t>sociálních sítích </a:t>
            </a:r>
            <a:r>
              <a:rPr lang="cs-CZ" dirty="0" smtClean="0"/>
              <a:t>zvýšení citovanosti?</a:t>
            </a:r>
          </a:p>
          <a:p>
            <a:r>
              <a:rPr lang="cs-CZ" dirty="0" smtClean="0"/>
              <a:t>Na </a:t>
            </a:r>
            <a:r>
              <a:rPr lang="cs-CZ" dirty="0"/>
              <a:t>co vlastně zviditelnění publikace na sociálních sítích </a:t>
            </a:r>
            <a:r>
              <a:rPr lang="cs-CZ" dirty="0" smtClean="0"/>
              <a:t>poukazuje?</a:t>
            </a:r>
            <a:endParaRPr lang="cs-CZ" dirty="0" smtClean="0"/>
          </a:p>
          <a:p>
            <a:pPr lvl="1"/>
            <a:r>
              <a:rPr lang="cs-CZ" dirty="0"/>
              <a:t>J</a:t>
            </a:r>
            <a:r>
              <a:rPr lang="cs-CZ" dirty="0" smtClean="0"/>
              <a:t>sou </a:t>
            </a:r>
            <a:r>
              <a:rPr lang="cs-CZ" dirty="0"/>
              <a:t>něčím na první pohled </a:t>
            </a:r>
            <a:r>
              <a:rPr lang="cs-CZ" dirty="0" smtClean="0"/>
              <a:t>atraktivní</a:t>
            </a:r>
          </a:p>
          <a:p>
            <a:pPr lvl="1"/>
            <a:r>
              <a:rPr lang="cs-CZ" dirty="0" smtClean="0"/>
              <a:t>Humorný název, obsah </a:t>
            </a:r>
          </a:p>
          <a:p>
            <a:pPr lvl="1"/>
            <a:r>
              <a:rPr lang="cs-CZ" dirty="0" smtClean="0"/>
              <a:t>Kontroverzní / chybné tvrzení </a:t>
            </a:r>
          </a:p>
          <a:p>
            <a:r>
              <a:rPr lang="cs-CZ" dirty="0" err="1"/>
              <a:t>Altmetrics</a:t>
            </a:r>
            <a:r>
              <a:rPr lang="cs-CZ" dirty="0"/>
              <a:t> neměří využití pouze VaV sférou, ale </a:t>
            </a:r>
            <a:r>
              <a:rPr lang="cs-CZ" dirty="0" smtClean="0"/>
              <a:t>komunitou soc. sítí</a:t>
            </a:r>
            <a:endParaRPr lang="cs-CZ" dirty="0" smtClean="0"/>
          </a:p>
          <a:p>
            <a:r>
              <a:rPr lang="cs-CZ" dirty="0" smtClean="0"/>
              <a:t>Dále v sekci </a:t>
            </a:r>
            <a:r>
              <a:rPr lang="cs-CZ" dirty="0" err="1" smtClean="0"/>
              <a:t>Altmetrics</a:t>
            </a:r>
            <a:endParaRPr lang="cs-CZ" dirty="0"/>
          </a:p>
          <a:p>
            <a:pPr lvl="1"/>
            <a:r>
              <a:rPr lang="cs-CZ" dirty="0" smtClean="0"/>
              <a:t>Studie směřující k nalezení vztahu mezi vysokým </a:t>
            </a:r>
            <a:r>
              <a:rPr lang="cs-CZ" dirty="0" err="1" smtClean="0"/>
              <a:t>Altmetrics</a:t>
            </a:r>
            <a:r>
              <a:rPr lang="cs-CZ" dirty="0" smtClean="0"/>
              <a:t> a mírou citovaností ve </a:t>
            </a:r>
            <a:r>
              <a:rPr lang="cs-CZ" dirty="0" err="1" smtClean="0"/>
              <a:t>WoS</a:t>
            </a:r>
            <a:r>
              <a:rPr lang="cs-CZ" dirty="0" smtClean="0"/>
              <a:t> – nepotvrzeno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70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tedy dopadla „</a:t>
            </a:r>
            <a:r>
              <a:rPr lang="cs-CZ" dirty="0" err="1" smtClean="0"/>
              <a:t>Bibliometrie</a:t>
            </a:r>
            <a:r>
              <a:rPr lang="cs-CZ" dirty="0" smtClean="0"/>
              <a:t> do VŠ knihoven“?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1F497D"/>
                </a:solidFill>
              </a:rPr>
              <a:t>Bibiliotheca Academica 2014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0BD5-AEC0-4B91-BEAB-DB0D5D8FCC50}" type="slidenum">
              <a:rPr lang="cs-CZ" smtClean="0">
                <a:solidFill>
                  <a:srgbClr val="1F497D"/>
                </a:solidFill>
              </a:rPr>
              <a:pPr/>
              <a:t>9</a:t>
            </a:fld>
            <a:endParaRPr lang="cs-CZ">
              <a:solidFill>
                <a:srgbClr val="1F497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Nástroj akvizice (</a:t>
            </a:r>
            <a:r>
              <a:rPr lang="cs-CZ" i="1" dirty="0" smtClean="0"/>
              <a:t>„</a:t>
            </a:r>
            <a:r>
              <a:rPr lang="cs-CZ" i="1" dirty="0" err="1" smtClean="0"/>
              <a:t>Demand-Driven</a:t>
            </a:r>
            <a:r>
              <a:rPr lang="cs-CZ" i="1" dirty="0" smtClean="0"/>
              <a:t> </a:t>
            </a:r>
            <a:r>
              <a:rPr lang="cs-CZ" i="1" dirty="0" err="1" smtClean="0"/>
              <a:t>Acquisition</a:t>
            </a:r>
            <a:r>
              <a:rPr lang="cs-CZ" i="1" dirty="0" smtClean="0"/>
              <a:t>“</a:t>
            </a:r>
            <a:r>
              <a:rPr lang="cs-CZ" dirty="0" smtClean="0"/>
              <a:t>), </a:t>
            </a:r>
            <a:r>
              <a:rPr lang="cs-CZ" dirty="0" smtClean="0"/>
              <a:t>pro identifikaci informačních potřeb uživatelů, podklad pro tvorbu akviziční </a:t>
            </a:r>
            <a:r>
              <a:rPr lang="cs-CZ" dirty="0" smtClean="0"/>
              <a:t>politiky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Nástroj pro hodnocení využívání </a:t>
            </a:r>
            <a:r>
              <a:rPr lang="cs-CZ" dirty="0" smtClean="0"/>
              <a:t>EIZ a tvorbu akviziční politik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Osobní </a:t>
            </a:r>
            <a:r>
              <a:rPr lang="cs-CZ" dirty="0" smtClean="0"/>
              <a:t>zájem </a:t>
            </a:r>
            <a:r>
              <a:rPr lang="cs-CZ" dirty="0"/>
              <a:t>individuálních </a:t>
            </a:r>
            <a:r>
              <a:rPr lang="cs-CZ" dirty="0" smtClean="0"/>
              <a:t>zaměstnanců, otázka nadšenců, bez perspektivy </a:t>
            </a:r>
            <a:r>
              <a:rPr lang="cs-CZ" dirty="0" smtClean="0"/>
              <a:t>rozvoje. Bibliometrické </a:t>
            </a:r>
            <a:r>
              <a:rPr lang="cs-CZ" dirty="0" smtClean="0"/>
              <a:t>analýzy </a:t>
            </a:r>
            <a:r>
              <a:rPr lang="cs-CZ" dirty="0"/>
              <a:t>většinou nejsou realizované </a:t>
            </a:r>
            <a:r>
              <a:rPr lang="cs-CZ" dirty="0" smtClean="0"/>
              <a:t>v knihovně, ale vedením </a:t>
            </a:r>
            <a:r>
              <a:rPr lang="cs-CZ" dirty="0" smtClean="0"/>
              <a:t>univerzity.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Altmetrics</a:t>
            </a:r>
            <a:r>
              <a:rPr lang="cs-CZ" dirty="0" smtClean="0"/>
              <a:t> jako </a:t>
            </a:r>
            <a:r>
              <a:rPr lang="cs-CZ" dirty="0" smtClean="0"/>
              <a:t>alternativní začínající </a:t>
            </a:r>
            <a:r>
              <a:rPr lang="cs-CZ" dirty="0" smtClean="0"/>
              <a:t>metoda, </a:t>
            </a:r>
            <a:r>
              <a:rPr lang="cs-CZ" dirty="0" smtClean="0"/>
              <a:t>je </a:t>
            </a:r>
            <a:r>
              <a:rPr lang="cs-CZ" dirty="0" smtClean="0"/>
              <a:t>nutné prozkoumat její objektivitu a kde je její </a:t>
            </a:r>
            <a:r>
              <a:rPr lang="cs-CZ" dirty="0" smtClean="0"/>
              <a:t>přínos / místo, </a:t>
            </a:r>
            <a:r>
              <a:rPr lang="cs-CZ" dirty="0" smtClean="0"/>
              <a:t>zatím </a:t>
            </a:r>
            <a:r>
              <a:rPr lang="cs-CZ" dirty="0" smtClean="0"/>
              <a:t>ji nelze </a:t>
            </a:r>
            <a:r>
              <a:rPr lang="cs-CZ" dirty="0" smtClean="0"/>
              <a:t>brát příliš vážně</a:t>
            </a:r>
          </a:p>
        </p:txBody>
      </p:sp>
    </p:spTree>
    <p:extLst>
      <p:ext uri="{BB962C8B-B14F-4D97-AF65-F5344CB8AC3E}">
        <p14:creationId xmlns:p14="http://schemas.microsoft.com/office/powerpoint/2010/main" val="417111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VUT_sablona">
  <a:themeElements>
    <a:clrScheme name="Vlastní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70C0"/>
      </a:hlink>
      <a:folHlink>
        <a:srgbClr val="6B56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CVUT_sablona</Template>
  <TotalTime>1214</TotalTime>
  <Words>703</Words>
  <Application>Microsoft Office PowerPoint</Application>
  <PresentationFormat>Předvádění na obrazovce (4:3)</PresentationFormat>
  <Paragraphs>128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CVUT_sablona</vt:lpstr>
      <vt:lpstr> Zkušenosti z IATUL  Bibliometrie ve vysokoškolských knihovnách </vt:lpstr>
      <vt:lpstr>IATUL 2014 Measures for Success: Library Resources and Effectiveness under Scrutiny </vt:lpstr>
      <vt:lpstr>IATUL 2014 Zaměření konference</vt:lpstr>
      <vt:lpstr>(1/5) Bibliometrie jako nástroj akvizice</vt:lpstr>
      <vt:lpstr>(2/5) Bibliometrie k hodnocení využití EIZ</vt:lpstr>
      <vt:lpstr>(3/5) Potřebuje akademická knihovna specialisty na bibliometrii?</vt:lpstr>
      <vt:lpstr>(4/5) Knihovník budoucnosti? </vt:lpstr>
      <vt:lpstr>(5/5) Altmetrics?</vt:lpstr>
      <vt:lpstr>Jak tedy dopadla „Bibliometrie do VŠ knihoven“?</vt:lpstr>
      <vt:lpstr>Novinky a nabídky z IATUL</vt:lpstr>
      <vt:lpstr>IATUL 2015 Strategic Partnership for Access and Discovery</vt:lpstr>
      <vt:lpstr>Děkuji Fondu zahraničních cest AKVŠ!</vt:lpstr>
      <vt:lpstr>Děkuji za pozornost! Dotazy?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vědy na ČVUT aneb ze společného života knihovníků a vědců na ČVUT</dc:title>
  <dc:creator>Lenka</dc:creator>
  <cp:lastModifiedBy>UK</cp:lastModifiedBy>
  <cp:revision>179</cp:revision>
  <dcterms:created xsi:type="dcterms:W3CDTF">2014-10-13T19:42:55Z</dcterms:created>
  <dcterms:modified xsi:type="dcterms:W3CDTF">2014-10-15T08:37:21Z</dcterms:modified>
</cp:coreProperties>
</file>