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6" r:id="rId4"/>
    <p:sldId id="265" r:id="rId5"/>
    <p:sldId id="264" r:id="rId6"/>
    <p:sldId id="263" r:id="rId7"/>
    <p:sldId id="267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842C6-16F5-4B88-88FE-04A4806C86B0}" type="datetimeFigureOut">
              <a:rPr lang="cs-CZ" smtClean="0"/>
              <a:pPr/>
              <a:t>15. 10. 2014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2F0D7-1816-4148-B1CF-2A708F0E59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16. 5. 2014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90D4-1C02-4BA1-82F6-C22C25C05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16. 5. 2014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90D4-1C02-4BA1-82F6-C22C25C05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16. 5. 2014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90D4-1C02-4BA1-82F6-C22C25C05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16. 5. 2014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90D4-1C02-4BA1-82F6-C22C25C05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16. 5. 2014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90D4-1C02-4BA1-82F6-C22C25C05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16. 5. 2014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90D4-1C02-4BA1-82F6-C22C25C05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16. 5. 2014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90D4-1C02-4BA1-82F6-C22C25C05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16. 5. 2014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90D4-1C02-4BA1-82F6-C22C25C05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16. 5. 2014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90D4-1C02-4BA1-82F6-C22C25C05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16. 5. 2014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90D4-1C02-4BA1-82F6-C22C25C05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16. 5. 2014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90D4-1C02-4BA1-82F6-C22C25C05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16. 5. 2014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490D4-1C02-4BA1-82F6-C22C25C05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dactio/6153522068/in/photostrea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dactio/6153558098/in/photostrea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iphone-have-a-look-mobile-hand-388387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0" y="0"/>
            <a:ext cx="9144000" cy="2520000"/>
            <a:chOff x="0" y="0"/>
            <a:chExt cx="9144000" cy="2520000"/>
          </a:xfrm>
        </p:grpSpPr>
        <p:sp>
          <p:nvSpPr>
            <p:cNvPr id="4" name="Obdélník 3"/>
            <p:cNvSpPr/>
            <p:nvPr/>
          </p:nvSpPr>
          <p:spPr>
            <a:xfrm>
              <a:off x="0" y="0"/>
              <a:ext cx="9144000" cy="25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252000" y="332872"/>
              <a:ext cx="86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0" b="1" dirty="0" smtClean="0">
                  <a:solidFill>
                    <a:schemeClr val="bg1"/>
                  </a:solidFill>
                  <a:latin typeface="+mj-lt"/>
                </a:rPr>
                <a:t>Mobilní platformy pro EIZ</a:t>
              </a:r>
              <a:endParaRPr lang="cs-CZ" sz="6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0" y="6309320"/>
            <a:ext cx="9144000" cy="540000"/>
            <a:chOff x="0" y="6309320"/>
            <a:chExt cx="9144000" cy="540000"/>
          </a:xfrm>
        </p:grpSpPr>
        <p:sp>
          <p:nvSpPr>
            <p:cNvPr id="7" name="Obdélník 6"/>
            <p:cNvSpPr/>
            <p:nvPr/>
          </p:nvSpPr>
          <p:spPr>
            <a:xfrm>
              <a:off x="0" y="6309320"/>
              <a:ext cx="9144000" cy="540000"/>
            </a:xfrm>
            <a:prstGeom prst="rect">
              <a:avLst/>
            </a:prstGeom>
            <a:gradFill flip="none" rotWithShape="1">
              <a:gsLst>
                <a:gs pos="70000">
                  <a:schemeClr val="tx2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52000" y="6309320"/>
              <a:ext cx="86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 smtClean="0">
                  <a:solidFill>
                    <a:schemeClr val="bg1"/>
                  </a:solidFill>
                  <a:latin typeface="+mj-lt"/>
                </a:rPr>
                <a:t>Bibliotheca</a:t>
              </a:r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cs-CZ" b="1" dirty="0" err="1" smtClean="0">
                  <a:solidFill>
                    <a:schemeClr val="bg1"/>
                  </a:solidFill>
                  <a:latin typeface="+mj-lt"/>
                </a:rPr>
                <a:t>Academica</a:t>
              </a:r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, Ústí nad Labem, 14. – 15. 10. 2014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52000" y="4217893"/>
            <a:ext cx="8640000" cy="1443355"/>
            <a:chOff x="252000" y="4005064"/>
            <a:chExt cx="8640000" cy="1443355"/>
          </a:xfrm>
        </p:grpSpPr>
        <p:sp>
          <p:nvSpPr>
            <p:cNvPr id="10" name="TextovéPole 9"/>
            <p:cNvSpPr txBox="1"/>
            <p:nvPr/>
          </p:nvSpPr>
          <p:spPr>
            <a:xfrm>
              <a:off x="252000" y="4005064"/>
              <a:ext cx="864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b="1" dirty="0" smtClean="0">
                  <a:latin typeface="+mj-lt"/>
                </a:rPr>
                <a:t>Mgr. Kamil Matula</a:t>
              </a:r>
              <a:endParaRPr lang="cs-CZ" sz="3200" b="1" dirty="0">
                <a:latin typeface="+mj-lt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52000" y="4725144"/>
              <a:ext cx="8640000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cs-CZ" b="1" dirty="0" smtClean="0">
                  <a:latin typeface="+mj-lt"/>
                </a:rPr>
                <a:t>Ústav informatiky, Filozoficko-přírodovědecká fakulta v Opavě, Slezská univerzita </a:t>
              </a:r>
              <a:r>
                <a:rPr lang="cs-CZ" b="1" smtClean="0">
                  <a:latin typeface="+mj-lt"/>
                </a:rPr>
                <a:t>v Opavě</a:t>
              </a:r>
              <a:endParaRPr lang="cs-CZ" b="1" dirty="0" smtClean="0">
                <a:latin typeface="+mj-lt"/>
              </a:endParaRPr>
            </a:p>
            <a:p>
              <a:r>
                <a:rPr lang="cs-CZ" b="1" dirty="0" smtClean="0">
                  <a:latin typeface="+mj-lt"/>
                </a:rPr>
                <a:t>Ústav informačních studií a knihovnictví, Filozofická fakulta, Univerzita Karlova v Praze</a:t>
              </a:r>
              <a:endParaRPr lang="cs-CZ" b="1" dirty="0">
                <a:latin typeface="+mj-lt"/>
              </a:endParaRPr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249852" y="128783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+mj-lt"/>
              </a:rPr>
              <a:t>Příležitosti a výzvy pro akademické knihovny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6309320"/>
            <a:ext cx="9144000" cy="540000"/>
            <a:chOff x="0" y="6309320"/>
            <a:chExt cx="9144000" cy="540000"/>
          </a:xfrm>
        </p:grpSpPr>
        <p:sp>
          <p:nvSpPr>
            <p:cNvPr id="5" name="Obdélník 4"/>
            <p:cNvSpPr/>
            <p:nvPr/>
          </p:nvSpPr>
          <p:spPr>
            <a:xfrm>
              <a:off x="0" y="6309320"/>
              <a:ext cx="9144000" cy="540000"/>
            </a:xfrm>
            <a:prstGeom prst="rect">
              <a:avLst/>
            </a:prstGeom>
            <a:gradFill flip="none" rotWithShape="1">
              <a:gsLst>
                <a:gs pos="70000">
                  <a:schemeClr val="tx2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52000" y="6309320"/>
              <a:ext cx="86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 smtClean="0">
                  <a:solidFill>
                    <a:schemeClr val="bg1"/>
                  </a:solidFill>
                  <a:latin typeface="+mj-lt"/>
                </a:rPr>
                <a:t>Bibliotheca</a:t>
              </a:r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cs-CZ" b="1" dirty="0" err="1" smtClean="0">
                  <a:solidFill>
                    <a:schemeClr val="bg1"/>
                  </a:solidFill>
                  <a:latin typeface="+mj-lt"/>
                </a:rPr>
                <a:t>Academica</a:t>
              </a:r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 2014, Ústí nad Labem, 14. – 15. 10. 2014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804248" y="6304235"/>
            <a:ext cx="2133600" cy="365125"/>
          </a:xfrm>
        </p:spPr>
        <p:txBody>
          <a:bodyPr/>
          <a:lstStyle/>
          <a:p>
            <a:fld id="{AAF490D4-1C02-4BA1-82F6-C22C25C05855}" type="slidenum">
              <a:rPr lang="cs-CZ" sz="1800" b="1" smtClean="0">
                <a:solidFill>
                  <a:schemeClr val="bg1"/>
                </a:solidFill>
                <a:latin typeface="+mj-lt"/>
              </a:rPr>
              <a:pPr/>
              <a:t>2</a:t>
            </a:fld>
            <a:endParaRPr lang="cs-CZ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9144000" cy="162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" name="Skupina 12"/>
          <p:cNvGrpSpPr/>
          <p:nvPr/>
        </p:nvGrpSpPr>
        <p:grpSpPr>
          <a:xfrm>
            <a:off x="251520" y="44624"/>
            <a:ext cx="8640480" cy="369332"/>
            <a:chOff x="251520" y="44624"/>
            <a:chExt cx="8640480" cy="369332"/>
          </a:xfrm>
        </p:grpSpPr>
        <p:sp>
          <p:nvSpPr>
            <p:cNvPr id="11" name="TextovéPole 10"/>
            <p:cNvSpPr txBox="1"/>
            <p:nvPr/>
          </p:nvSpPr>
          <p:spPr>
            <a:xfrm>
              <a:off x="251520" y="44624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Mobilní platformy pro EIZ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876256" y="44624"/>
              <a:ext cx="2015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Mgr. Kamil Matula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252000" y="476672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+mj-lt"/>
              </a:rPr>
              <a:t>Mobilní platformy pro přístup k EIZ – mobilní zařízení</a:t>
            </a:r>
            <a:endParaRPr lang="cs-CZ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95728" y="1784129"/>
            <a:ext cx="86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+mj-lt"/>
              </a:rPr>
              <a:t> Široká paleta mobilních zařízení,…</a:t>
            </a:r>
            <a:endParaRPr lang="cs-CZ" sz="2400" b="1" dirty="0">
              <a:latin typeface="+mj-lt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49652" y="5678617"/>
            <a:ext cx="86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latin typeface="+mj-lt"/>
              </a:rPr>
              <a:t> …díky kterým se lze připojit k aplikacím EIZ.</a:t>
            </a:r>
            <a:endParaRPr lang="cs-CZ" sz="2400" b="1" dirty="0">
              <a:latin typeface="+mj-lt"/>
            </a:endParaRPr>
          </a:p>
        </p:txBody>
      </p:sp>
      <p:pic>
        <p:nvPicPr>
          <p:cNvPr id="14" name="Obrázek 13" descr="6153522068_0437d550f7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276872"/>
            <a:ext cx="4536504" cy="3402378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434404" y="4950232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j-lt"/>
              </a:rPr>
              <a:t>Zdroj: CC BY </a:t>
            </a:r>
            <a:r>
              <a:rPr lang="cs-CZ" sz="1400" dirty="0" err="1" smtClean="0">
                <a:latin typeface="+mj-lt"/>
              </a:rPr>
              <a:t>Jeremy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Keith</a:t>
            </a:r>
            <a:r>
              <a:rPr lang="cs-CZ" sz="1400" dirty="0" smtClean="0">
                <a:latin typeface="+mj-lt"/>
              </a:rPr>
              <a:t>,</a:t>
            </a:r>
          </a:p>
          <a:p>
            <a:r>
              <a:rPr lang="cs-CZ" sz="1400" dirty="0" smtClean="0">
                <a:latin typeface="+mj-lt"/>
                <a:hlinkClick r:id="rId3"/>
              </a:rPr>
              <a:t>http://www.</a:t>
            </a:r>
            <a:r>
              <a:rPr lang="cs-CZ" sz="1400" dirty="0" err="1" smtClean="0">
                <a:latin typeface="+mj-lt"/>
                <a:hlinkClick r:id="rId3"/>
              </a:rPr>
              <a:t>flickr.com</a:t>
            </a:r>
            <a:r>
              <a:rPr lang="cs-CZ" sz="1400" dirty="0" smtClean="0">
                <a:latin typeface="+mj-lt"/>
                <a:hlinkClick r:id="rId3"/>
              </a:rPr>
              <a:t>/</a:t>
            </a:r>
            <a:r>
              <a:rPr lang="cs-CZ" sz="1400" dirty="0" err="1" smtClean="0">
                <a:latin typeface="+mj-lt"/>
                <a:hlinkClick r:id="rId3"/>
              </a:rPr>
              <a:t>photos</a:t>
            </a:r>
            <a:r>
              <a:rPr lang="cs-CZ" sz="1400" dirty="0" smtClean="0">
                <a:latin typeface="+mj-lt"/>
                <a:hlinkClick r:id="rId3"/>
              </a:rPr>
              <a:t>/</a:t>
            </a:r>
            <a:r>
              <a:rPr lang="cs-CZ" sz="1400" dirty="0" err="1" smtClean="0">
                <a:latin typeface="+mj-lt"/>
                <a:hlinkClick r:id="rId3"/>
              </a:rPr>
              <a:t>adactio</a:t>
            </a:r>
            <a:r>
              <a:rPr lang="cs-CZ" sz="1400" dirty="0" smtClean="0">
                <a:latin typeface="+mj-lt"/>
                <a:hlinkClick r:id="rId3"/>
              </a:rPr>
              <a:t>/6153522068/in/</a:t>
            </a:r>
            <a:r>
              <a:rPr lang="cs-CZ" sz="1400" dirty="0" err="1" smtClean="0">
                <a:latin typeface="+mj-lt"/>
                <a:hlinkClick r:id="rId3"/>
              </a:rPr>
              <a:t>photostream</a:t>
            </a:r>
            <a:r>
              <a:rPr lang="cs-CZ" sz="1400" dirty="0" smtClean="0">
                <a:latin typeface="+mj-lt"/>
                <a:hlinkClick r:id="rId3"/>
              </a:rPr>
              <a:t>/</a:t>
            </a:r>
            <a:endParaRPr lang="cs-CZ" sz="1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6309320"/>
            <a:ext cx="9144000" cy="540000"/>
            <a:chOff x="0" y="6309320"/>
            <a:chExt cx="9144000" cy="540000"/>
          </a:xfrm>
        </p:grpSpPr>
        <p:sp>
          <p:nvSpPr>
            <p:cNvPr id="5" name="Obdélník 4"/>
            <p:cNvSpPr/>
            <p:nvPr/>
          </p:nvSpPr>
          <p:spPr>
            <a:xfrm>
              <a:off x="0" y="6309320"/>
              <a:ext cx="9144000" cy="540000"/>
            </a:xfrm>
            <a:prstGeom prst="rect">
              <a:avLst/>
            </a:prstGeom>
            <a:gradFill flip="none" rotWithShape="1">
              <a:gsLst>
                <a:gs pos="70000">
                  <a:schemeClr val="tx2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52000" y="6309320"/>
              <a:ext cx="86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 smtClean="0">
                  <a:solidFill>
                    <a:schemeClr val="bg1"/>
                  </a:solidFill>
                  <a:latin typeface="+mj-lt"/>
                </a:rPr>
                <a:t>Bibliotheca</a:t>
              </a:r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cs-CZ" b="1" dirty="0" err="1" smtClean="0">
                  <a:solidFill>
                    <a:schemeClr val="bg1"/>
                  </a:solidFill>
                  <a:latin typeface="+mj-lt"/>
                </a:rPr>
                <a:t>Academica</a:t>
              </a:r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 2014, Ústí nad Labem, 14. – 15. 10. 2014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804248" y="6304235"/>
            <a:ext cx="2133600" cy="365125"/>
          </a:xfrm>
        </p:spPr>
        <p:txBody>
          <a:bodyPr/>
          <a:lstStyle/>
          <a:p>
            <a:fld id="{AAF490D4-1C02-4BA1-82F6-C22C25C05855}" type="slidenum">
              <a:rPr lang="cs-CZ" sz="1800" b="1" smtClean="0">
                <a:solidFill>
                  <a:schemeClr val="bg1"/>
                </a:solidFill>
                <a:latin typeface="+mj-lt"/>
              </a:rPr>
              <a:pPr/>
              <a:t>3</a:t>
            </a:fld>
            <a:endParaRPr lang="cs-CZ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9144000" cy="162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2"/>
          <p:cNvGrpSpPr/>
          <p:nvPr/>
        </p:nvGrpSpPr>
        <p:grpSpPr>
          <a:xfrm>
            <a:off x="251520" y="44624"/>
            <a:ext cx="8640480" cy="369332"/>
            <a:chOff x="251520" y="44624"/>
            <a:chExt cx="8640480" cy="369332"/>
          </a:xfrm>
        </p:grpSpPr>
        <p:sp>
          <p:nvSpPr>
            <p:cNvPr id="11" name="TextovéPole 10"/>
            <p:cNvSpPr txBox="1"/>
            <p:nvPr/>
          </p:nvSpPr>
          <p:spPr>
            <a:xfrm>
              <a:off x="251520" y="44624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Mobilní platformy pro EIZ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876256" y="44624"/>
              <a:ext cx="2015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Mgr. Kamil Matula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252000" y="476672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+mj-lt"/>
              </a:rPr>
              <a:t>Mobilní platformy pro přístup k EIZ – aplikace</a:t>
            </a:r>
            <a:endParaRPr lang="cs-CZ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34071" y="1700808"/>
            <a:ext cx="266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1" dirty="0" smtClean="0">
                <a:latin typeface="+mj-lt"/>
              </a:rPr>
              <a:t>Responzivní design</a:t>
            </a:r>
          </a:p>
        </p:txBody>
      </p:sp>
      <p:pic>
        <p:nvPicPr>
          <p:cNvPr id="14" name="Obrázek 13" descr="wok_tabl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204864"/>
            <a:ext cx="2857595" cy="2250000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3168470" y="1700808"/>
            <a:ext cx="266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1" dirty="0" smtClean="0">
                <a:latin typeface="+mj-lt"/>
              </a:rPr>
              <a:t>Mobilní web</a:t>
            </a:r>
          </a:p>
        </p:txBody>
      </p:sp>
      <p:pic>
        <p:nvPicPr>
          <p:cNvPr id="17" name="Obrázek 16" descr="proquest_tabl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204864"/>
            <a:ext cx="2857594" cy="225000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6174877" y="1700808"/>
            <a:ext cx="244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1" dirty="0" smtClean="0">
                <a:latin typeface="+mj-lt"/>
              </a:rPr>
              <a:t>Aplikace</a:t>
            </a:r>
          </a:p>
        </p:txBody>
      </p:sp>
      <p:pic>
        <p:nvPicPr>
          <p:cNvPr id="19" name="Obrázek 18" descr="scopus-alerts_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217927"/>
            <a:ext cx="1267606" cy="2250000"/>
          </a:xfrm>
          <a:prstGeom prst="rect">
            <a:avLst/>
          </a:prstGeom>
        </p:spPr>
      </p:pic>
      <p:pic>
        <p:nvPicPr>
          <p:cNvPr id="20" name="Obrázek 19" descr="scopus-alerts_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2217990"/>
            <a:ext cx="1267606" cy="2250000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251520" y="4509120"/>
            <a:ext cx="2919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Obrázek 1: Rozhraní </a:t>
            </a:r>
            <a:r>
              <a:rPr lang="cs-CZ" sz="1400" i="1" dirty="0" smtClean="0"/>
              <a:t>Web </a:t>
            </a:r>
            <a:r>
              <a:rPr lang="cs-CZ" sz="1400" i="1" dirty="0" err="1" smtClean="0"/>
              <a:t>of</a:t>
            </a:r>
            <a:r>
              <a:rPr lang="cs-CZ" sz="1400" i="1" dirty="0" smtClean="0"/>
              <a:t> Science</a:t>
            </a:r>
            <a:r>
              <a:rPr lang="cs-CZ" sz="1400" dirty="0" smtClean="0"/>
              <a:t> na obrazovce tabletu.[1]</a:t>
            </a:r>
            <a:endParaRPr lang="cs-CZ" sz="1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166194" y="450912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Obrázek 2: Rozhraní </a:t>
            </a:r>
            <a:r>
              <a:rPr lang="cs-CZ" sz="1400" i="1" dirty="0" err="1" smtClean="0"/>
              <a:t>ProQuest</a:t>
            </a:r>
            <a:r>
              <a:rPr lang="cs-CZ" sz="1400" i="1" dirty="0" smtClean="0"/>
              <a:t> </a:t>
            </a:r>
            <a:r>
              <a:rPr lang="cs-CZ" sz="1400" dirty="0" smtClean="0"/>
              <a:t>na obrazovce tabletu.[2]</a:t>
            </a:r>
            <a:endParaRPr lang="cs-CZ" sz="1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116986" y="4509120"/>
            <a:ext cx="28475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Obrázek 3: Aplikace </a:t>
            </a:r>
            <a:r>
              <a:rPr lang="cs-CZ" sz="1400" i="1" dirty="0" err="1" smtClean="0"/>
              <a:t>SciVerse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Scopus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Alerts</a:t>
            </a:r>
            <a:r>
              <a:rPr lang="cs-CZ" sz="1400" dirty="0" smtClean="0"/>
              <a:t> pro </a:t>
            </a:r>
            <a:r>
              <a:rPr lang="cs-CZ" sz="1400" dirty="0" err="1" smtClean="0"/>
              <a:t>iPhone</a:t>
            </a:r>
            <a:r>
              <a:rPr lang="cs-CZ" sz="1400" dirty="0" smtClean="0"/>
              <a:t>.[3</a:t>
            </a:r>
            <a:r>
              <a:rPr lang="cs-CZ" sz="1600" dirty="0" smtClean="0"/>
              <a:t>]</a:t>
            </a:r>
            <a:endParaRPr lang="cs-CZ" sz="16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43946" y="5174829"/>
            <a:ext cx="86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+mj-lt"/>
              </a:rPr>
              <a:t> Tři cesty, jak doručit obsah EIZ uživatelům.</a:t>
            </a:r>
            <a:endParaRPr lang="cs-CZ" sz="2400" b="1" dirty="0">
              <a:latin typeface="+mj-lt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34985" y="5578235"/>
            <a:ext cx="86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+mj-lt"/>
              </a:rPr>
              <a:t> Každá z cest má své výhody i nevýhody.</a:t>
            </a:r>
            <a:endParaRPr lang="cs-CZ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6309320"/>
            <a:ext cx="9144000" cy="540000"/>
            <a:chOff x="0" y="6309320"/>
            <a:chExt cx="9144000" cy="540000"/>
          </a:xfrm>
        </p:grpSpPr>
        <p:sp>
          <p:nvSpPr>
            <p:cNvPr id="5" name="Obdélník 4"/>
            <p:cNvSpPr/>
            <p:nvPr/>
          </p:nvSpPr>
          <p:spPr>
            <a:xfrm>
              <a:off x="0" y="6309320"/>
              <a:ext cx="9144000" cy="540000"/>
            </a:xfrm>
            <a:prstGeom prst="rect">
              <a:avLst/>
            </a:prstGeom>
            <a:gradFill flip="none" rotWithShape="1">
              <a:gsLst>
                <a:gs pos="70000">
                  <a:schemeClr val="tx2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52000" y="6309320"/>
              <a:ext cx="86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 smtClean="0">
                  <a:solidFill>
                    <a:schemeClr val="bg1"/>
                  </a:solidFill>
                  <a:latin typeface="+mj-lt"/>
                </a:rPr>
                <a:t>Bibliotheca</a:t>
              </a:r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cs-CZ" b="1" dirty="0" err="1" smtClean="0">
                  <a:solidFill>
                    <a:schemeClr val="bg1"/>
                  </a:solidFill>
                  <a:latin typeface="+mj-lt"/>
                </a:rPr>
                <a:t>Academica</a:t>
              </a:r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 2014, Ústí nad Labem, 14. – 15. 10. 2014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804248" y="6304235"/>
            <a:ext cx="2133600" cy="365125"/>
          </a:xfrm>
        </p:spPr>
        <p:txBody>
          <a:bodyPr/>
          <a:lstStyle/>
          <a:p>
            <a:fld id="{AAF490D4-1C02-4BA1-82F6-C22C25C05855}" type="slidenum">
              <a:rPr lang="cs-CZ" sz="1800" b="1" smtClean="0">
                <a:solidFill>
                  <a:schemeClr val="bg1"/>
                </a:solidFill>
                <a:latin typeface="+mj-lt"/>
              </a:rPr>
              <a:pPr/>
              <a:t>4</a:t>
            </a:fld>
            <a:endParaRPr lang="cs-CZ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9144000" cy="162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2"/>
          <p:cNvGrpSpPr/>
          <p:nvPr/>
        </p:nvGrpSpPr>
        <p:grpSpPr>
          <a:xfrm>
            <a:off x="251520" y="44624"/>
            <a:ext cx="8640480" cy="369332"/>
            <a:chOff x="251520" y="44624"/>
            <a:chExt cx="8640480" cy="369332"/>
          </a:xfrm>
        </p:grpSpPr>
        <p:sp>
          <p:nvSpPr>
            <p:cNvPr id="11" name="TextovéPole 10"/>
            <p:cNvSpPr txBox="1"/>
            <p:nvPr/>
          </p:nvSpPr>
          <p:spPr>
            <a:xfrm>
              <a:off x="251520" y="44624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Mobilní platformy pro EIZ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876256" y="44624"/>
              <a:ext cx="2015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Mgr. Kamil Matula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252000" y="476672"/>
            <a:ext cx="86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+mj-lt"/>
              </a:rPr>
              <a:t>Česká republika, studenti a používání mobilních zařízení v číslech</a:t>
            </a:r>
            <a:endParaRPr lang="cs-CZ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67592" y="1741925"/>
            <a:ext cx="86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+mj-lt"/>
              </a:rPr>
              <a:t> Podle dat Českého statistického úřadu za rok 2013:</a:t>
            </a:r>
            <a:endParaRPr lang="cs-CZ" sz="2400" b="1" dirty="0">
              <a:latin typeface="+mj-lt"/>
            </a:endParaRPr>
          </a:p>
        </p:txBody>
      </p:sp>
      <p:pic>
        <p:nvPicPr>
          <p:cNvPr id="15" name="Obrázek 14" descr="6153558098_9653fd714b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420888"/>
            <a:ext cx="3816424" cy="2862318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5076056" y="5301208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j-lt"/>
              </a:rPr>
              <a:t>Zdroj: CC BY </a:t>
            </a:r>
            <a:r>
              <a:rPr lang="cs-CZ" sz="1400" dirty="0" err="1" smtClean="0">
                <a:latin typeface="+mj-lt"/>
              </a:rPr>
              <a:t>Jeremy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Keith</a:t>
            </a:r>
            <a:r>
              <a:rPr lang="cs-CZ" sz="1400" dirty="0" smtClean="0">
                <a:latin typeface="+mj-lt"/>
              </a:rPr>
              <a:t>,</a:t>
            </a:r>
          </a:p>
          <a:p>
            <a:r>
              <a:rPr lang="cs-CZ" sz="1400" dirty="0" smtClean="0">
                <a:latin typeface="+mj-lt"/>
                <a:hlinkClick r:id="rId3"/>
              </a:rPr>
              <a:t>http://www.</a:t>
            </a:r>
            <a:r>
              <a:rPr lang="cs-CZ" sz="1400" dirty="0" err="1" smtClean="0">
                <a:latin typeface="+mj-lt"/>
                <a:hlinkClick r:id="rId3"/>
              </a:rPr>
              <a:t>flickr.com</a:t>
            </a:r>
            <a:r>
              <a:rPr lang="cs-CZ" sz="1400" dirty="0" smtClean="0">
                <a:latin typeface="+mj-lt"/>
                <a:hlinkClick r:id="rId3"/>
              </a:rPr>
              <a:t>/</a:t>
            </a:r>
            <a:r>
              <a:rPr lang="cs-CZ" sz="1400" dirty="0" err="1" smtClean="0">
                <a:latin typeface="+mj-lt"/>
                <a:hlinkClick r:id="rId3"/>
              </a:rPr>
              <a:t>photos</a:t>
            </a:r>
            <a:r>
              <a:rPr lang="cs-CZ" sz="1400" dirty="0" smtClean="0">
                <a:latin typeface="+mj-lt"/>
                <a:hlinkClick r:id="rId3"/>
              </a:rPr>
              <a:t>/</a:t>
            </a:r>
            <a:r>
              <a:rPr lang="cs-CZ" sz="1400" dirty="0" err="1" smtClean="0">
                <a:latin typeface="+mj-lt"/>
                <a:hlinkClick r:id="rId3"/>
              </a:rPr>
              <a:t>adactio</a:t>
            </a:r>
            <a:r>
              <a:rPr lang="cs-CZ" sz="1400" dirty="0" smtClean="0">
                <a:latin typeface="+mj-lt"/>
                <a:hlinkClick r:id="rId3"/>
              </a:rPr>
              <a:t>/6153558098/in/</a:t>
            </a:r>
            <a:r>
              <a:rPr lang="cs-CZ" sz="1400" dirty="0" err="1" smtClean="0">
                <a:latin typeface="+mj-lt"/>
                <a:hlinkClick r:id="rId3"/>
              </a:rPr>
              <a:t>photostream</a:t>
            </a:r>
            <a:r>
              <a:rPr lang="cs-CZ" sz="1400" dirty="0" smtClean="0">
                <a:latin typeface="+mj-lt"/>
                <a:hlinkClick r:id="rId3"/>
              </a:rPr>
              <a:t>/ </a:t>
            </a:r>
            <a:endParaRPr lang="cs-CZ" sz="1400" dirty="0" smtClean="0">
              <a:latin typeface="+mj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67112" y="2420888"/>
            <a:ext cx="483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 Více než 99 % studentů využívalo chytrý telefon.</a:t>
            </a:r>
            <a:endParaRPr lang="cs-CZ" sz="2000" dirty="0">
              <a:latin typeface="+mj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64764" y="3164144"/>
            <a:ext cx="483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 74 % studentů využívalo notebook nebo </a:t>
            </a:r>
            <a:r>
              <a:rPr lang="cs-CZ" sz="2000" dirty="0" err="1" smtClean="0">
                <a:latin typeface="+mj-lt"/>
              </a:rPr>
              <a:t>netbook</a:t>
            </a:r>
            <a:r>
              <a:rPr lang="cs-CZ" sz="2000" dirty="0" smtClean="0">
                <a:latin typeface="+mj-lt"/>
              </a:rPr>
              <a:t>.</a:t>
            </a:r>
            <a:endParaRPr lang="cs-CZ" sz="2000" dirty="0">
              <a:latin typeface="+mj-lt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62416" y="3893332"/>
            <a:ext cx="4836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 Jiná mobilní zařízení (PDA, MP3, MP4, čtečky elektronických knih) byla využívaná více než 55 % studentů.</a:t>
            </a:r>
            <a:endParaRPr lang="cs-CZ" sz="2000" dirty="0">
              <a:latin typeface="+mj-lt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60068" y="4903880"/>
            <a:ext cx="483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Tablet využilo jen 7,6 % českých studentů.</a:t>
            </a:r>
            <a:endParaRPr lang="cs-CZ" sz="2000" baseline="30000" dirty="0">
              <a:latin typeface="+mj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57720" y="5407980"/>
            <a:ext cx="483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+mj-lt"/>
              </a:rPr>
              <a:t>54 % studentů využilo chytrý telefon k přístupu na internet. </a:t>
            </a:r>
            <a:r>
              <a:rPr lang="cs-CZ" sz="2000" baseline="30000" dirty="0" smtClean="0">
                <a:latin typeface="+mj-lt"/>
              </a:rPr>
              <a:t>[4]</a:t>
            </a:r>
            <a:endParaRPr lang="cs-CZ" sz="2000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6309320"/>
            <a:ext cx="9144000" cy="540000"/>
            <a:chOff x="0" y="6309320"/>
            <a:chExt cx="9144000" cy="540000"/>
          </a:xfrm>
        </p:grpSpPr>
        <p:sp>
          <p:nvSpPr>
            <p:cNvPr id="5" name="Obdélník 4"/>
            <p:cNvSpPr/>
            <p:nvPr/>
          </p:nvSpPr>
          <p:spPr>
            <a:xfrm>
              <a:off x="0" y="6309320"/>
              <a:ext cx="9144000" cy="540000"/>
            </a:xfrm>
            <a:prstGeom prst="rect">
              <a:avLst/>
            </a:prstGeom>
            <a:gradFill flip="none" rotWithShape="1">
              <a:gsLst>
                <a:gs pos="70000">
                  <a:schemeClr val="tx2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52000" y="6309320"/>
              <a:ext cx="86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 smtClean="0">
                  <a:solidFill>
                    <a:schemeClr val="bg1"/>
                  </a:solidFill>
                  <a:latin typeface="+mj-lt"/>
                </a:rPr>
                <a:t>Bibliotheca</a:t>
              </a:r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cs-CZ" b="1" dirty="0" err="1" smtClean="0">
                  <a:solidFill>
                    <a:schemeClr val="bg1"/>
                  </a:solidFill>
                  <a:latin typeface="+mj-lt"/>
                </a:rPr>
                <a:t>Academica</a:t>
              </a:r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 2014, Ústí nad Labem, 14. – 15. 10. 2014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804248" y="6304235"/>
            <a:ext cx="2133600" cy="365125"/>
          </a:xfrm>
        </p:spPr>
        <p:txBody>
          <a:bodyPr/>
          <a:lstStyle/>
          <a:p>
            <a:fld id="{AAF490D4-1C02-4BA1-82F6-C22C25C05855}" type="slidenum">
              <a:rPr lang="cs-CZ" sz="1800" b="1" smtClean="0">
                <a:solidFill>
                  <a:schemeClr val="bg1"/>
                </a:solidFill>
                <a:latin typeface="+mj-lt"/>
              </a:rPr>
              <a:pPr/>
              <a:t>5</a:t>
            </a:fld>
            <a:endParaRPr lang="cs-CZ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-27384"/>
            <a:ext cx="9144000" cy="162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2"/>
          <p:cNvGrpSpPr/>
          <p:nvPr/>
        </p:nvGrpSpPr>
        <p:grpSpPr>
          <a:xfrm>
            <a:off x="251520" y="44624"/>
            <a:ext cx="8640480" cy="369332"/>
            <a:chOff x="251520" y="44624"/>
            <a:chExt cx="8640480" cy="369332"/>
          </a:xfrm>
        </p:grpSpPr>
        <p:sp>
          <p:nvSpPr>
            <p:cNvPr id="11" name="TextovéPole 10"/>
            <p:cNvSpPr txBox="1"/>
            <p:nvPr/>
          </p:nvSpPr>
          <p:spPr>
            <a:xfrm>
              <a:off x="251520" y="44624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Mobilní platformy pro EIZ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876256" y="44624"/>
              <a:ext cx="2015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Mgr. Kamil Matula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252000" y="476672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+mj-lt"/>
              </a:rPr>
              <a:t>Výzvy a překážky</a:t>
            </a:r>
            <a:endParaRPr lang="cs-CZ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Obrázek 12" descr="iphone-388387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201332" y="2439628"/>
            <a:ext cx="4429462" cy="2951822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89008" y="5877996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j-lt"/>
              </a:rPr>
              <a:t>Zdroj: </a:t>
            </a:r>
            <a:r>
              <a:rPr lang="cs-CZ" sz="1400" dirty="0" smtClean="0">
                <a:latin typeface="+mj-lt"/>
                <a:hlinkClick r:id="rId3"/>
              </a:rPr>
              <a:t>http://pixabay.com/en/iphone-have-a-look-mobile-hand-388387</a:t>
            </a:r>
            <a:r>
              <a:rPr lang="cs-CZ" sz="1400" dirty="0" smtClean="0">
                <a:latin typeface="+mj-lt"/>
              </a:rPr>
              <a:t>/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95728" y="1713789"/>
            <a:ext cx="571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Rozdíly v aplikacích, kompatibilitě, pestrost zařízení. </a:t>
            </a:r>
            <a:endParaRPr lang="cs-CZ" sz="2400" dirty="0">
              <a:latin typeface="+mj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95728" y="3792115"/>
            <a:ext cx="571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Znalosti uživatelů – technologické, technické, znalost aplikací a možností.</a:t>
            </a:r>
            <a:endParaRPr lang="cs-CZ" sz="2400" dirty="0">
              <a:latin typeface="+mj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95728" y="2738000"/>
            <a:ext cx="571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Dostupnost rychlého, stálého a kvalitního připojení k internetu.</a:t>
            </a:r>
            <a:endParaRPr lang="cs-CZ" sz="2400" dirty="0">
              <a:latin typeface="+mj-lt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93380" y="4887071"/>
            <a:ext cx="571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+mj-lt"/>
              </a:rPr>
              <a:t>Mobilní (informační) gramotnost</a:t>
            </a:r>
            <a:r>
              <a:rPr lang="cs-CZ" sz="2400" dirty="0" smtClean="0">
                <a:latin typeface="+mj-lt"/>
              </a:rPr>
              <a:t>.</a:t>
            </a:r>
            <a:r>
              <a:rPr lang="cs-CZ" sz="2400" baseline="30000" dirty="0" smtClean="0">
                <a:latin typeface="+mj-lt"/>
              </a:rPr>
              <a:t>[5]</a:t>
            </a:r>
            <a:endParaRPr lang="cs-CZ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6309320"/>
            <a:ext cx="9144000" cy="540000"/>
            <a:chOff x="0" y="6309320"/>
            <a:chExt cx="9144000" cy="540000"/>
          </a:xfrm>
        </p:grpSpPr>
        <p:sp>
          <p:nvSpPr>
            <p:cNvPr id="5" name="Obdélník 4"/>
            <p:cNvSpPr/>
            <p:nvPr/>
          </p:nvSpPr>
          <p:spPr>
            <a:xfrm>
              <a:off x="0" y="6309320"/>
              <a:ext cx="9144000" cy="540000"/>
            </a:xfrm>
            <a:prstGeom prst="rect">
              <a:avLst/>
            </a:prstGeom>
            <a:gradFill flip="none" rotWithShape="1">
              <a:gsLst>
                <a:gs pos="70000">
                  <a:schemeClr val="tx2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52000" y="6309320"/>
              <a:ext cx="86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 smtClean="0">
                  <a:solidFill>
                    <a:schemeClr val="bg1"/>
                  </a:solidFill>
                  <a:latin typeface="+mj-lt"/>
                </a:rPr>
                <a:t>Bibliotheca</a:t>
              </a:r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cs-CZ" b="1" dirty="0" err="1" smtClean="0">
                  <a:solidFill>
                    <a:schemeClr val="bg1"/>
                  </a:solidFill>
                  <a:latin typeface="+mj-lt"/>
                </a:rPr>
                <a:t>Academica</a:t>
              </a:r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 2014, Ústí nad Labem, 14. – 15. 10. 2014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804248" y="6304235"/>
            <a:ext cx="2133600" cy="365125"/>
          </a:xfrm>
        </p:spPr>
        <p:txBody>
          <a:bodyPr/>
          <a:lstStyle/>
          <a:p>
            <a:fld id="{AAF490D4-1C02-4BA1-82F6-C22C25C05855}" type="slidenum">
              <a:rPr lang="cs-CZ" sz="1800" b="1" smtClean="0">
                <a:solidFill>
                  <a:schemeClr val="bg1"/>
                </a:solidFill>
                <a:latin typeface="+mj-lt"/>
              </a:rPr>
              <a:pPr/>
              <a:t>6</a:t>
            </a:fld>
            <a:endParaRPr lang="cs-CZ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-27384"/>
            <a:ext cx="9144000" cy="162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2"/>
          <p:cNvGrpSpPr/>
          <p:nvPr/>
        </p:nvGrpSpPr>
        <p:grpSpPr>
          <a:xfrm>
            <a:off x="251520" y="44624"/>
            <a:ext cx="8640480" cy="369332"/>
            <a:chOff x="251520" y="44624"/>
            <a:chExt cx="8640480" cy="369332"/>
          </a:xfrm>
        </p:grpSpPr>
        <p:sp>
          <p:nvSpPr>
            <p:cNvPr id="11" name="TextovéPole 10"/>
            <p:cNvSpPr txBox="1"/>
            <p:nvPr/>
          </p:nvSpPr>
          <p:spPr>
            <a:xfrm>
              <a:off x="251520" y="44624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Mobilní platformy pro EIZ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876256" y="44624"/>
              <a:ext cx="2015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Mgr. Kamil Matula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252000" y="476672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+mj-lt"/>
              </a:rPr>
              <a:t>Možnosti a příležitosti</a:t>
            </a:r>
            <a:endParaRPr lang="cs-CZ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95728" y="1713789"/>
            <a:ext cx="571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Dostupnost mobilních aplikací pro EIZ.</a:t>
            </a:r>
            <a:endParaRPr lang="cs-CZ" sz="2400" dirty="0"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10380" y="2485181"/>
            <a:ext cx="518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Léty propracovaný proces </a:t>
            </a:r>
            <a:r>
              <a:rPr lang="cs-CZ" sz="2400" b="1" dirty="0" smtClean="0">
                <a:latin typeface="+mj-lt"/>
              </a:rPr>
              <a:t>informačního vzdělávání</a:t>
            </a:r>
            <a:r>
              <a:rPr lang="cs-CZ" sz="2400" dirty="0" smtClean="0">
                <a:latin typeface="+mj-lt"/>
              </a:rPr>
              <a:t>.</a:t>
            </a:r>
            <a:endParaRPr lang="cs-CZ" sz="2400" dirty="0">
              <a:latin typeface="+mj-lt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91032" y="3552001"/>
            <a:ext cx="571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Relativně připravená základna uživatelů.</a:t>
            </a:r>
            <a:endParaRPr lang="cs-CZ" sz="2400" dirty="0">
              <a:latin typeface="+mj-lt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705684" y="4351529"/>
            <a:ext cx="571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Nová „služba“ uživatelům za minimum finančních nákladů.</a:t>
            </a:r>
            <a:endParaRPr lang="cs-CZ" sz="2400" dirty="0">
              <a:latin typeface="+mj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00404" y="5249533"/>
            <a:ext cx="571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Opět o krok s trendem.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6309320"/>
            <a:ext cx="9144000" cy="540000"/>
            <a:chOff x="0" y="6309320"/>
            <a:chExt cx="9144000" cy="540000"/>
          </a:xfrm>
        </p:grpSpPr>
        <p:sp>
          <p:nvSpPr>
            <p:cNvPr id="5" name="Obdélník 4"/>
            <p:cNvSpPr/>
            <p:nvPr/>
          </p:nvSpPr>
          <p:spPr>
            <a:xfrm>
              <a:off x="0" y="6309320"/>
              <a:ext cx="9144000" cy="540000"/>
            </a:xfrm>
            <a:prstGeom prst="rect">
              <a:avLst/>
            </a:prstGeom>
            <a:gradFill flip="none" rotWithShape="1">
              <a:gsLst>
                <a:gs pos="70000">
                  <a:schemeClr val="tx2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52000" y="6309320"/>
              <a:ext cx="86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 smtClean="0">
                  <a:solidFill>
                    <a:schemeClr val="bg1"/>
                  </a:solidFill>
                  <a:latin typeface="+mj-lt"/>
                </a:rPr>
                <a:t>Bibliotheca</a:t>
              </a:r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cs-CZ" b="1" dirty="0" err="1" smtClean="0">
                  <a:solidFill>
                    <a:schemeClr val="bg1"/>
                  </a:solidFill>
                  <a:latin typeface="+mj-lt"/>
                </a:rPr>
                <a:t>Academica</a:t>
              </a:r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 2014, Ústí nad Labem, 14. – 15. 10. 2014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804248" y="6304235"/>
            <a:ext cx="2133600" cy="365125"/>
          </a:xfrm>
        </p:spPr>
        <p:txBody>
          <a:bodyPr/>
          <a:lstStyle/>
          <a:p>
            <a:fld id="{AAF490D4-1C02-4BA1-82F6-C22C25C05855}" type="slidenum">
              <a:rPr lang="cs-CZ" sz="1800" b="1" smtClean="0">
                <a:solidFill>
                  <a:schemeClr val="bg1"/>
                </a:solidFill>
                <a:latin typeface="+mj-lt"/>
              </a:rPr>
              <a:pPr/>
              <a:t>7</a:t>
            </a:fld>
            <a:endParaRPr lang="cs-CZ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-27384"/>
            <a:ext cx="9144000" cy="162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2"/>
          <p:cNvGrpSpPr/>
          <p:nvPr/>
        </p:nvGrpSpPr>
        <p:grpSpPr>
          <a:xfrm>
            <a:off x="251520" y="44624"/>
            <a:ext cx="8640480" cy="369332"/>
            <a:chOff x="251520" y="44624"/>
            <a:chExt cx="8640480" cy="369332"/>
          </a:xfrm>
        </p:grpSpPr>
        <p:sp>
          <p:nvSpPr>
            <p:cNvPr id="11" name="TextovéPole 10"/>
            <p:cNvSpPr txBox="1"/>
            <p:nvPr/>
          </p:nvSpPr>
          <p:spPr>
            <a:xfrm>
              <a:off x="251520" y="44624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Mobilní platformy pro EIZ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876256" y="44624"/>
              <a:ext cx="2015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Mgr. Kamil Matula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252000" y="476672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+mj-lt"/>
              </a:rPr>
              <a:t>Přehled zdrojů</a:t>
            </a:r>
            <a:endParaRPr lang="cs-CZ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2000" y="1741344"/>
            <a:ext cx="86400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 smtClean="0">
                <a:latin typeface="+mj-lt"/>
              </a:rPr>
              <a:t>[1] </a:t>
            </a:r>
            <a:r>
              <a:rPr lang="cs-CZ" sz="1600" dirty="0" err="1" smtClean="0">
                <a:latin typeface="+mj-lt"/>
              </a:rPr>
              <a:t>Jamusreynolds</a:t>
            </a:r>
            <a:r>
              <a:rPr lang="cs-CZ" sz="1600" dirty="0" smtClean="0">
                <a:latin typeface="+mj-lt"/>
              </a:rPr>
              <a:t>. </a:t>
            </a:r>
            <a:r>
              <a:rPr lang="cs-CZ" sz="1600" i="1" dirty="0" err="1" smtClean="0">
                <a:latin typeface="+mj-lt"/>
              </a:rPr>
              <a:t>Demonostrating</a:t>
            </a:r>
            <a:r>
              <a:rPr lang="cs-CZ" sz="1600" i="1" dirty="0" smtClean="0">
                <a:latin typeface="+mj-lt"/>
              </a:rPr>
              <a:t> </a:t>
            </a:r>
            <a:r>
              <a:rPr lang="cs-CZ" sz="1600" i="1" dirty="0" err="1" smtClean="0">
                <a:latin typeface="+mj-lt"/>
              </a:rPr>
              <a:t>Responsive</a:t>
            </a:r>
            <a:r>
              <a:rPr lang="cs-CZ" sz="1600" i="1" dirty="0" smtClean="0">
                <a:latin typeface="+mj-lt"/>
              </a:rPr>
              <a:t> Web</a:t>
            </a:r>
            <a:r>
              <a:rPr lang="cs-CZ" sz="1600" dirty="0" smtClean="0">
                <a:latin typeface="+mj-lt"/>
              </a:rPr>
              <a:t>:</a:t>
            </a:r>
            <a:r>
              <a:rPr lang="cs-CZ" sz="1600" i="1" dirty="0" smtClean="0">
                <a:latin typeface="+mj-lt"/>
              </a:rPr>
              <a:t> http://www.</a:t>
            </a:r>
            <a:r>
              <a:rPr lang="cs-CZ" sz="1600" i="1" dirty="0" err="1" smtClean="0">
                <a:latin typeface="+mj-lt"/>
              </a:rPr>
              <a:t>webofknowledge.com</a:t>
            </a:r>
            <a:r>
              <a:rPr lang="cs-CZ" sz="1600" dirty="0" smtClean="0">
                <a:latin typeface="+mj-lt"/>
              </a:rPr>
              <a:t> [online]. [201?] [cit. </a:t>
            </a:r>
            <a:r>
              <a:rPr lang="cs-CZ" sz="1600" smtClean="0">
                <a:latin typeface="+mj-lt"/>
              </a:rPr>
              <a:t>2014-10-10]. </a:t>
            </a:r>
            <a:r>
              <a:rPr lang="cs-CZ" sz="1600" dirty="0" smtClean="0">
                <a:latin typeface="+mj-lt"/>
              </a:rPr>
              <a:t>Dostupné z: http://www.</a:t>
            </a:r>
            <a:r>
              <a:rPr lang="cs-CZ" sz="1600" dirty="0" err="1" smtClean="0">
                <a:latin typeface="+mj-lt"/>
              </a:rPr>
              <a:t>jamus.co.uk</a:t>
            </a:r>
            <a:r>
              <a:rPr lang="cs-CZ" sz="1600" dirty="0" smtClean="0">
                <a:latin typeface="+mj-lt"/>
              </a:rPr>
              <a:t>/</a:t>
            </a:r>
            <a:r>
              <a:rPr lang="cs-CZ" sz="1600" dirty="0" err="1" smtClean="0">
                <a:latin typeface="+mj-lt"/>
              </a:rPr>
              <a:t>demos</a:t>
            </a:r>
            <a:r>
              <a:rPr lang="cs-CZ" sz="1600" dirty="0" smtClean="0">
                <a:latin typeface="+mj-lt"/>
              </a:rPr>
              <a:t>/</a:t>
            </a:r>
            <a:r>
              <a:rPr lang="cs-CZ" sz="1600" dirty="0" err="1" smtClean="0">
                <a:latin typeface="+mj-lt"/>
              </a:rPr>
              <a:t>rwd</a:t>
            </a:r>
            <a:r>
              <a:rPr lang="cs-CZ" sz="1600" dirty="0" smtClean="0">
                <a:latin typeface="+mj-lt"/>
              </a:rPr>
              <a:t>-</a:t>
            </a:r>
            <a:r>
              <a:rPr lang="cs-CZ" sz="1600" dirty="0" err="1" smtClean="0">
                <a:latin typeface="+mj-lt"/>
              </a:rPr>
              <a:t>demonstrations</a:t>
            </a:r>
            <a:r>
              <a:rPr lang="cs-CZ" sz="1600" dirty="0" smtClean="0">
                <a:latin typeface="+mj-lt"/>
              </a:rPr>
              <a:t>/ </a:t>
            </a:r>
          </a:p>
          <a:p>
            <a:pPr>
              <a:spcAft>
                <a:spcPts val="600"/>
              </a:spcAft>
            </a:pPr>
            <a:r>
              <a:rPr lang="cs-CZ" sz="1600" dirty="0" smtClean="0">
                <a:latin typeface="+mj-lt"/>
              </a:rPr>
              <a:t>[2] </a:t>
            </a:r>
            <a:r>
              <a:rPr lang="cs-CZ" sz="1600" dirty="0" err="1" smtClean="0">
                <a:latin typeface="+mj-lt"/>
              </a:rPr>
              <a:t>Jamusreynolds</a:t>
            </a:r>
            <a:r>
              <a:rPr lang="cs-CZ" sz="1600" dirty="0" smtClean="0">
                <a:latin typeface="+mj-lt"/>
              </a:rPr>
              <a:t>. </a:t>
            </a:r>
            <a:r>
              <a:rPr lang="cs-CZ" sz="1600" i="1" dirty="0" err="1" smtClean="0">
                <a:latin typeface="+mj-lt"/>
              </a:rPr>
              <a:t>Demonstrating</a:t>
            </a:r>
            <a:r>
              <a:rPr lang="cs-CZ" sz="1600" i="1" dirty="0" smtClean="0">
                <a:latin typeface="+mj-lt"/>
              </a:rPr>
              <a:t> </a:t>
            </a:r>
            <a:r>
              <a:rPr lang="cs-CZ" sz="1600" i="1" dirty="0" err="1" smtClean="0">
                <a:latin typeface="+mj-lt"/>
              </a:rPr>
              <a:t>Responsive</a:t>
            </a:r>
            <a:r>
              <a:rPr lang="cs-CZ" sz="1600" i="1" dirty="0" smtClean="0">
                <a:latin typeface="+mj-lt"/>
              </a:rPr>
              <a:t> Web</a:t>
            </a:r>
            <a:r>
              <a:rPr lang="cs-CZ" sz="1600" dirty="0" smtClean="0">
                <a:latin typeface="+mj-lt"/>
              </a:rPr>
              <a:t>: </a:t>
            </a:r>
            <a:r>
              <a:rPr lang="cs-CZ" sz="1600" i="1" dirty="0" smtClean="0">
                <a:latin typeface="+mj-lt"/>
              </a:rPr>
              <a:t>http://m.</a:t>
            </a:r>
            <a:r>
              <a:rPr lang="cs-CZ" sz="1600" i="1" dirty="0" err="1" smtClean="0">
                <a:latin typeface="+mj-lt"/>
              </a:rPr>
              <a:t>search.proquest.com</a:t>
            </a:r>
            <a:r>
              <a:rPr lang="cs-CZ" sz="1600" dirty="0" smtClean="0">
                <a:latin typeface="+mj-lt"/>
              </a:rPr>
              <a:t> [online]. [201?] [cit. </a:t>
            </a:r>
            <a:r>
              <a:rPr lang="cs-CZ" sz="1600" dirty="0" smtClean="0">
                <a:latin typeface="+mj-lt"/>
              </a:rPr>
              <a:t>2014-10-10]. </a:t>
            </a:r>
            <a:r>
              <a:rPr lang="cs-CZ" sz="1600" dirty="0" smtClean="0">
                <a:latin typeface="+mj-lt"/>
              </a:rPr>
              <a:t>Dostupné z: http://www.</a:t>
            </a:r>
            <a:r>
              <a:rPr lang="cs-CZ" sz="1600" dirty="0" err="1" smtClean="0">
                <a:latin typeface="+mj-lt"/>
              </a:rPr>
              <a:t>jamus.co.uk</a:t>
            </a:r>
            <a:r>
              <a:rPr lang="cs-CZ" sz="1600" dirty="0" smtClean="0">
                <a:latin typeface="+mj-lt"/>
              </a:rPr>
              <a:t>/</a:t>
            </a:r>
            <a:r>
              <a:rPr lang="cs-CZ" sz="1600" dirty="0" err="1" smtClean="0">
                <a:latin typeface="+mj-lt"/>
              </a:rPr>
              <a:t>demos</a:t>
            </a:r>
            <a:r>
              <a:rPr lang="cs-CZ" sz="1600" dirty="0" smtClean="0">
                <a:latin typeface="+mj-lt"/>
              </a:rPr>
              <a:t>/</a:t>
            </a:r>
            <a:r>
              <a:rPr lang="cs-CZ" sz="1600" dirty="0" err="1" smtClean="0">
                <a:latin typeface="+mj-lt"/>
              </a:rPr>
              <a:t>rwd</a:t>
            </a:r>
            <a:r>
              <a:rPr lang="cs-CZ" sz="1600" dirty="0" smtClean="0">
                <a:latin typeface="+mj-lt"/>
              </a:rPr>
              <a:t>-</a:t>
            </a:r>
            <a:r>
              <a:rPr lang="cs-CZ" sz="1600" dirty="0" err="1" smtClean="0">
                <a:latin typeface="+mj-lt"/>
              </a:rPr>
              <a:t>demonstrations</a:t>
            </a:r>
            <a:r>
              <a:rPr lang="cs-CZ" sz="1600" dirty="0" smtClean="0">
                <a:latin typeface="+mj-lt"/>
              </a:rPr>
              <a:t>/ </a:t>
            </a:r>
          </a:p>
          <a:p>
            <a:pPr>
              <a:spcAft>
                <a:spcPts val="600"/>
              </a:spcAft>
            </a:pPr>
            <a:r>
              <a:rPr lang="cs-CZ" sz="1600" dirty="0" smtClean="0">
                <a:latin typeface="+mj-lt"/>
              </a:rPr>
              <a:t>[3] </a:t>
            </a:r>
            <a:r>
              <a:rPr lang="cs-CZ" sz="1600" dirty="0" err="1" smtClean="0">
                <a:latin typeface="+mj-lt"/>
              </a:rPr>
              <a:t>SciVerse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Scopus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Alerts</a:t>
            </a:r>
            <a:r>
              <a:rPr lang="cs-CZ" sz="1600" dirty="0" smtClean="0">
                <a:latin typeface="+mj-lt"/>
              </a:rPr>
              <a:t>. Apple. </a:t>
            </a:r>
            <a:r>
              <a:rPr lang="cs-CZ" sz="1600" i="1" dirty="0" err="1" smtClean="0">
                <a:latin typeface="+mj-lt"/>
              </a:rPr>
              <a:t>iTunes</a:t>
            </a:r>
            <a:r>
              <a:rPr lang="cs-CZ" sz="1600" i="1" dirty="0" smtClean="0">
                <a:latin typeface="+mj-lt"/>
              </a:rPr>
              <a:t> </a:t>
            </a:r>
            <a:r>
              <a:rPr lang="cs-CZ" sz="1600" i="1" dirty="0" err="1" smtClean="0">
                <a:latin typeface="+mj-lt"/>
              </a:rPr>
              <a:t>Preview</a:t>
            </a:r>
            <a:r>
              <a:rPr lang="cs-CZ" sz="1600" dirty="0" smtClean="0">
                <a:latin typeface="+mj-lt"/>
              </a:rPr>
              <a:t> [online]. c2014 [cit. </a:t>
            </a:r>
            <a:r>
              <a:rPr lang="cs-CZ" sz="1600" dirty="0" smtClean="0">
                <a:latin typeface="+mj-lt"/>
              </a:rPr>
              <a:t>2014-10-10]. </a:t>
            </a:r>
            <a:r>
              <a:rPr lang="cs-CZ" sz="1600" dirty="0" smtClean="0">
                <a:latin typeface="+mj-lt"/>
              </a:rPr>
              <a:t>Dostupné z: https://itunes.apple.com/us/app/sciverse-scopus-alerts-institutional/id365300810?mt=8 </a:t>
            </a:r>
          </a:p>
          <a:p>
            <a:pPr>
              <a:spcAft>
                <a:spcPts val="600"/>
              </a:spcAft>
            </a:pPr>
            <a:r>
              <a:rPr lang="cs-CZ" sz="1600" dirty="0" smtClean="0">
                <a:latin typeface="+mj-lt"/>
              </a:rPr>
              <a:t>[4]  Využívání informačních technologií. </a:t>
            </a:r>
            <a:r>
              <a:rPr lang="cs-CZ" sz="1600" i="1" dirty="0" smtClean="0">
                <a:latin typeface="+mj-lt"/>
              </a:rPr>
              <a:t>Český statistický úřad</a:t>
            </a:r>
            <a:r>
              <a:rPr lang="cs-CZ" sz="1600" dirty="0" smtClean="0">
                <a:latin typeface="+mj-lt"/>
              </a:rPr>
              <a:t>: </a:t>
            </a:r>
            <a:r>
              <a:rPr lang="cs-CZ" sz="1600" i="1" dirty="0" smtClean="0">
                <a:latin typeface="+mj-lt"/>
              </a:rPr>
              <a:t>statistiky</a:t>
            </a:r>
            <a:r>
              <a:rPr lang="cs-CZ" sz="1600" dirty="0" smtClean="0">
                <a:latin typeface="+mj-lt"/>
              </a:rPr>
              <a:t> [online]. [20??] [cit. 2014-10-10]. Dostupné z: http://notes.</a:t>
            </a:r>
            <a:r>
              <a:rPr lang="cs-CZ" sz="1600" dirty="0" err="1" smtClean="0">
                <a:latin typeface="+mj-lt"/>
              </a:rPr>
              <a:t>czso.cz</a:t>
            </a:r>
            <a:r>
              <a:rPr lang="cs-CZ" sz="1600" dirty="0" smtClean="0">
                <a:latin typeface="+mj-lt"/>
              </a:rPr>
              <a:t>/</a:t>
            </a:r>
            <a:r>
              <a:rPr lang="cs-CZ" sz="1600" dirty="0" err="1" smtClean="0">
                <a:latin typeface="+mj-lt"/>
              </a:rPr>
              <a:t>csu</a:t>
            </a:r>
            <a:r>
              <a:rPr lang="cs-CZ" sz="1600" dirty="0" smtClean="0">
                <a:latin typeface="+mj-lt"/>
              </a:rPr>
              <a:t>/redakce.</a:t>
            </a:r>
            <a:r>
              <a:rPr lang="cs-CZ" sz="1600" dirty="0" err="1" smtClean="0">
                <a:latin typeface="+mj-lt"/>
              </a:rPr>
              <a:t>nsf</a:t>
            </a:r>
            <a:r>
              <a:rPr lang="cs-CZ" sz="1600" dirty="0" smtClean="0">
                <a:latin typeface="+mj-lt"/>
              </a:rPr>
              <a:t>/i/</a:t>
            </a:r>
            <a:r>
              <a:rPr lang="cs-CZ" sz="1600" dirty="0" err="1" smtClean="0">
                <a:latin typeface="+mj-lt"/>
              </a:rPr>
              <a:t>vyuzivani</a:t>
            </a:r>
            <a:r>
              <a:rPr lang="cs-CZ" sz="1600" dirty="0" smtClean="0">
                <a:latin typeface="+mj-lt"/>
              </a:rPr>
              <a:t>_</a:t>
            </a:r>
            <a:r>
              <a:rPr lang="cs-CZ" sz="1600" dirty="0" err="1" smtClean="0">
                <a:latin typeface="+mj-lt"/>
              </a:rPr>
              <a:t>informacnich</a:t>
            </a:r>
            <a:r>
              <a:rPr lang="cs-CZ" sz="1600" dirty="0" smtClean="0">
                <a:latin typeface="+mj-lt"/>
              </a:rPr>
              <a:t>_technologii_studenty</a:t>
            </a:r>
          </a:p>
          <a:p>
            <a:pPr>
              <a:spcAft>
                <a:spcPts val="600"/>
              </a:spcAft>
            </a:pPr>
            <a:r>
              <a:rPr lang="cs-CZ" sz="1600" dirty="0" smtClean="0">
                <a:latin typeface="+mj-lt"/>
              </a:rPr>
              <a:t>[5] HAVELKA S. a </a:t>
            </a:r>
            <a:r>
              <a:rPr lang="cs-CZ" sz="1600" dirty="0" err="1" smtClean="0">
                <a:latin typeface="+mj-lt"/>
              </a:rPr>
              <a:t>A.</a:t>
            </a:r>
            <a:r>
              <a:rPr lang="cs-CZ" sz="1600" dirty="0" smtClean="0">
                <a:latin typeface="+mj-lt"/>
              </a:rPr>
              <a:t> VERBOVETSKAYA. Mobile </a:t>
            </a:r>
            <a:r>
              <a:rPr lang="cs-CZ" sz="1600" dirty="0" err="1" smtClean="0">
                <a:latin typeface="+mj-lt"/>
              </a:rPr>
              <a:t>information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literacy</a:t>
            </a:r>
            <a:r>
              <a:rPr lang="cs-CZ" sz="1600" dirty="0" smtClean="0">
                <a:latin typeface="+mj-lt"/>
              </a:rPr>
              <a:t>: Let‘s use </a:t>
            </a:r>
            <a:r>
              <a:rPr lang="cs-CZ" sz="1600" dirty="0" err="1" smtClean="0">
                <a:latin typeface="+mj-lt"/>
              </a:rPr>
              <a:t>an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app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for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that</a:t>
            </a:r>
            <a:r>
              <a:rPr lang="cs-CZ" sz="1600" dirty="0" smtClean="0">
                <a:latin typeface="+mj-lt"/>
              </a:rPr>
              <a:t>! </a:t>
            </a:r>
            <a:r>
              <a:rPr lang="cs-CZ" sz="1600" dirty="0" err="1" smtClean="0">
                <a:latin typeface="+mj-lt"/>
              </a:rPr>
              <a:t>American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Library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Association</a:t>
            </a:r>
            <a:r>
              <a:rPr lang="cs-CZ" sz="1600" dirty="0" smtClean="0">
                <a:latin typeface="+mj-lt"/>
              </a:rPr>
              <a:t>. </a:t>
            </a:r>
            <a:r>
              <a:rPr lang="cs-CZ" sz="1600" i="1" dirty="0" smtClean="0">
                <a:latin typeface="+mj-lt"/>
              </a:rPr>
              <a:t>College </a:t>
            </a:r>
            <a:r>
              <a:rPr lang="cs-CZ" sz="1600" i="1" dirty="0" err="1" smtClean="0">
                <a:latin typeface="+mj-lt"/>
              </a:rPr>
              <a:t>and</a:t>
            </a:r>
            <a:r>
              <a:rPr lang="cs-CZ" sz="1600" i="1" dirty="0" smtClean="0">
                <a:latin typeface="+mj-lt"/>
              </a:rPr>
              <a:t> </a:t>
            </a:r>
            <a:r>
              <a:rPr lang="cs-CZ" sz="1600" i="1" dirty="0" err="1" smtClean="0">
                <a:latin typeface="+mj-lt"/>
              </a:rPr>
              <a:t>Research</a:t>
            </a:r>
            <a:r>
              <a:rPr lang="cs-CZ" sz="1600" i="1" dirty="0" smtClean="0">
                <a:latin typeface="+mj-lt"/>
              </a:rPr>
              <a:t> </a:t>
            </a:r>
            <a:r>
              <a:rPr lang="cs-CZ" sz="1600" i="1" dirty="0" err="1" smtClean="0">
                <a:latin typeface="+mj-lt"/>
              </a:rPr>
              <a:t>Libraries</a:t>
            </a:r>
            <a:r>
              <a:rPr lang="cs-CZ" sz="1600" i="1" dirty="0" smtClean="0">
                <a:latin typeface="+mj-lt"/>
              </a:rPr>
              <a:t> </a:t>
            </a:r>
            <a:r>
              <a:rPr lang="cs-CZ" sz="1600" i="1" dirty="0" err="1" smtClean="0">
                <a:latin typeface="+mj-lt"/>
              </a:rPr>
              <a:t>news</a:t>
            </a:r>
            <a:r>
              <a:rPr lang="cs-CZ" sz="1600" i="1" dirty="0" smtClean="0">
                <a:latin typeface="+mj-lt"/>
              </a:rPr>
              <a:t> </a:t>
            </a:r>
            <a:r>
              <a:rPr lang="cs-CZ" sz="1600" dirty="0" smtClean="0">
                <a:latin typeface="+mj-lt"/>
              </a:rPr>
              <a:t>[online]. 2012, vol. 73, no. 1, s. 22-23 [cit. 2014-10-10]. ISSN 2150-6698. Dostupné z: http://crln.acrl.org/content/73/1/22</a:t>
            </a:r>
          </a:p>
          <a:p>
            <a:pPr>
              <a:spcAft>
                <a:spcPts val="600"/>
              </a:spcAft>
            </a:pPr>
            <a:r>
              <a:rPr lang="cs-CZ" sz="1600" dirty="0" smtClean="0">
                <a:latin typeface="+mj-lt"/>
              </a:rPr>
              <a:t>[6] SVRŠEK, L. Už máte e-zdroje </a:t>
            </a:r>
            <a:r>
              <a:rPr lang="cs-CZ" sz="1600" dirty="0" err="1" smtClean="0">
                <a:latin typeface="+mj-lt"/>
              </a:rPr>
              <a:t>mobilné</a:t>
            </a:r>
            <a:r>
              <a:rPr lang="cs-CZ" sz="1600" dirty="0" smtClean="0">
                <a:latin typeface="+mj-lt"/>
              </a:rPr>
              <a:t>? In </a:t>
            </a:r>
            <a:r>
              <a:rPr lang="cs-CZ" sz="1600" i="1" dirty="0" smtClean="0">
                <a:latin typeface="+mj-lt"/>
              </a:rPr>
              <a:t>INFORUM 2013</a:t>
            </a:r>
            <a:r>
              <a:rPr lang="cs-CZ" sz="1600" dirty="0" smtClean="0">
                <a:latin typeface="+mj-lt"/>
              </a:rPr>
              <a:t>:</a:t>
            </a:r>
            <a:r>
              <a:rPr lang="cs-CZ" sz="1600" i="1" dirty="0" smtClean="0">
                <a:latin typeface="+mj-lt"/>
              </a:rPr>
              <a:t> 19. ročník konference o profesionálních informačních zdrojích, Praha 21.-22. května 2013 </a:t>
            </a:r>
            <a:r>
              <a:rPr lang="cs-CZ" sz="1600" dirty="0" smtClean="0">
                <a:latin typeface="+mj-lt"/>
              </a:rPr>
              <a:t>[online]. Praha: Albertina </a:t>
            </a:r>
            <a:r>
              <a:rPr lang="cs-CZ" sz="1600" dirty="0" err="1" smtClean="0">
                <a:latin typeface="+mj-lt"/>
              </a:rPr>
              <a:t>icome</a:t>
            </a:r>
            <a:r>
              <a:rPr lang="cs-CZ" sz="1600" dirty="0" smtClean="0">
                <a:latin typeface="+mj-lt"/>
              </a:rPr>
              <a:t> Praha, </a:t>
            </a:r>
            <a:r>
              <a:rPr lang="cs-CZ" sz="1600" dirty="0" smtClean="0">
                <a:latin typeface="+mj-lt"/>
              </a:rPr>
              <a:t>2013 [cit. 2014-10-10]. </a:t>
            </a:r>
            <a:r>
              <a:rPr lang="cs-CZ" sz="1600" dirty="0" smtClean="0">
                <a:latin typeface="+mj-lt"/>
              </a:rPr>
              <a:t>ISSN 1810-2213. Dostupné z: http://www.</a:t>
            </a:r>
            <a:r>
              <a:rPr lang="cs-CZ" sz="1600" dirty="0" err="1" smtClean="0">
                <a:latin typeface="+mj-lt"/>
              </a:rPr>
              <a:t>inforum.cz</a:t>
            </a:r>
            <a:r>
              <a:rPr lang="cs-CZ" sz="1600" dirty="0" smtClean="0">
                <a:latin typeface="+mj-lt"/>
              </a:rPr>
              <a:t>/</a:t>
            </a:r>
            <a:r>
              <a:rPr lang="cs-CZ" sz="1600" dirty="0" err="1" smtClean="0">
                <a:latin typeface="+mj-lt"/>
              </a:rPr>
              <a:t>sbornik</a:t>
            </a:r>
            <a:r>
              <a:rPr lang="cs-CZ" sz="1600" dirty="0" smtClean="0">
                <a:latin typeface="+mj-lt"/>
              </a:rPr>
              <a:t>/2013/11/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0" y="6309320"/>
            <a:ext cx="9144000" cy="540000"/>
            <a:chOff x="0" y="6309320"/>
            <a:chExt cx="9144000" cy="540000"/>
          </a:xfrm>
        </p:grpSpPr>
        <p:sp>
          <p:nvSpPr>
            <p:cNvPr id="5" name="Obdélník 4"/>
            <p:cNvSpPr/>
            <p:nvPr/>
          </p:nvSpPr>
          <p:spPr>
            <a:xfrm>
              <a:off x="0" y="6309320"/>
              <a:ext cx="9144000" cy="540000"/>
            </a:xfrm>
            <a:prstGeom prst="rect">
              <a:avLst/>
            </a:prstGeom>
            <a:gradFill flip="none" rotWithShape="1">
              <a:gsLst>
                <a:gs pos="70000">
                  <a:schemeClr val="tx2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52000" y="6309320"/>
              <a:ext cx="86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 smtClean="0">
                  <a:solidFill>
                    <a:schemeClr val="bg1"/>
                  </a:solidFill>
                  <a:latin typeface="+mj-lt"/>
                </a:rPr>
                <a:t>Bibliotheca</a:t>
              </a:r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cs-CZ" b="1" dirty="0" err="1" smtClean="0">
                  <a:solidFill>
                    <a:schemeClr val="bg1"/>
                  </a:solidFill>
                  <a:latin typeface="+mj-lt"/>
                </a:rPr>
                <a:t>Academica</a:t>
              </a:r>
              <a:r>
                <a:rPr lang="cs-CZ" b="1" dirty="0" smtClean="0">
                  <a:solidFill>
                    <a:schemeClr val="bg1"/>
                  </a:solidFill>
                  <a:latin typeface="+mj-lt"/>
                </a:rPr>
                <a:t>, Ústí nad Labem, 14. – 15. 10. 2014</a:t>
              </a:r>
              <a:endParaRPr lang="cs-CZ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Obdélník 8"/>
          <p:cNvSpPr/>
          <p:nvPr/>
        </p:nvSpPr>
        <p:spPr>
          <a:xfrm>
            <a:off x="0" y="-27384"/>
            <a:ext cx="9144000" cy="63367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97733" y="3645024"/>
            <a:ext cx="86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latin typeface="+mj-lt"/>
              </a:rPr>
              <a:t>Děkuji za pozornost.</a:t>
            </a:r>
            <a:endParaRPr lang="cs-CZ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34551" y="4656038"/>
            <a:ext cx="86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+mj-lt"/>
              </a:rPr>
              <a:t>Mgr. Kamil Matula</a:t>
            </a:r>
          </a:p>
          <a:p>
            <a:r>
              <a:rPr lang="cs-CZ" sz="3200" b="1" dirty="0" err="1" smtClean="0">
                <a:solidFill>
                  <a:schemeClr val="bg1"/>
                </a:solidFill>
                <a:latin typeface="+mj-lt"/>
              </a:rPr>
              <a:t>kamil.matula</a:t>
            </a:r>
            <a:r>
              <a:rPr lang="cs-CZ" sz="3200" b="1" dirty="0" smtClean="0">
                <a:solidFill>
                  <a:schemeClr val="bg1"/>
                </a:solidFill>
                <a:latin typeface="+mj-lt"/>
              </a:rPr>
              <a:t>@</a:t>
            </a:r>
            <a:r>
              <a:rPr lang="cs-CZ" sz="3200" b="1" dirty="0" err="1" smtClean="0">
                <a:solidFill>
                  <a:schemeClr val="bg1"/>
                </a:solidFill>
                <a:latin typeface="+mj-lt"/>
              </a:rPr>
              <a:t>fpf.slu.cz</a:t>
            </a:r>
            <a:endParaRPr lang="cs-CZ" sz="3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748</Words>
  <Application>Microsoft Office PowerPoint</Application>
  <PresentationFormat>Předvádění na obrazovce (4:3)</PresentationFormat>
  <Paragraphs>76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kamil.matula@gmail.com</dc:creator>
  <cp:lastModifiedBy>Kamil Matula</cp:lastModifiedBy>
  <cp:revision>97</cp:revision>
  <dcterms:created xsi:type="dcterms:W3CDTF">2014-05-16T05:47:18Z</dcterms:created>
  <dcterms:modified xsi:type="dcterms:W3CDTF">2014-10-15T05:05:52Z</dcterms:modified>
</cp:coreProperties>
</file>