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8" r:id="rId2"/>
    <p:sldId id="258" r:id="rId3"/>
    <p:sldId id="274" r:id="rId4"/>
    <p:sldId id="277" r:id="rId5"/>
    <p:sldId id="265" r:id="rId6"/>
    <p:sldId id="278" r:id="rId7"/>
    <p:sldId id="273" r:id="rId8"/>
    <p:sldId id="280" r:id="rId9"/>
    <p:sldId id="279" r:id="rId10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31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92582" autoAdjust="0"/>
  </p:normalViewPr>
  <p:slideViewPr>
    <p:cSldViewPr>
      <p:cViewPr varScale="1">
        <p:scale>
          <a:sx n="93" d="100"/>
          <a:sy n="93" d="100"/>
        </p:scale>
        <p:origin x="-136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85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4DF11-9F53-47C3-866B-5F5599531718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D8484-4F46-448F-9D1D-C1CADF49D1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562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A0159-6337-49DD-9AE4-2FAE8D066AEA}" type="datetimeFigureOut">
              <a:rPr lang="cs-CZ" smtClean="0"/>
              <a:pPr/>
              <a:t>13.10.2014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680BD-5A83-4023-9837-B3FAB58C8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01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50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62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14. - 15. 10. 2014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94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2" descr="http://www.akvs.cz/obr/logo-akv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0477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ovací čára 8"/>
          <p:cNvCxnSpPr/>
          <p:nvPr userDrawn="1"/>
        </p:nvCxnSpPr>
        <p:spPr>
          <a:xfrm>
            <a:off x="1331640" y="548680"/>
            <a:ext cx="7344816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95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5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783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8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691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3567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2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cs-CZ" sz="1000" smtClean="0"/>
            </a:lvl1pPr>
          </a:lstStyle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8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cs-CZ" sz="1000" smtClean="0"/>
            </a:lvl1pPr>
          </a:lstStyle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BA 2014, UJEP, Ústí nad Labem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55A23-CCA5-4B08-A6AE-073B534D71D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Přímá spojovací čára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1218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AKVŠ – profesionalita – spolupráce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Marta Machytková</a:t>
            </a:r>
          </a:p>
          <a:p>
            <a:r>
              <a:rPr lang="cs-CZ" sz="2800" dirty="0"/>
              <a:t>p</a:t>
            </a:r>
            <a:r>
              <a:rPr lang="cs-CZ" sz="2800" dirty="0" smtClean="0"/>
              <a:t>ředsedkyně VV</a:t>
            </a:r>
          </a:p>
        </p:txBody>
      </p:sp>
      <p:pic>
        <p:nvPicPr>
          <p:cNvPr id="1026" name="Picture 2" descr="http://www.akvs.cz/obr/logo-akv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52" y="764704"/>
            <a:ext cx="10477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08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Obsah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0479"/>
          </a:xfrm>
        </p:spPr>
        <p:txBody>
          <a:bodyPr>
            <a:noAutofit/>
          </a:bodyPr>
          <a:lstStyle/>
          <a:p>
            <a:r>
              <a:rPr lang="cs-CZ" sz="2800" dirty="0" smtClean="0"/>
              <a:t>Hlavní aktivity VV v roce 2014  - naplňování strategického plánu 2014</a:t>
            </a:r>
          </a:p>
          <a:p>
            <a:r>
              <a:rPr lang="cs-CZ" sz="2800" dirty="0" smtClean="0"/>
              <a:t>Fond podpory zahraničních cest</a:t>
            </a:r>
          </a:p>
          <a:p>
            <a:r>
              <a:rPr lang="cs-CZ" sz="2800" dirty="0" smtClean="0"/>
              <a:t>Odborné semináře</a:t>
            </a:r>
          </a:p>
          <a:p>
            <a:r>
              <a:rPr lang="cs-CZ" sz="2800" dirty="0" smtClean="0"/>
              <a:t>Inspirace </a:t>
            </a:r>
            <a:r>
              <a:rPr lang="cs-CZ" sz="2800" dirty="0"/>
              <a:t>v zahraničí, spolupráce na mezinárodní úrovni       </a:t>
            </a:r>
            <a:endParaRPr lang="cs-CZ" sz="2800" dirty="0" smtClean="0"/>
          </a:p>
          <a:p>
            <a:r>
              <a:rPr lang="cs-CZ" sz="2800" dirty="0"/>
              <a:t>Platforma, základna pro spolupráci, korektní otevřené prostředí</a:t>
            </a:r>
          </a:p>
          <a:p>
            <a:pPr marL="0" indent="0">
              <a:buNone/>
            </a:pPr>
            <a:r>
              <a:rPr lang="cs-CZ" sz="2800" dirty="0" smtClean="0"/>
              <a:t>        </a:t>
            </a:r>
            <a:endParaRPr lang="cs-CZ" sz="2800" dirty="0"/>
          </a:p>
          <a:p>
            <a:endParaRPr lang="cs-CZ" sz="2800" b="1" dirty="0"/>
          </a:p>
          <a:p>
            <a:pPr>
              <a:buNone/>
            </a:pPr>
            <a:endParaRPr lang="cs-CZ" sz="28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 dirty="0"/>
          </a:p>
        </p:txBody>
      </p:sp>
      <p:pic>
        <p:nvPicPr>
          <p:cNvPr id="6" name="Picture 2" descr="http://www.akvs.cz/obr/logo-akv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04775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14. - 15. 10. 2014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44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Výkonný výbor – hlavní aktivity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Otevřený přístup k publikovaným výsledkům vědy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podpora </a:t>
            </a:r>
            <a:r>
              <a:rPr lang="cs-CZ" sz="2000" dirty="0"/>
              <a:t>otevřeného přístupu jako změny v komunikaci vědeckých </a:t>
            </a:r>
            <a:r>
              <a:rPr lang="cs-CZ" sz="2000" dirty="0" smtClean="0"/>
              <a:t>výsledků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sdílení zkušeností a sledování mezinárodních aktivit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politiky Evropské komise, doporučení </a:t>
            </a:r>
            <a:r>
              <a:rPr lang="cs-CZ" sz="2000" dirty="0"/>
              <a:t>pro vysoké školy: ...aktivně se zapojovat do programů EU </a:t>
            </a:r>
            <a:r>
              <a:rPr lang="cs-CZ" sz="2000" dirty="0" smtClean="0"/>
              <a:t>– HORIZON 2020</a:t>
            </a:r>
            <a:endParaRPr lang="cs-CZ" sz="2000" dirty="0"/>
          </a:p>
          <a:p>
            <a:r>
              <a:rPr lang="cs-CZ" b="1" dirty="0"/>
              <a:t>Zajištění informační infrastruktury pro vzdělávání a </a:t>
            </a:r>
            <a:r>
              <a:rPr lang="cs-CZ" b="1" dirty="0" smtClean="0"/>
              <a:t>výzkum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změny v publikování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politiky OA komerčních vydavatelů, obchodní modely, služby a měření dopadu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z</a:t>
            </a:r>
            <a:r>
              <a:rPr lang="cs-CZ" sz="2000" dirty="0" smtClean="0"/>
              <a:t>měny v přístupu k EIZ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z</a:t>
            </a:r>
            <a:r>
              <a:rPr lang="cs-CZ" sz="2000" dirty="0" smtClean="0"/>
              <a:t>měny ve financování EIZ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38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Výkonný výbor – hlavní aktivity </a:t>
            </a:r>
            <a:r>
              <a:rPr lang="cs-CZ" dirty="0" smtClean="0"/>
              <a:t>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pracovní </a:t>
            </a:r>
            <a:r>
              <a:rPr lang="cs-CZ" sz="2000" dirty="0"/>
              <a:t>jednání o optimálním nastavení režimu financování EIZ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spolupráce profesionálů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spolupráce s RVŠ</a:t>
            </a:r>
          </a:p>
          <a:p>
            <a:r>
              <a:rPr lang="cs-CZ" sz="2800" b="1" dirty="0"/>
              <a:t>Podpora informačního vzdělávání a zvyšování informační gramotnosti na vysokých školách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zajistit kvalitní teoretické zázemí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o</a:t>
            </a:r>
            <a:r>
              <a:rPr lang="cs-CZ" sz="2000" dirty="0" smtClean="0"/>
              <a:t>tevřená platforma pro sdílení zkušeností, nabídka příkladů dobré praxe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úspěchy v zahraničí</a:t>
            </a:r>
          </a:p>
          <a:p>
            <a:r>
              <a:rPr lang="cs-CZ" sz="2800" b="1" dirty="0"/>
              <a:t>Nové trendy ve vysokoškolských knihovnách a zvyšování kvality jejich </a:t>
            </a:r>
            <a:r>
              <a:rPr lang="cs-CZ" sz="2800" b="1" dirty="0" smtClean="0"/>
              <a:t>služeb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služby </a:t>
            </a:r>
            <a:r>
              <a:rPr lang="cs-CZ" sz="2000" dirty="0"/>
              <a:t>– kvalita, rychlost, nové trendy, nové </a:t>
            </a:r>
            <a:r>
              <a:rPr lang="cs-CZ" sz="2000" dirty="0" smtClean="0"/>
              <a:t>technologie, služby šité na míru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27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363272" cy="648072"/>
          </a:xfrm>
        </p:spPr>
        <p:txBody>
          <a:bodyPr>
            <a:noAutofit/>
          </a:bodyPr>
          <a:lstStyle/>
          <a:p>
            <a:r>
              <a:rPr lang="cs-CZ" sz="4000" dirty="0"/>
              <a:t>Výkonný</a:t>
            </a:r>
            <a:r>
              <a:rPr lang="cs-CZ" sz="3600" dirty="0"/>
              <a:t> výbor  - hlavní aktivity </a:t>
            </a:r>
            <a:r>
              <a:rPr lang="cs-CZ" sz="3600" dirty="0" smtClean="0"/>
              <a:t>(3)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3805883"/>
          </a:xfrm>
        </p:spPr>
        <p:txBody>
          <a:bodyPr>
            <a:noAutofit/>
          </a:bodyPr>
          <a:lstStyle/>
          <a:p>
            <a:r>
              <a:rPr lang="cs-CZ" sz="2000" dirty="0" smtClean="0"/>
              <a:t>statistické zjišťování, dále rozvíjet </a:t>
            </a:r>
            <a:r>
              <a:rPr lang="cs-CZ" sz="2000" dirty="0"/>
              <a:t>směrem k využití dat k hodnocení knihoven v národním a mezinárodním </a:t>
            </a:r>
            <a:r>
              <a:rPr lang="cs-CZ" sz="2000" dirty="0" smtClean="0"/>
              <a:t>měřítku</a:t>
            </a:r>
          </a:p>
          <a:p>
            <a:r>
              <a:rPr lang="cs-CZ" sz="2000" dirty="0"/>
              <a:t>podíl na přípravě novely AZ</a:t>
            </a:r>
          </a:p>
          <a:p>
            <a:r>
              <a:rPr lang="cs-CZ" sz="2000" dirty="0"/>
              <a:t>Zákona o veřejných zakázkách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600" dirty="0" smtClean="0"/>
              <a:t>e-konference ZAKAZKY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600" dirty="0" smtClean="0"/>
              <a:t>profesionální </a:t>
            </a:r>
            <a:r>
              <a:rPr lang="cs-CZ" sz="1600" dirty="0"/>
              <a:t>konzultační služby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600" dirty="0" smtClean="0"/>
              <a:t>příprava materiálu  Zhodnocení </a:t>
            </a:r>
            <a:r>
              <a:rPr lang="cs-CZ" sz="1600" dirty="0"/>
              <a:t>platné právní úpravy problematiky zadávání veřejných zakázek v oblasti akvizice knižního fondu. </a:t>
            </a:r>
            <a:r>
              <a:rPr lang="cs-CZ" sz="1600" dirty="0" smtClean="0"/>
              <a:t> Bude porovnána obdobná slovenská </a:t>
            </a:r>
            <a:r>
              <a:rPr lang="cs-CZ" sz="1600" dirty="0"/>
              <a:t>právní </a:t>
            </a:r>
            <a:r>
              <a:rPr lang="cs-CZ" sz="1600" dirty="0" smtClean="0"/>
              <a:t>úprava </a:t>
            </a:r>
            <a:r>
              <a:rPr lang="cs-CZ" sz="1600" dirty="0"/>
              <a:t>a </a:t>
            </a:r>
            <a:r>
              <a:rPr lang="cs-CZ" sz="1600" dirty="0" smtClean="0"/>
              <a:t>bude připraven  </a:t>
            </a:r>
            <a:r>
              <a:rPr lang="cs-CZ" sz="1600" dirty="0"/>
              <a:t>návrh věcného i legislativního řešení současného nevyhovujícího stavu.  </a:t>
            </a:r>
          </a:p>
          <a:p>
            <a:r>
              <a:rPr lang="cs-CZ" sz="2000" dirty="0" smtClean="0"/>
              <a:t>iniciativa </a:t>
            </a:r>
            <a:r>
              <a:rPr lang="cs-CZ" sz="2000" dirty="0"/>
              <a:t>Noví informační profesionálové (</a:t>
            </a:r>
            <a:r>
              <a:rPr lang="cs-CZ" sz="2000" dirty="0" smtClean="0"/>
              <a:t>NIP CZ)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34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Výkonný</a:t>
            </a:r>
            <a:r>
              <a:rPr lang="cs-CZ" dirty="0"/>
              <a:t> výbor  - hlavní aktivity </a:t>
            </a:r>
            <a:r>
              <a:rPr lang="cs-CZ" dirty="0" smtClean="0"/>
              <a:t>(4)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inciativa VŠ knihoven – nové formy vzdělávání prostřednictvím hromadných otevřených online kurzů (MOOC)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500" dirty="0" smtClean="0"/>
              <a:t>diskuse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500" dirty="0" smtClean="0"/>
              <a:t>otevřený online kurz – materiály, návrhy, školení k MOOC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500" dirty="0" smtClean="0"/>
              <a:t>celoživotní vzdělávání a VŠ knihovny?</a:t>
            </a:r>
          </a:p>
          <a:p>
            <a:r>
              <a:rPr lang="cs-CZ" sz="2000" dirty="0" smtClean="0"/>
              <a:t>semináře</a:t>
            </a:r>
            <a:endParaRPr lang="cs-CZ" sz="2000" dirty="0"/>
          </a:p>
          <a:p>
            <a:r>
              <a:rPr lang="cs-CZ" sz="2000" dirty="0" smtClean="0"/>
              <a:t>spolupráce </a:t>
            </a:r>
            <a:r>
              <a:rPr lang="cs-CZ" sz="2000" dirty="0"/>
              <a:t>s ÚKR</a:t>
            </a:r>
          </a:p>
          <a:p>
            <a:r>
              <a:rPr lang="cs-CZ" sz="2000" dirty="0" smtClean="0"/>
              <a:t>mezinárodní spolupráce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/>
              <a:t>i</a:t>
            </a:r>
            <a:r>
              <a:rPr lang="cs-CZ" sz="1400" dirty="0" smtClean="0"/>
              <a:t>nspirace v zahraničí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/>
              <a:t>a</a:t>
            </a:r>
            <a:r>
              <a:rPr lang="cs-CZ" sz="1400" dirty="0" smtClean="0"/>
              <a:t>ktivní účast na mezinárodních konferencích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/>
              <a:t>z</a:t>
            </a:r>
            <a:r>
              <a:rPr lang="cs-CZ" sz="1400" dirty="0" smtClean="0"/>
              <a:t>ahraniční hosté na akcích pořádaných AKVŠ</a:t>
            </a:r>
          </a:p>
          <a:p>
            <a:r>
              <a:rPr lang="cs-CZ" sz="2000" dirty="0" smtClean="0"/>
              <a:t>Fond podpory zahraničních cest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částka </a:t>
            </a:r>
            <a:r>
              <a:rPr lang="cs-CZ" sz="1400" dirty="0"/>
              <a:t>schválená pro rok 2014  - </a:t>
            </a:r>
            <a:r>
              <a:rPr lang="cs-CZ" sz="1400" dirty="0" smtClean="0"/>
              <a:t>120tis. Kč</a:t>
            </a:r>
            <a:endParaRPr lang="cs-CZ" sz="14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přiděleno </a:t>
            </a:r>
            <a:r>
              <a:rPr lang="cs-CZ" sz="1400" dirty="0"/>
              <a:t>120tis – dvě kola, 8 projektů, z toho tři stáže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prezentace </a:t>
            </a:r>
            <a:r>
              <a:rPr lang="cs-CZ" sz="1400" dirty="0"/>
              <a:t>v programu a postery</a:t>
            </a:r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771800" y="6356350"/>
            <a:ext cx="3960440" cy="365125"/>
          </a:xfrm>
        </p:spPr>
        <p:txBody>
          <a:bodyPr/>
          <a:lstStyle/>
          <a:p>
            <a:r>
              <a:rPr lang="pl-PL" smtClean="0"/>
              <a:t>BA 2014, UJEP, Ústí nad Labem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63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Korektní </a:t>
            </a:r>
            <a:r>
              <a:rPr lang="cs-CZ" dirty="0"/>
              <a:t>otevřené </a:t>
            </a:r>
            <a:r>
              <a:rPr lang="cs-CZ" dirty="0" smtClean="0"/>
              <a:t>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8000" b="1" dirty="0" smtClean="0"/>
              <a:t>Co se podařilo?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6400" dirty="0" smtClean="0"/>
              <a:t>Univerzita Karlova – člen AKVŠ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6400" dirty="0" smtClean="0"/>
              <a:t>zefektivnit činnost AKVŠ a zvýšit pozitivní dopad výsledků v informační infrastruktuře pro vzdělávání a </a:t>
            </a:r>
            <a:r>
              <a:rPr lang="cs-CZ" sz="6400" dirty="0" err="1" smtClean="0"/>
              <a:t>VaVaI</a:t>
            </a:r>
            <a:endParaRPr lang="cs-CZ" sz="6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6400" dirty="0" smtClean="0"/>
              <a:t>zefektivnit práci VV, rovnoměrné rozdělení úkolů a odpovědností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6400" dirty="0" smtClean="0"/>
              <a:t>VV spolupracuje s odborníky, využívá profesionální konzultační služby, reflektuje změny, které ovlivňují rozvoj univerzit a bedlivě naslouchá, co management VVŠ od svých  knihoven očekává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6400" dirty="0"/>
              <a:t>z</a:t>
            </a:r>
            <a:r>
              <a:rPr lang="cs-CZ" sz="6400" dirty="0" smtClean="0"/>
              <a:t>apojení do mezinárodní spolupráce v rámci pracovních skupin LIBER (H. Landová, B. Jankovská</a:t>
            </a:r>
            <a:r>
              <a:rPr lang="cs-CZ" sz="6400" dirty="0" smtClean="0"/>
              <a:t>)</a:t>
            </a:r>
          </a:p>
          <a:p>
            <a:endParaRPr lang="cs-CZ" sz="6400" b="1" dirty="0"/>
          </a:p>
          <a:p>
            <a:r>
              <a:rPr lang="cs-CZ" sz="8000" b="1" dirty="0" smtClean="0"/>
              <a:t>Co </a:t>
            </a:r>
            <a:r>
              <a:rPr lang="cs-CZ" sz="8000" b="1" dirty="0" smtClean="0"/>
              <a:t>se nepodařilo</a:t>
            </a:r>
            <a:r>
              <a:rPr lang="cs-CZ" sz="8000" b="1" dirty="0" smtClean="0"/>
              <a:t>?</a:t>
            </a:r>
          </a:p>
          <a:p>
            <a:pPr marL="0" indent="0">
              <a:buNone/>
            </a:pPr>
            <a:r>
              <a:rPr lang="cs-CZ" sz="6200" dirty="0" smtClean="0"/>
              <a:t>Víme o tom, „prostě“ to napravíme …</a:t>
            </a:r>
            <a:endParaRPr lang="cs-CZ" sz="62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24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Korektní otevřené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300" b="1" dirty="0"/>
              <a:t>Jak dál?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naplňovat </a:t>
            </a:r>
            <a:r>
              <a:rPr lang="cs-CZ" sz="2000" dirty="0"/>
              <a:t>poslání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dopracovat</a:t>
            </a:r>
            <a:r>
              <a:rPr lang="cs-CZ" sz="2000" dirty="0"/>
              <a:t>, co je rozpracované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podpořit </a:t>
            </a:r>
            <a:r>
              <a:rPr lang="cs-CZ" sz="2000" dirty="0"/>
              <a:t>to, co je přínosné pro rozvoj VŠ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p</a:t>
            </a:r>
            <a:r>
              <a:rPr lang="cs-CZ" sz="2000" dirty="0" smtClean="0"/>
              <a:t>řipravit výroční konferenci </a:t>
            </a:r>
            <a:r>
              <a:rPr lang="cs-CZ" sz="2000" dirty="0"/>
              <a:t>– změny statutu AKVŠ (OZ, změny ve složení VV)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/>
              <a:t>Strategický </a:t>
            </a:r>
            <a:r>
              <a:rPr lang="cs-CZ" sz="2000" dirty="0" smtClean="0"/>
              <a:t>plán rozvoje AKVŠ 2020 </a:t>
            </a:r>
            <a:r>
              <a:rPr lang="cs-CZ" sz="2000" dirty="0"/>
              <a:t>– nová témata, nové cíle</a:t>
            </a:r>
            <a:r>
              <a:rPr lang="cs-CZ" sz="2000" dirty="0" smtClean="0"/>
              <a:t>??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000" dirty="0" smtClean="0"/>
              <a:t>promítnutí </a:t>
            </a:r>
            <a:r>
              <a:rPr lang="cs-CZ" sz="2000" dirty="0"/>
              <a:t>dosažených výsledků do řízení VŠ knihoven a jejich </a:t>
            </a:r>
            <a:r>
              <a:rPr lang="cs-CZ" sz="2000" dirty="0" smtClean="0"/>
              <a:t>kompetencí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sz="2000" dirty="0" smtClean="0"/>
              <a:t>častější </a:t>
            </a:r>
            <a:r>
              <a:rPr lang="cs-CZ" sz="2000" dirty="0"/>
              <a:t>setkávání ředitelů/vedoucích VŠ </a:t>
            </a:r>
            <a:r>
              <a:rPr lang="cs-CZ" sz="2000" dirty="0" smtClean="0"/>
              <a:t>knihoven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sz="2000" dirty="0" smtClean="0"/>
              <a:t>řízení a organizační struktura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cs-CZ" sz="2000" dirty="0" smtClean="0"/>
              <a:t>finance a lidé</a:t>
            </a:r>
          </a:p>
          <a:p>
            <a:r>
              <a:rPr lang="cs-CZ" sz="3300" b="1" dirty="0"/>
              <a:t>nové </a:t>
            </a:r>
            <a:r>
              <a:rPr lang="cs-CZ" sz="3300" b="1" dirty="0" smtClean="0"/>
              <a:t>kompetence – nové nároky – nové dovednosti -  odpovědnost</a:t>
            </a:r>
            <a:endParaRPr lang="cs-CZ" sz="3300" b="1" dirty="0"/>
          </a:p>
          <a:p>
            <a:pPr marL="0" indent="0" algn="ctr">
              <a:buNone/>
            </a:pPr>
            <a:r>
              <a:rPr lang="cs-CZ" sz="2000" dirty="0" smtClean="0"/>
              <a:t> </a:t>
            </a:r>
          </a:p>
          <a:p>
            <a:pPr marL="0" indent="0" algn="ctr">
              <a:buNone/>
            </a:pPr>
            <a:r>
              <a:rPr lang="cs-CZ" sz="2000" dirty="0" smtClean="0"/>
              <a:t>                        </a:t>
            </a:r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47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Mějme odvahu být Asociací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14. - 15. 10. 2014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BA 2014, UJEP, Ústí nad Labem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27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615</Words>
  <Application>Microsoft Office PowerPoint</Application>
  <PresentationFormat>Předvádění na obrazovce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AKVŠ – profesionalita – spolupráce</vt:lpstr>
      <vt:lpstr>Obsah</vt:lpstr>
      <vt:lpstr>Výkonný výbor – hlavní aktivity (1)</vt:lpstr>
      <vt:lpstr>Výkonný výbor – hlavní aktivity (2)</vt:lpstr>
      <vt:lpstr>Výkonný výbor  - hlavní aktivity (3)</vt:lpstr>
      <vt:lpstr>Výkonný výbor  - hlavní aktivity (4)</vt:lpstr>
      <vt:lpstr>Korektní otevřené prostředí</vt:lpstr>
      <vt:lpstr>Korektní otevřené prostředí</vt:lpstr>
      <vt:lpstr> Mějme odvahu být Asociací</vt:lpstr>
    </vt:vector>
  </TitlesOfParts>
  <Company>CVUT v Praze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AKVŠ – strategie a výzvy</dc:title>
  <dc:creator>aa aa</dc:creator>
  <cp:lastModifiedBy>aa aa</cp:lastModifiedBy>
  <cp:revision>97</cp:revision>
  <cp:lastPrinted>2014-10-10T12:20:03Z</cp:lastPrinted>
  <dcterms:created xsi:type="dcterms:W3CDTF">2013-10-08T05:19:06Z</dcterms:created>
  <dcterms:modified xsi:type="dcterms:W3CDTF">2014-10-13T05:47:23Z</dcterms:modified>
</cp:coreProperties>
</file>