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8" r:id="rId9"/>
    <p:sldId id="277" r:id="rId10"/>
    <p:sldId id="282" r:id="rId11"/>
    <p:sldId id="284" r:id="rId12"/>
    <p:sldId id="285" r:id="rId13"/>
    <p:sldId id="286" r:id="rId14"/>
    <p:sldId id="287" r:id="rId15"/>
    <p:sldId id="288" r:id="rId16"/>
    <p:sldId id="283" r:id="rId17"/>
    <p:sldId id="276" r:id="rId18"/>
    <p:sldId id="303" r:id="rId19"/>
    <p:sldId id="274" r:id="rId20"/>
    <p:sldId id="289" r:id="rId21"/>
    <p:sldId id="290" r:id="rId22"/>
    <p:sldId id="301" r:id="rId23"/>
    <p:sldId id="302" r:id="rId24"/>
    <p:sldId id="291" r:id="rId25"/>
    <p:sldId id="293" r:id="rId26"/>
    <p:sldId id="294" r:id="rId27"/>
    <p:sldId id="300" r:id="rId28"/>
    <p:sldId id="292" r:id="rId29"/>
    <p:sldId id="295" r:id="rId30"/>
    <p:sldId id="275" r:id="rId31"/>
    <p:sldId id="262" r:id="rId32"/>
    <p:sldId id="259" r:id="rId33"/>
    <p:sldId id="271" r:id="rId34"/>
    <p:sldId id="278" r:id="rId35"/>
    <p:sldId id="296" r:id="rId36"/>
    <p:sldId id="297" r:id="rId37"/>
    <p:sldId id="298" r:id="rId38"/>
    <p:sldId id="299" r:id="rId39"/>
    <p:sldId id="279" r:id="rId40"/>
    <p:sldId id="260" r:id="rId41"/>
    <p:sldId id="272" r:id="rId42"/>
    <p:sldId id="280" r:id="rId43"/>
    <p:sldId id="273" r:id="rId44"/>
    <p:sldId id="270" r:id="rId45"/>
    <p:sldId id="281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de-DE" smtClean="0"/>
              <a:t>Mastertitelformat bearbeiten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080623-B75E-45AF-B799-11EB2F9CCEFC}" type="datetimeFigureOut">
              <a:rPr lang="en-GB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13E991-7291-4B04-8111-97DC784E64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74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B74A4F-F474-4C11-855C-C2194F454724}" type="datetimeFigureOut">
              <a:rPr lang="en-GB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25365D-6157-4EDC-808B-2D8C04518F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3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5790F9-9792-49B5-B5BA-738D2FEA3100}" type="datetimeFigureOut">
              <a:rPr lang="en-GB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1930CC-C580-4847-8435-538CBDF52F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91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319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Oval 13"/>
          <p:cNvSpPr>
            <a:spLocks noChangeArrowheads="1"/>
          </p:cNvSpPr>
          <p:nvPr userDrawn="1"/>
        </p:nvSpPr>
        <p:spPr bwMode="auto">
          <a:xfrm>
            <a:off x="8167688" y="5060950"/>
            <a:ext cx="787400" cy="806450"/>
          </a:xfrm>
          <a:prstGeom prst="ellipse">
            <a:avLst/>
          </a:prstGeom>
          <a:solidFill>
            <a:srgbClr val="0000FF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cap="rnd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altLang="en-US" smtClean="0">
              <a:cs typeface="Arial" pitchFamily="34" charset="0"/>
            </a:endParaRPr>
          </a:p>
        </p:txBody>
      </p:sp>
      <p:pic>
        <p:nvPicPr>
          <p:cNvPr id="5" name="Picture 23" descr="Nur_Globus_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5268913"/>
            <a:ext cx="792163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9"/>
          <p:cNvSpPr>
            <a:spLocks noChangeArrowheads="1"/>
          </p:cNvSpPr>
          <p:nvPr userDrawn="1"/>
        </p:nvSpPr>
        <p:spPr bwMode="auto">
          <a:xfrm>
            <a:off x="323850" y="3860800"/>
            <a:ext cx="1873250" cy="1873250"/>
          </a:xfrm>
          <a:prstGeom prst="ellipse">
            <a:avLst/>
          </a:prstGeom>
          <a:solidFill>
            <a:srgbClr val="3333FF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cap="rnd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ＭＳ Ｐゴシック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 userDrawn="1"/>
        </p:nvSpPr>
        <p:spPr bwMode="auto">
          <a:xfrm>
            <a:off x="1042988" y="5229225"/>
            <a:ext cx="1296987" cy="1296988"/>
          </a:xfrm>
          <a:prstGeom prst="ellipse">
            <a:avLst/>
          </a:prstGeom>
          <a:solidFill>
            <a:srgbClr val="0000FF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cap="rnd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ＭＳ Ｐゴシック" charset="0"/>
            </a:endParaRPr>
          </a:p>
        </p:txBody>
      </p:sp>
      <p:pic>
        <p:nvPicPr>
          <p:cNvPr id="8" name="Picture 22" descr="Nur_Globus_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607050"/>
            <a:ext cx="10795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4901716" cy="11430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GB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0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B451C3-F30D-40E3-AB90-DFADD53188D5}" type="datetimeFigureOut">
              <a:rPr lang="en-GB"/>
              <a:pPr>
                <a:defRPr/>
              </a:pPr>
              <a:t>12/10/2014</a:t>
            </a:fld>
            <a:endParaRPr lang="en-GB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52775" y="63817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Title</a:t>
            </a:r>
            <a:endParaRPr lang="en-GB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24625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A2D234-7515-43B2-ABFE-B27516F547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70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/>
            </a:lvl1pPr>
          </a:lstStyle>
          <a:p>
            <a:r>
              <a:rPr lang="de-DE" smtClean="0"/>
              <a:t>Mastertitelformat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FA1276-3C7B-488A-A626-FA1DF5330D49}" type="datetimeFigureOut">
              <a:rPr lang="en-GB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ECBDF7-AB77-4502-BD75-31D4E77366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2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1409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CE2E33-B104-4BCB-B376-FEC676E77938}" type="datetimeFigureOut">
              <a:rPr lang="en-GB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0E8663A-5D64-44A6-95EF-D10DDB8ED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7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2EA74-6CD8-41FC-87D4-72DD57BEF46D}" type="datetimeFigureOut">
              <a:rPr lang="en-GB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9F1224-6340-4F44-89D7-2302F694D7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4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77BB59-6751-4B9E-BC96-3C89F9D99677}" type="datetimeFigureOut">
              <a:rPr lang="en-GB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EF59DF-73A1-4F86-89EC-27182870F2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6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1B53F0-F228-4D3A-802E-522D0C6AAE1F}" type="datetimeFigureOut">
              <a:rPr lang="en-GB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49718-9944-49D2-BF50-935BE69AC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6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181D30-E870-4363-9C62-DA640B4F0AA2}" type="datetimeFigureOut">
              <a:rPr lang="en-GB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C11105-7240-438F-BED9-11AD9A8D30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09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D5B6DF-AAEB-4BB6-A89D-2E7998B1C3D9}" type="datetimeFigureOut">
              <a:rPr lang="en-GB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104F41-3157-488C-B211-27E70405B8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7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AE7607-B128-4CBA-B5A5-BC36701F681F}" type="datetimeFigureOut">
              <a:rPr lang="en-GB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14AB5-F502-4F6E-A954-84B7FCEBC0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3192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6357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GB" altLang="en-US" smtClean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192213"/>
            <a:ext cx="822325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GB" altLang="en-US" smtClean="0"/>
          </a:p>
        </p:txBody>
      </p:sp>
      <p:sp>
        <p:nvSpPr>
          <p:cNvPr id="1029" name="Oval 13"/>
          <p:cNvSpPr>
            <a:spLocks noChangeArrowheads="1"/>
          </p:cNvSpPr>
          <p:nvPr/>
        </p:nvSpPr>
        <p:spPr bwMode="auto">
          <a:xfrm>
            <a:off x="8167688" y="5060950"/>
            <a:ext cx="787400" cy="806450"/>
          </a:xfrm>
          <a:prstGeom prst="ellipse">
            <a:avLst/>
          </a:prstGeom>
          <a:solidFill>
            <a:srgbClr val="0000FF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cap="rnd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GB" altLang="en-US" smtClean="0">
              <a:cs typeface="Arial" pitchFamily="34" charset="0"/>
            </a:endParaRPr>
          </a:p>
        </p:txBody>
      </p:sp>
      <p:pic>
        <p:nvPicPr>
          <p:cNvPr id="1030" name="Picture 23" descr="Nur_Globus_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5268913"/>
            <a:ext cx="792163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6513" y="3644900"/>
            <a:ext cx="1460500" cy="1517650"/>
          </a:xfrm>
          <a:prstGeom prst="ellipse">
            <a:avLst/>
          </a:prstGeom>
          <a:solidFill>
            <a:srgbClr val="3333FF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cap="rnd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ＭＳ Ｐゴシック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92150" y="4959350"/>
            <a:ext cx="1011238" cy="1049338"/>
          </a:xfrm>
          <a:prstGeom prst="ellipse">
            <a:avLst/>
          </a:prstGeom>
          <a:solidFill>
            <a:srgbClr val="0000FF">
              <a:alpha val="1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 cap="rnd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ea typeface="ＭＳ Ｐゴシック" charset="0"/>
            </a:endParaRPr>
          </a:p>
        </p:txBody>
      </p:sp>
      <p:pic>
        <p:nvPicPr>
          <p:cNvPr id="1033" name="Picture 22" descr="Nur_Globus_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5313363"/>
            <a:ext cx="873125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4" descr="COAR_Logo_final_PNG_800px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60350"/>
            <a:ext cx="1495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2060"/>
          </a:solidFill>
          <a:latin typeface="Gill Sans MT" panose="020B05020201040202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2060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2060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2060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002060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ukeherrema.n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ukeherrema.n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ukeherrema.nl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ukeherrema.nl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ar-repositories.org/activities/support-and-training/task-force-competencies/" TargetMode="External"/><Relationship Id="rId2" Type="http://schemas.openxmlformats.org/officeDocument/2006/relationships/hyperlink" Target="mailto:iryna.kuchma@eifl.net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hyperlink" Target="https://www.coar-repositories.org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hyperlink" Target="http://www.fosteropenscience.eu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hyperlink" Target="http://www.fosteropenscience.eu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hyperlink" Target="http://www.fosteropenscience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http://www.fosteropenscience.e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1470025"/>
          </a:xfrm>
        </p:spPr>
        <p:txBody>
          <a:bodyPr/>
          <a:lstStyle/>
          <a:p>
            <a:pPr eaLnBrk="1" hangingPunct="1"/>
            <a:r>
              <a:rPr lang="en-GB" sz="3200" dirty="0" smtClean="0"/>
              <a:t>Librarians</a:t>
            </a:r>
            <a:r>
              <a:rPr lang="en-GB" sz="3200" dirty="0"/>
              <a:t>’ Competencies in Support of E-Research and Scholarly Communication</a:t>
            </a:r>
            <a:endParaRPr lang="en-GB" altLang="en-US" sz="3200" dirty="0" smtClean="0"/>
          </a:p>
        </p:txBody>
      </p:sp>
      <p:sp>
        <p:nvSpPr>
          <p:cNvPr id="14339" name="Untertitel 2"/>
          <p:cNvSpPr>
            <a:spLocks noGrp="1"/>
          </p:cNvSpPr>
          <p:nvPr>
            <p:ph type="subTitle" idx="1"/>
          </p:nvPr>
        </p:nvSpPr>
        <p:spPr>
          <a:xfrm>
            <a:off x="1370013" y="4290456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Iryna Kuchma, Birgit Schmidt, Kathleen Shearer, </a:t>
            </a:r>
            <a:br>
              <a:rPr lang="en-US" dirty="0"/>
            </a:br>
            <a:r>
              <a:rPr lang="en-US" dirty="0"/>
              <a:t>Pascal </a:t>
            </a:r>
            <a:r>
              <a:rPr lang="en-US" dirty="0" err="1"/>
              <a:t>Calarco</a:t>
            </a:r>
            <a:r>
              <a:rPr lang="en-US" dirty="0"/>
              <a:t>, Rob Grim, </a:t>
            </a:r>
            <a:r>
              <a:rPr lang="en-US" dirty="0" smtClean="0"/>
              <a:t> Alicia </a:t>
            </a:r>
            <a:r>
              <a:rPr lang="en-US" dirty="0" err="1"/>
              <a:t>López</a:t>
            </a:r>
            <a:r>
              <a:rPr lang="en-US" dirty="0"/>
              <a:t> Medina, Susan Reilly, Judy </a:t>
            </a:r>
            <a:r>
              <a:rPr lang="en-US" dirty="0" err="1"/>
              <a:t>Ruttenberg</a:t>
            </a:r>
            <a:r>
              <a:rPr lang="en-US" dirty="0"/>
              <a:t>, Dominic </a:t>
            </a:r>
            <a:r>
              <a:rPr lang="en-US" dirty="0" smtClean="0"/>
              <a:t>Tate</a:t>
            </a:r>
          </a:p>
          <a:p>
            <a:pPr eaLnBrk="1" hangingPunct="1"/>
            <a:r>
              <a:rPr lang="de-DE" altLang="en-US" dirty="0" smtClean="0"/>
              <a:t>October 14, 2014</a:t>
            </a:r>
          </a:p>
          <a:p>
            <a:r>
              <a:rPr lang="en-US" dirty="0"/>
              <a:t>Bibliotheca </a:t>
            </a:r>
            <a:r>
              <a:rPr lang="en-US" dirty="0" err="1"/>
              <a:t>academica</a:t>
            </a:r>
            <a:r>
              <a:rPr lang="en-US" dirty="0"/>
              <a:t> 2014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243263"/>
            <a:ext cx="1720420" cy="1066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24" y="115938"/>
            <a:ext cx="3753374" cy="1181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8" y="3383391"/>
            <a:ext cx="4923809" cy="80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/>
              <a:t>Scholarly Communication &amp; </a:t>
            </a:r>
            <a:r>
              <a:rPr lang="en-GB" dirty="0" smtClean="0"/>
              <a:t>OA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Core competencies: Scholarly </a:t>
            </a:r>
            <a:r>
              <a:rPr lang="en-GB" b="1" dirty="0"/>
              <a:t>publishing </a:t>
            </a:r>
            <a:r>
              <a:rPr lang="en-GB" b="1" dirty="0" smtClean="0"/>
              <a:t>services</a:t>
            </a:r>
          </a:p>
          <a:p>
            <a:r>
              <a:rPr lang="en-GB" dirty="0" smtClean="0"/>
              <a:t>OA publishing models</a:t>
            </a:r>
          </a:p>
          <a:p>
            <a:r>
              <a:rPr lang="en-GB" dirty="0" smtClean="0"/>
              <a:t>Infrastructure (OJS, OMP, repositories)</a:t>
            </a:r>
          </a:p>
          <a:p>
            <a:r>
              <a:rPr lang="en-GB" dirty="0"/>
              <a:t>Standards: DOI, ISSN, ISBN, persistent URL and citation options, such as </a:t>
            </a:r>
            <a:r>
              <a:rPr lang="en-GB" dirty="0" err="1"/>
              <a:t>OpenURL</a:t>
            </a:r>
            <a:r>
              <a:rPr lang="en-GB" dirty="0"/>
              <a:t> and CNRI Handle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842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/>
              <a:t>Scholarly Communication &amp; </a:t>
            </a:r>
            <a:r>
              <a:rPr lang="en-GB" dirty="0" smtClean="0"/>
              <a:t>OA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Core competencies: Scholarly publishing services (2)</a:t>
            </a:r>
          </a:p>
          <a:p>
            <a:pPr lvl="0"/>
            <a:r>
              <a:rPr lang="en-US" dirty="0" smtClean="0"/>
              <a:t>Funder OA mandates</a:t>
            </a:r>
            <a:r>
              <a:rPr lang="de-DE" dirty="0"/>
              <a:t> </a:t>
            </a:r>
            <a:r>
              <a:rPr lang="en-US" dirty="0"/>
              <a:t> and requirements</a:t>
            </a:r>
          </a:p>
          <a:p>
            <a:pPr lvl="0"/>
            <a:r>
              <a:rPr lang="en-US" dirty="0" smtClean="0"/>
              <a:t>Data </a:t>
            </a:r>
            <a:r>
              <a:rPr lang="en-US" dirty="0"/>
              <a:t>formats, database design, data management, data manipulation tools</a:t>
            </a:r>
          </a:p>
          <a:p>
            <a:pPr lvl="0"/>
            <a:r>
              <a:rPr lang="en-US" dirty="0"/>
              <a:t>Awareness of data curation and preservation </a:t>
            </a:r>
            <a:r>
              <a:rPr lang="en-US" dirty="0" smtClean="0"/>
              <a:t>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/>
              <a:t>Scholarly Communication &amp; </a:t>
            </a:r>
            <a:r>
              <a:rPr lang="en-GB" dirty="0" smtClean="0"/>
              <a:t>OA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Core competencies: </a:t>
            </a:r>
            <a:r>
              <a:rPr lang="en-US" b="1" dirty="0"/>
              <a:t>Copyright and </a:t>
            </a:r>
            <a:r>
              <a:rPr lang="en-US" b="1" dirty="0" smtClean="0"/>
              <a:t>OA advocacy </a:t>
            </a:r>
            <a:r>
              <a:rPr lang="en-US" b="1" dirty="0"/>
              <a:t>and outreach</a:t>
            </a:r>
            <a:endParaRPr lang="en-GB" b="1" dirty="0" smtClean="0"/>
          </a:p>
          <a:p>
            <a:pPr lvl="0"/>
            <a:r>
              <a:rPr lang="en-US" dirty="0" smtClean="0"/>
              <a:t>OA policy </a:t>
            </a:r>
            <a:r>
              <a:rPr lang="en-US" dirty="0"/>
              <a:t>and advocacy</a:t>
            </a:r>
          </a:p>
          <a:p>
            <a:pPr lvl="0"/>
            <a:r>
              <a:rPr lang="en-US" dirty="0" smtClean="0"/>
              <a:t>Support and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/>
              <a:t>Scholarly Communication &amp; </a:t>
            </a:r>
            <a:r>
              <a:rPr lang="en-GB" dirty="0" smtClean="0"/>
              <a:t>OA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Support and training: </a:t>
            </a:r>
          </a:p>
          <a:p>
            <a:r>
              <a:rPr lang="en-US" dirty="0" smtClean="0"/>
              <a:t>Raise </a:t>
            </a:r>
            <a:r>
              <a:rPr lang="en-US" dirty="0"/>
              <a:t>awareness for the need and options of OA, including practical questions such as </a:t>
            </a:r>
            <a:r>
              <a:rPr lang="en-US" dirty="0" smtClean="0"/>
              <a:t>financing</a:t>
            </a:r>
          </a:p>
          <a:p>
            <a:r>
              <a:rPr lang="en-US" dirty="0" smtClean="0"/>
              <a:t>Advise </a:t>
            </a:r>
            <a:r>
              <a:rPr lang="en-US" dirty="0"/>
              <a:t>faculty and graduate students on alternatives to signing away copyright to their original scholarly works  </a:t>
            </a:r>
          </a:p>
        </p:txBody>
      </p:sp>
    </p:spTree>
    <p:extLst>
      <p:ext uri="{BB962C8B-B14F-4D97-AF65-F5344CB8AC3E}">
        <p14:creationId xmlns:p14="http://schemas.microsoft.com/office/powerpoint/2010/main" val="3789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/>
              <a:t>Scholarly Communication &amp; </a:t>
            </a:r>
            <a:r>
              <a:rPr lang="en-GB" dirty="0" smtClean="0"/>
              <a:t>OA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Support and training (2): </a:t>
            </a:r>
          </a:p>
          <a:p>
            <a:r>
              <a:rPr lang="en-US" dirty="0" smtClean="0"/>
              <a:t>Promote </a:t>
            </a:r>
            <a:r>
              <a:rPr lang="en-US" dirty="0"/>
              <a:t>data sharing and reuse, explain data citation</a:t>
            </a:r>
          </a:p>
          <a:p>
            <a:pPr lvl="0"/>
            <a:r>
              <a:rPr lang="en-US" dirty="0"/>
              <a:t>Copyright and intellectual property licensing issues relating to scholarship and commercial and non-commercial publishing; Creative Commons and other OA license </a:t>
            </a:r>
            <a:r>
              <a:rPr lang="en-US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/>
              <a:t>Scholarly Communication &amp; </a:t>
            </a:r>
            <a:r>
              <a:rPr lang="en-GB" dirty="0" smtClean="0"/>
              <a:t>OA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Support and training (3): </a:t>
            </a:r>
          </a:p>
          <a:p>
            <a:r>
              <a:rPr lang="en-US" dirty="0" smtClean="0"/>
              <a:t>Advisory </a:t>
            </a:r>
            <a:r>
              <a:rPr lang="en-US" dirty="0"/>
              <a:t>skills, collaboration skills, service marketing, project management, etc.</a:t>
            </a:r>
          </a:p>
          <a:p>
            <a:pPr lvl="0"/>
            <a:r>
              <a:rPr lang="en-US" dirty="0"/>
              <a:t>Management of digital collections, metadata standards, discovery tools</a:t>
            </a:r>
          </a:p>
          <a:p>
            <a:pPr lvl="0"/>
            <a:r>
              <a:rPr lang="en-US" dirty="0"/>
              <a:t>Traditional scholarly publishing economics and open access benefits and requirements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2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/>
              <a:t>Scholarly Communication &amp; </a:t>
            </a:r>
            <a:r>
              <a:rPr lang="en-GB" dirty="0" smtClean="0"/>
              <a:t>OA (8)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Core competencies: Scholarly </a:t>
            </a:r>
            <a:r>
              <a:rPr lang="en-GB" b="1" dirty="0"/>
              <a:t>resource </a:t>
            </a:r>
            <a:r>
              <a:rPr lang="en-GB" b="1" dirty="0" smtClean="0"/>
              <a:t>assessment</a:t>
            </a:r>
          </a:p>
          <a:p>
            <a:pPr lvl="0"/>
            <a:r>
              <a:rPr lang="en-US" dirty="0" err="1"/>
              <a:t>Bibliometrics</a:t>
            </a:r>
            <a:r>
              <a:rPr lang="en-US" dirty="0"/>
              <a:t> and </a:t>
            </a:r>
            <a:r>
              <a:rPr lang="en-US" dirty="0" err="1"/>
              <a:t>altmetrics</a:t>
            </a:r>
            <a:r>
              <a:rPr lang="en-US" dirty="0"/>
              <a:t> theory </a:t>
            </a:r>
            <a:r>
              <a:rPr lang="en-US" dirty="0" smtClean="0"/>
              <a:t>&amp; practice</a:t>
            </a:r>
            <a:endParaRPr lang="en-US" dirty="0"/>
          </a:p>
          <a:p>
            <a:pPr lvl="0"/>
            <a:r>
              <a:rPr lang="en-US" dirty="0"/>
              <a:t>Faculty promotion </a:t>
            </a:r>
            <a:r>
              <a:rPr lang="en-US" dirty="0" smtClean="0"/>
              <a:t>&amp; </a:t>
            </a:r>
            <a:r>
              <a:rPr lang="en-US" dirty="0"/>
              <a:t>tenure policies </a:t>
            </a:r>
            <a:r>
              <a:rPr lang="en-US" dirty="0" smtClean="0"/>
              <a:t>&amp; </a:t>
            </a:r>
            <a:r>
              <a:rPr lang="en-US" dirty="0"/>
              <a:t>procedures</a:t>
            </a:r>
          </a:p>
          <a:p>
            <a:pPr lvl="0"/>
            <a:r>
              <a:rPr lang="en-US" dirty="0"/>
              <a:t>Institutional assessment/planning interests in scholarly output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/>
              <a:t>Scholarly Communication </a:t>
            </a:r>
            <a:r>
              <a:rPr lang="en-GB" dirty="0" smtClean="0"/>
              <a:t>&amp; OA (9)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Related service areas </a:t>
            </a:r>
            <a:r>
              <a:rPr lang="en-GB" b="1" dirty="0" smtClean="0"/>
              <a:t>&amp; </a:t>
            </a:r>
            <a:r>
              <a:rPr lang="en-GB" b="1" dirty="0"/>
              <a:t>roles</a:t>
            </a:r>
            <a:r>
              <a:rPr lang="en-GB" b="1" dirty="0" smtClean="0"/>
              <a:t>: </a:t>
            </a:r>
            <a:r>
              <a:rPr lang="en-GB" dirty="0" smtClean="0"/>
              <a:t>Research </a:t>
            </a:r>
            <a:r>
              <a:rPr lang="en-GB" dirty="0"/>
              <a:t>data management, collection development, advisory services (copyright, policies, etc.), information </a:t>
            </a:r>
            <a:r>
              <a:rPr lang="en-GB" dirty="0" smtClean="0"/>
              <a:t>literacy</a:t>
            </a:r>
          </a:p>
          <a:p>
            <a:pPr marL="0" indent="0">
              <a:buNone/>
            </a:pPr>
            <a:r>
              <a:rPr lang="en-GB" b="1" dirty="0" smtClean="0"/>
              <a:t>To </a:t>
            </a:r>
            <a:r>
              <a:rPr lang="en-GB" b="1" dirty="0"/>
              <a:t>work with</a:t>
            </a:r>
            <a:r>
              <a:rPr lang="en-GB" dirty="0"/>
              <a:t>: </a:t>
            </a:r>
            <a:r>
              <a:rPr lang="en-US" dirty="0"/>
              <a:t>Digital Repository Librarian, Subject Librarian, Digital Initiatives Librarian, Digital Humanities Librarian</a:t>
            </a:r>
          </a:p>
        </p:txBody>
      </p:sp>
    </p:spTree>
    <p:extLst>
      <p:ext uri="{BB962C8B-B14F-4D97-AF65-F5344CB8AC3E}">
        <p14:creationId xmlns:p14="http://schemas.microsoft.com/office/powerpoint/2010/main" val="15299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dirty="0"/>
              <a:t>Image </a:t>
            </a:r>
            <a:r>
              <a:rPr lang="fr-FR" sz="2400" b="0" dirty="0" err="1"/>
              <a:t>courtesy</a:t>
            </a:r>
            <a:r>
              <a:rPr lang="fr-FR" sz="2400" b="0" dirty="0"/>
              <a:t> of </a:t>
            </a:r>
            <a:r>
              <a:rPr lang="fr-FR" sz="2400" b="0" dirty="0">
                <a:hlinkClick r:id="rId2"/>
              </a:rPr>
              <a:t>http://aukeherrema.nl/</a:t>
            </a:r>
            <a:r>
              <a:rPr lang="fr-FR" sz="2400" b="0" dirty="0"/>
              <a:t> </a:t>
            </a:r>
            <a:r>
              <a:rPr lang="fr-FR" sz="2400" b="0" dirty="0" smtClean="0"/>
              <a:t>CC-BY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5" y="1192213"/>
            <a:ext cx="3175319" cy="4414837"/>
          </a:xfrm>
        </p:spPr>
      </p:pic>
    </p:spTree>
    <p:extLst>
      <p:ext uri="{BB962C8B-B14F-4D97-AF65-F5344CB8AC3E}">
        <p14:creationId xmlns:p14="http://schemas.microsoft.com/office/powerpoint/2010/main" val="16802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RDM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Roles involved:</a:t>
            </a:r>
          </a:p>
          <a:p>
            <a:r>
              <a:rPr lang="en-GB" dirty="0" smtClean="0"/>
              <a:t>Providing </a:t>
            </a:r>
            <a:r>
              <a:rPr lang="en-GB" dirty="0"/>
              <a:t>access to </a:t>
            </a:r>
            <a:r>
              <a:rPr lang="en-GB" dirty="0" smtClean="0"/>
              <a:t>data</a:t>
            </a:r>
          </a:p>
          <a:p>
            <a:r>
              <a:rPr lang="en-GB" dirty="0" smtClean="0"/>
              <a:t>Advocacy &amp; </a:t>
            </a:r>
            <a:r>
              <a:rPr lang="en-GB" dirty="0"/>
              <a:t>support for managing </a:t>
            </a:r>
            <a:r>
              <a:rPr lang="en-GB" dirty="0" smtClean="0"/>
              <a:t>data</a:t>
            </a:r>
          </a:p>
          <a:p>
            <a:r>
              <a:rPr lang="en-GB" dirty="0" smtClean="0"/>
              <a:t>Managing </a:t>
            </a:r>
            <a:r>
              <a:rPr lang="en-GB" dirty="0"/>
              <a:t>data collections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Drivers for the </a:t>
            </a:r>
            <a:r>
              <a:rPr lang="en-GB" dirty="0" smtClean="0"/>
              <a:t>Task Force (TF)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Carmen-Gloria </a:t>
            </a:r>
            <a:r>
              <a:rPr lang="en-GB" dirty="0" err="1"/>
              <a:t>Labbe</a:t>
            </a:r>
            <a:r>
              <a:rPr lang="en-GB" dirty="0"/>
              <a:t>, co-Chair of the COAR </a:t>
            </a:r>
            <a:r>
              <a:rPr lang="en-GB" dirty="0" smtClean="0"/>
              <a:t>Board: Discussion </a:t>
            </a:r>
            <a:r>
              <a:rPr lang="en-GB" dirty="0"/>
              <a:t>around COAR training in Latin America for repository managers, evolved into competencies, included in COAR Strategic Plan</a:t>
            </a:r>
          </a:p>
          <a:p>
            <a:pPr marL="0" indent="0">
              <a:buNone/>
            </a:pPr>
            <a:r>
              <a:rPr lang="en-US" dirty="0"/>
              <a:t>LIBER, ARL, CARL joined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365104"/>
            <a:ext cx="3848036" cy="23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US" dirty="0" smtClean="0"/>
              <a:t>RDM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Core competencies:</a:t>
            </a:r>
          </a:p>
          <a:p>
            <a:pPr marL="0" indent="0">
              <a:buNone/>
            </a:pPr>
            <a:r>
              <a:rPr lang="en-US" dirty="0"/>
              <a:t>Some level of subject knowledge is </a:t>
            </a:r>
            <a:r>
              <a:rPr lang="en-US" dirty="0" smtClean="0"/>
              <a:t>required. In </a:t>
            </a:r>
            <a:r>
              <a:rPr lang="en-US" dirty="0"/>
              <a:t>particular </a:t>
            </a:r>
            <a:r>
              <a:rPr lang="en-US" dirty="0" smtClean="0"/>
              <a:t>librarians need </a:t>
            </a:r>
            <a:r>
              <a:rPr lang="en-US" dirty="0"/>
              <a:t>to have an understanding of the disciplinary landscape, norms, and </a:t>
            </a:r>
            <a:r>
              <a:rPr lang="en-US" dirty="0" smtClean="0"/>
              <a:t>standards.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US" dirty="0" smtClean="0"/>
              <a:t>RDM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Core competencies: Providing </a:t>
            </a:r>
            <a:r>
              <a:rPr lang="en-GB" b="1" dirty="0"/>
              <a:t>access to </a:t>
            </a:r>
            <a:r>
              <a:rPr lang="en-GB" b="1" dirty="0" smtClean="0"/>
              <a:t>data</a:t>
            </a:r>
          </a:p>
          <a:p>
            <a:r>
              <a:rPr lang="de-DE" dirty="0"/>
              <a:t>Data centres, repositories </a:t>
            </a:r>
            <a:r>
              <a:rPr lang="de-DE" dirty="0" smtClean="0"/>
              <a:t>&amp; </a:t>
            </a:r>
            <a:r>
              <a:rPr lang="de-DE" dirty="0"/>
              <a:t>collections</a:t>
            </a:r>
          </a:p>
          <a:p>
            <a:r>
              <a:rPr lang="en-US" dirty="0"/>
              <a:t>The way data are organized </a:t>
            </a:r>
            <a:r>
              <a:rPr lang="en-US" dirty="0" smtClean="0"/>
              <a:t>&amp; </a:t>
            </a:r>
            <a:r>
              <a:rPr lang="en-US" dirty="0"/>
              <a:t>structured within these collections</a:t>
            </a:r>
            <a:endParaRPr lang="de-DE" dirty="0"/>
          </a:p>
          <a:p>
            <a:r>
              <a:rPr lang="en-US" dirty="0"/>
              <a:t>Data licensing &amp;</a:t>
            </a:r>
            <a:r>
              <a:rPr lang="en-US" dirty="0" smtClean="0"/>
              <a:t> IP policies </a:t>
            </a:r>
            <a:r>
              <a:rPr lang="en-US" dirty="0"/>
              <a:t>and principles</a:t>
            </a:r>
            <a:endParaRPr lang="de-DE" dirty="0"/>
          </a:p>
          <a:p>
            <a:r>
              <a:rPr lang="en-US" dirty="0"/>
              <a:t>Data manipulation/analysis techniques </a:t>
            </a:r>
            <a:r>
              <a:rPr lang="en-US" dirty="0" smtClean="0"/>
              <a:t>&amp; tools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63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dirty="0"/>
              <a:t>Image </a:t>
            </a:r>
            <a:r>
              <a:rPr lang="fr-FR" sz="2400" b="0" dirty="0" err="1"/>
              <a:t>courtesy</a:t>
            </a:r>
            <a:r>
              <a:rPr lang="fr-FR" sz="2400" b="0" dirty="0"/>
              <a:t> of </a:t>
            </a:r>
            <a:r>
              <a:rPr lang="fr-FR" sz="2400" b="0" dirty="0">
                <a:hlinkClick r:id="rId2"/>
              </a:rPr>
              <a:t>http://aukeherrema.nl/</a:t>
            </a:r>
            <a:r>
              <a:rPr lang="fr-FR" sz="2400" b="0" dirty="0"/>
              <a:t> </a:t>
            </a:r>
            <a:r>
              <a:rPr lang="fr-FR" sz="2400" b="0" dirty="0" smtClean="0"/>
              <a:t>CC-BY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5" y="1192213"/>
            <a:ext cx="3175319" cy="4414837"/>
          </a:xfrm>
        </p:spPr>
      </p:pic>
    </p:spTree>
    <p:extLst>
      <p:ext uri="{BB962C8B-B14F-4D97-AF65-F5344CB8AC3E}">
        <p14:creationId xmlns:p14="http://schemas.microsoft.com/office/powerpoint/2010/main" val="20247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dirty="0"/>
              <a:t>Image </a:t>
            </a:r>
            <a:r>
              <a:rPr lang="fr-FR" sz="2400" b="0" dirty="0" err="1"/>
              <a:t>courtesy</a:t>
            </a:r>
            <a:r>
              <a:rPr lang="fr-FR" sz="2400" b="0" dirty="0"/>
              <a:t> of </a:t>
            </a:r>
            <a:r>
              <a:rPr lang="fr-FR" sz="2400" b="0" dirty="0">
                <a:hlinkClick r:id="rId2"/>
              </a:rPr>
              <a:t>http://aukeherrema.nl/</a:t>
            </a:r>
            <a:r>
              <a:rPr lang="fr-FR" sz="2400" b="0" dirty="0"/>
              <a:t> </a:t>
            </a:r>
            <a:r>
              <a:rPr lang="fr-FR" sz="2400" b="0" dirty="0" smtClean="0"/>
              <a:t>CC-BY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5" y="1192213"/>
            <a:ext cx="3175319" cy="4414837"/>
          </a:xfrm>
        </p:spPr>
      </p:pic>
    </p:spTree>
    <p:extLst>
      <p:ext uri="{BB962C8B-B14F-4D97-AF65-F5344CB8AC3E}">
        <p14:creationId xmlns:p14="http://schemas.microsoft.com/office/powerpoint/2010/main" val="18469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US" dirty="0" smtClean="0"/>
              <a:t>RDM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Core competencies: Advocacy &amp; </a:t>
            </a:r>
            <a:r>
              <a:rPr lang="en-GB" b="1" dirty="0"/>
              <a:t>support for managing </a:t>
            </a:r>
            <a:r>
              <a:rPr lang="en-GB" b="1" dirty="0" smtClean="0"/>
              <a:t>data</a:t>
            </a:r>
          </a:p>
          <a:p>
            <a:r>
              <a:rPr lang="de-DE" dirty="0"/>
              <a:t>Funders’ policies </a:t>
            </a:r>
            <a:r>
              <a:rPr lang="de-DE" dirty="0" smtClean="0"/>
              <a:t>&amp; </a:t>
            </a:r>
            <a:r>
              <a:rPr lang="de-DE" dirty="0"/>
              <a:t>requirements</a:t>
            </a:r>
          </a:p>
          <a:p>
            <a:r>
              <a:rPr lang="de-DE" dirty="0"/>
              <a:t>Data management plans</a:t>
            </a:r>
          </a:p>
          <a:p>
            <a:r>
              <a:rPr lang="en-US" dirty="0" smtClean="0"/>
              <a:t>Articulate </a:t>
            </a:r>
            <a:r>
              <a:rPr lang="en-US" dirty="0"/>
              <a:t>benefits of data sharing </a:t>
            </a:r>
            <a:r>
              <a:rPr lang="en-US" dirty="0" smtClean="0"/>
              <a:t>&amp; </a:t>
            </a:r>
            <a:r>
              <a:rPr lang="en-US" dirty="0"/>
              <a:t>re-use</a:t>
            </a:r>
            <a:endParaRPr lang="de-DE" dirty="0"/>
          </a:p>
          <a:p>
            <a:r>
              <a:rPr lang="de-DE" dirty="0"/>
              <a:t>Research practices </a:t>
            </a:r>
            <a:r>
              <a:rPr lang="de-DE" dirty="0" smtClean="0"/>
              <a:t>&amp; </a:t>
            </a:r>
            <a:r>
              <a:rPr lang="de-DE" dirty="0"/>
              <a:t>workflows</a:t>
            </a:r>
          </a:p>
          <a:p>
            <a:r>
              <a:rPr lang="en-US" dirty="0"/>
              <a:t>Disciplinary norms </a:t>
            </a:r>
            <a:r>
              <a:rPr lang="en-US" dirty="0" smtClean="0"/>
              <a:t>&amp; standards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6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US" dirty="0" smtClean="0"/>
              <a:t>RDM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Core competencies: Advocacy &amp; </a:t>
            </a:r>
            <a:r>
              <a:rPr lang="en-GB" b="1" dirty="0"/>
              <a:t>support for managing </a:t>
            </a:r>
            <a:r>
              <a:rPr lang="en-GB" b="1" dirty="0" smtClean="0"/>
              <a:t>data (2)</a:t>
            </a:r>
          </a:p>
          <a:p>
            <a:r>
              <a:rPr lang="de-DE" dirty="0" smtClean="0"/>
              <a:t>Data </a:t>
            </a:r>
            <a:r>
              <a:rPr lang="de-DE" dirty="0"/>
              <a:t>structures, types </a:t>
            </a:r>
            <a:r>
              <a:rPr lang="de-DE" dirty="0" smtClean="0"/>
              <a:t>&amp; </a:t>
            </a:r>
            <a:r>
              <a:rPr lang="de-DE" dirty="0"/>
              <a:t>formats</a:t>
            </a:r>
          </a:p>
          <a:p>
            <a:r>
              <a:rPr lang="en-US" dirty="0"/>
              <a:t>Best practices for managing data, standards, metadata </a:t>
            </a:r>
            <a:r>
              <a:rPr lang="en-US" dirty="0" smtClean="0"/>
              <a:t>&amp; </a:t>
            </a:r>
            <a:r>
              <a:rPr lang="en-US" dirty="0"/>
              <a:t>vocabularies</a:t>
            </a:r>
            <a:endParaRPr lang="de-DE" dirty="0"/>
          </a:p>
          <a:p>
            <a:r>
              <a:rPr lang="en-US" dirty="0"/>
              <a:t>Data publication requirements of specific </a:t>
            </a:r>
            <a:r>
              <a:rPr lang="en-US" dirty="0" smtClean="0"/>
              <a:t>journals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8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US" dirty="0" smtClean="0"/>
              <a:t>RDM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Core competencies: Advocacy &amp; </a:t>
            </a:r>
            <a:r>
              <a:rPr lang="en-GB" b="1" dirty="0"/>
              <a:t>support for managing </a:t>
            </a:r>
            <a:r>
              <a:rPr lang="en-GB" b="1" dirty="0" smtClean="0"/>
              <a:t>data (3)</a:t>
            </a:r>
          </a:p>
          <a:p>
            <a:r>
              <a:rPr lang="en-US" dirty="0" smtClean="0"/>
              <a:t>Data </a:t>
            </a:r>
            <a:r>
              <a:rPr lang="en-US" dirty="0"/>
              <a:t>sharing options, open access, IPR, licenses</a:t>
            </a:r>
            <a:endParaRPr lang="de-DE" dirty="0"/>
          </a:p>
          <a:p>
            <a:r>
              <a:rPr lang="en-US" dirty="0"/>
              <a:t>Data audit and assessment tools. 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459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0" dirty="0"/>
              <a:t>Image </a:t>
            </a:r>
            <a:r>
              <a:rPr lang="fr-FR" sz="2400" b="0" dirty="0" err="1"/>
              <a:t>courtesy</a:t>
            </a:r>
            <a:r>
              <a:rPr lang="fr-FR" sz="2400" b="0" dirty="0"/>
              <a:t> of </a:t>
            </a:r>
            <a:r>
              <a:rPr lang="fr-FR" sz="2400" b="0" dirty="0">
                <a:hlinkClick r:id="rId2"/>
              </a:rPr>
              <a:t>http://aukeherrema.nl/</a:t>
            </a:r>
            <a:r>
              <a:rPr lang="fr-FR" sz="2400" b="0" dirty="0"/>
              <a:t> CC-BY.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5" y="1192213"/>
            <a:ext cx="3175319" cy="4414837"/>
          </a:xfrm>
        </p:spPr>
      </p:pic>
    </p:spTree>
    <p:extLst>
      <p:ext uri="{BB962C8B-B14F-4D97-AF65-F5344CB8AC3E}">
        <p14:creationId xmlns:p14="http://schemas.microsoft.com/office/powerpoint/2010/main" val="12262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US" dirty="0" smtClean="0"/>
              <a:t>RDM (7)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Core competencies: Managing </a:t>
            </a:r>
            <a:r>
              <a:rPr lang="en-GB" b="1" dirty="0"/>
              <a:t>data </a:t>
            </a:r>
            <a:r>
              <a:rPr lang="en-GB" b="1" dirty="0" smtClean="0"/>
              <a:t>collections</a:t>
            </a:r>
          </a:p>
          <a:p>
            <a:r>
              <a:rPr lang="en-US" dirty="0"/>
              <a:t>Selection </a:t>
            </a:r>
            <a:r>
              <a:rPr lang="en-US" dirty="0" smtClean="0"/>
              <a:t>&amp; </a:t>
            </a:r>
            <a:r>
              <a:rPr lang="en-US" dirty="0"/>
              <a:t>appraisal techniques for datasets</a:t>
            </a:r>
            <a:endParaRPr lang="de-DE" dirty="0"/>
          </a:p>
          <a:p>
            <a:r>
              <a:rPr lang="en-US" dirty="0"/>
              <a:t>Metadata standards </a:t>
            </a:r>
            <a:r>
              <a:rPr lang="en-US" dirty="0" smtClean="0"/>
              <a:t>&amp; </a:t>
            </a:r>
            <a:r>
              <a:rPr lang="en-US" dirty="0"/>
              <a:t>schemas, data formats, domain ontologies, identifiers, data citation, data </a:t>
            </a:r>
            <a:r>
              <a:rPr lang="en-US" dirty="0" smtClean="0"/>
              <a:t>licensing </a:t>
            </a:r>
            <a:endParaRPr lang="de-DE" dirty="0"/>
          </a:p>
          <a:p>
            <a:r>
              <a:rPr lang="de-DE" dirty="0"/>
              <a:t>Discovery tools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73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US" dirty="0" smtClean="0"/>
              <a:t>RDM (8)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Core competencies: Managing </a:t>
            </a:r>
            <a:r>
              <a:rPr lang="en-GB" b="1" dirty="0"/>
              <a:t>data </a:t>
            </a:r>
            <a:r>
              <a:rPr lang="en-GB" b="1" dirty="0" smtClean="0"/>
              <a:t>collections (2)</a:t>
            </a:r>
          </a:p>
          <a:p>
            <a:r>
              <a:rPr lang="de-DE" dirty="0" smtClean="0"/>
              <a:t>Database </a:t>
            </a:r>
            <a:r>
              <a:rPr lang="de-DE" dirty="0"/>
              <a:t>design types </a:t>
            </a:r>
            <a:r>
              <a:rPr lang="de-DE" dirty="0" smtClean="0"/>
              <a:t>&amp; structures</a:t>
            </a:r>
            <a:endParaRPr lang="de-DE" dirty="0"/>
          </a:p>
          <a:p>
            <a:r>
              <a:rPr lang="en-US" dirty="0"/>
              <a:t>Data linking </a:t>
            </a:r>
            <a:r>
              <a:rPr lang="en-US" dirty="0" smtClean="0"/>
              <a:t>&amp; </a:t>
            </a:r>
            <a:r>
              <a:rPr lang="en-US" dirty="0"/>
              <a:t>data integration techniques</a:t>
            </a:r>
            <a:endParaRPr lang="de-DE" dirty="0"/>
          </a:p>
          <a:p>
            <a:r>
              <a:rPr lang="en-US" dirty="0"/>
              <a:t>Data</a:t>
            </a:r>
            <a:r>
              <a:rPr lang="de-DE" dirty="0"/>
              <a:t> storage infrastructures</a:t>
            </a:r>
          </a:p>
          <a:p>
            <a:r>
              <a:rPr lang="de-DE" dirty="0"/>
              <a:t>Digital preservation metadata</a:t>
            </a:r>
          </a:p>
          <a:p>
            <a:r>
              <a:rPr lang="en-US" dirty="0"/>
              <a:t>Forensic</a:t>
            </a:r>
            <a:r>
              <a:rPr lang="de-DE" dirty="0"/>
              <a:t> procedures in digital curation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08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Charge &amp; scope of </a:t>
            </a:r>
            <a:r>
              <a:rPr lang="en-GB" dirty="0" smtClean="0"/>
              <a:t> TF </a:t>
            </a:r>
            <a:r>
              <a:rPr lang="en-GB" dirty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68" y="1052736"/>
            <a:ext cx="8223250" cy="44148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Outline the competencies needed by librarians in an evolving </a:t>
            </a:r>
            <a:r>
              <a:rPr lang="en-GB" dirty="0" smtClean="0"/>
              <a:t>environment</a:t>
            </a:r>
          </a:p>
          <a:p>
            <a:pPr marL="514350" indent="-514350">
              <a:buAutoNum type="arabicPeriod"/>
            </a:pPr>
            <a:r>
              <a:rPr lang="en-GB" sz="2800" b="1" dirty="0" smtClean="0"/>
              <a:t>Identify </a:t>
            </a:r>
            <a:r>
              <a:rPr lang="en-GB" sz="2800" b="1" dirty="0"/>
              <a:t>the avenues of service for libraries within the context of e-research, repository management, &amp; scholarly </a:t>
            </a:r>
            <a:r>
              <a:rPr lang="en-GB" sz="2800" b="1" dirty="0" smtClean="0"/>
              <a:t>communication</a:t>
            </a:r>
          </a:p>
          <a:p>
            <a:pPr marL="514350" indent="-514350">
              <a:buAutoNum type="arabicPeriod"/>
            </a:pPr>
            <a:r>
              <a:rPr lang="en-GB" sz="2800" b="1" dirty="0" smtClean="0"/>
              <a:t>Map </a:t>
            </a:r>
            <a:r>
              <a:rPr lang="en-GB" sz="2800" b="1" dirty="0"/>
              <a:t>the services &amp; roles to the competencies required by librarians and library </a:t>
            </a:r>
            <a:r>
              <a:rPr lang="en-GB" sz="2800" b="1" dirty="0" smtClean="0"/>
              <a:t>professionals</a:t>
            </a:r>
          </a:p>
        </p:txBody>
      </p:sp>
    </p:spTree>
    <p:extLst>
      <p:ext uri="{BB962C8B-B14F-4D97-AF65-F5344CB8AC3E}">
        <p14:creationId xmlns:p14="http://schemas.microsoft.com/office/powerpoint/2010/main" val="309021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US" dirty="0" smtClean="0"/>
              <a:t>RDM (9)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204"/>
            <a:ext cx="8223250" cy="441483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Related service areas </a:t>
            </a:r>
            <a:r>
              <a:rPr lang="en-GB" b="1" dirty="0" smtClean="0"/>
              <a:t>&amp; </a:t>
            </a:r>
            <a:r>
              <a:rPr lang="en-GB" b="1" dirty="0"/>
              <a:t>roles</a:t>
            </a:r>
            <a:r>
              <a:rPr lang="en-GB" b="1" dirty="0" smtClean="0"/>
              <a:t>: </a:t>
            </a:r>
            <a:r>
              <a:rPr lang="en-GB" dirty="0" smtClean="0"/>
              <a:t>OA &amp; institutional </a:t>
            </a:r>
            <a:r>
              <a:rPr lang="en-GB" dirty="0"/>
              <a:t>repositories, collection development, advisory services (copyright, policies, etc.), information literacy, digital curation, digital preservation, digital </a:t>
            </a:r>
            <a:r>
              <a:rPr lang="en-GB" dirty="0" smtClean="0"/>
              <a:t>collections</a:t>
            </a:r>
          </a:p>
          <a:p>
            <a:pPr marL="0" indent="0">
              <a:buNone/>
            </a:pPr>
            <a:r>
              <a:rPr lang="en-GB" b="1" dirty="0" smtClean="0"/>
              <a:t>To </a:t>
            </a:r>
            <a:r>
              <a:rPr lang="en-GB" b="1" dirty="0"/>
              <a:t>work with</a:t>
            </a:r>
            <a:r>
              <a:rPr lang="en-GB" dirty="0"/>
              <a:t>: </a:t>
            </a:r>
            <a:r>
              <a:rPr lang="en-GB" sz="2800" dirty="0"/>
              <a:t>Data Creator, Data Scientist, Research Coordinator/Manager, Data Curator, Digital Preservation Librarian, Repository Manager, Subject Librarian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8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1470025"/>
          </a:xfrm>
        </p:spPr>
        <p:txBody>
          <a:bodyPr/>
          <a:lstStyle/>
          <a:p>
            <a:pPr eaLnBrk="1" hangingPunct="1"/>
            <a:r>
              <a:rPr lang="de-DE" altLang="en-US" sz="3200" smtClean="0"/>
              <a:t>Activity Report </a:t>
            </a:r>
            <a:br>
              <a:rPr lang="de-DE" altLang="en-US" sz="3200" smtClean="0"/>
            </a:br>
            <a:r>
              <a:rPr lang="de-DE" altLang="en-US" sz="3200" smtClean="0"/>
              <a:t>Working Group 1:</a:t>
            </a:r>
            <a:br>
              <a:rPr lang="de-DE" altLang="en-US" sz="3200" smtClean="0"/>
            </a:br>
            <a:r>
              <a:rPr lang="de-DE" altLang="en-US" sz="3200" smtClean="0"/>
              <a:t> Repository Content</a:t>
            </a:r>
            <a:endParaRPr lang="en-GB" altLang="en-US" sz="3200" smtClean="0"/>
          </a:p>
        </p:txBody>
      </p:sp>
      <p:sp>
        <p:nvSpPr>
          <p:cNvPr id="1536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altLang="en-US" sz="2800" smtClean="0"/>
              <a:t>Silvia Nakano</a:t>
            </a:r>
          </a:p>
          <a:p>
            <a:pPr eaLnBrk="1" hangingPunct="1"/>
            <a:r>
              <a:rPr lang="de-DE" altLang="en-US" sz="2800" smtClean="0"/>
              <a:t>May 21, 2014</a:t>
            </a:r>
          </a:p>
          <a:p>
            <a:pPr eaLnBrk="1" hangingPunct="1"/>
            <a:r>
              <a:rPr lang="de-DE" altLang="en-US" sz="2800" smtClean="0"/>
              <a:t>COAR General Assembly 2014,  </a:t>
            </a:r>
          </a:p>
          <a:p>
            <a:pPr eaLnBrk="1" hangingPunct="1"/>
            <a:r>
              <a:rPr lang="de-DE" altLang="en-US" sz="2800" smtClean="0"/>
              <a:t>Athens, Greece</a:t>
            </a:r>
            <a:endParaRPr lang="en-GB" altLang="en-US" sz="28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8961039" cy="5297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Outcomes – Service Areas</a:t>
            </a:r>
            <a:endParaRPr lang="en-GB" altLang="de-DE" dirty="0" smtClean="0"/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3250" cy="44148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b="1" dirty="0"/>
              <a:t>Digital </a:t>
            </a:r>
            <a:r>
              <a:rPr lang="en-GB" b="1" dirty="0" smtClean="0"/>
              <a:t>Humanities (DH)</a:t>
            </a:r>
            <a:r>
              <a:rPr lang="en-GB" dirty="0" smtClean="0"/>
              <a:t>:</a:t>
            </a:r>
          </a:p>
          <a:p>
            <a:pPr eaLnBrk="1" hangingPunct="1"/>
            <a:r>
              <a:rPr lang="en-GB" dirty="0" smtClean="0"/>
              <a:t>Framework</a:t>
            </a:r>
          </a:p>
          <a:p>
            <a:pPr eaLnBrk="1" hangingPunct="1"/>
            <a:r>
              <a:rPr lang="en-GB" dirty="0" smtClean="0"/>
              <a:t>Roles involved</a:t>
            </a:r>
          </a:p>
          <a:p>
            <a:r>
              <a:rPr lang="en-US" dirty="0"/>
              <a:t>Services/Tasks/Functions/Responsibilities</a:t>
            </a:r>
            <a:endParaRPr lang="es-ES" dirty="0"/>
          </a:p>
          <a:p>
            <a:r>
              <a:rPr lang="en-US" dirty="0"/>
              <a:t>Competencies/Skills/Expertise</a:t>
            </a:r>
            <a:endParaRPr lang="es-ES" dirty="0"/>
          </a:p>
          <a:p>
            <a:pPr eaLnBrk="1" hangingPunct="1"/>
            <a:r>
              <a:rPr lang="en-GB" dirty="0" smtClean="0"/>
              <a:t>Related service areas &amp; roles</a:t>
            </a:r>
          </a:p>
          <a:p>
            <a:pPr eaLnBrk="1" hangingPunct="1"/>
            <a:r>
              <a:rPr lang="en-GB" dirty="0" smtClean="0"/>
              <a:t>Literature</a:t>
            </a:r>
          </a:p>
          <a:p>
            <a:pPr eaLnBrk="1" hangingPunct="1"/>
            <a:endParaRPr lang="en-GB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Outcomes – Service Areas</a:t>
            </a:r>
            <a:endParaRPr lang="en-GB" altLang="de-DE" dirty="0" smtClean="0"/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3250" cy="44148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Discussions </a:t>
            </a:r>
            <a:r>
              <a:rPr lang="en-US" b="1" dirty="0"/>
              <a:t>with </a:t>
            </a:r>
            <a:r>
              <a:rPr lang="en-US" b="1" dirty="0" smtClean="0"/>
              <a:t>DH practitioners</a:t>
            </a:r>
          </a:p>
          <a:p>
            <a:pPr eaLnBrk="1" hangingPunct="1"/>
            <a:r>
              <a:rPr lang="en-US" sz="2800" dirty="0" smtClean="0"/>
              <a:t>Maryland </a:t>
            </a:r>
            <a:r>
              <a:rPr lang="en-US" sz="2800" dirty="0"/>
              <a:t>Institute for Technology in the </a:t>
            </a:r>
            <a:r>
              <a:rPr lang="en-US" sz="2800" dirty="0" smtClean="0"/>
              <a:t>Humanities 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Ohio State </a:t>
            </a:r>
            <a:r>
              <a:rPr lang="en-US" sz="2800" dirty="0" smtClean="0"/>
              <a:t>University</a:t>
            </a:r>
          </a:p>
          <a:p>
            <a:pPr eaLnBrk="1" hangingPunct="1"/>
            <a:r>
              <a:rPr lang="en-US" sz="2800" dirty="0" smtClean="0"/>
              <a:t>University </a:t>
            </a:r>
            <a:r>
              <a:rPr lang="en-US" sz="2800" dirty="0"/>
              <a:t>of Colorado Libraries DH Task </a:t>
            </a:r>
            <a:r>
              <a:rPr lang="en-US" sz="2800" dirty="0" smtClean="0"/>
              <a:t>Force</a:t>
            </a:r>
          </a:p>
          <a:p>
            <a:pPr eaLnBrk="1" hangingPunct="1"/>
            <a:r>
              <a:rPr lang="en-US" sz="2800" dirty="0" smtClean="0"/>
              <a:t>ACRL </a:t>
            </a:r>
            <a:r>
              <a:rPr lang="en-US" sz="2800" dirty="0"/>
              <a:t>Digital Humanities Interest </a:t>
            </a:r>
            <a:r>
              <a:rPr lang="en-US" sz="2800" dirty="0" smtClean="0"/>
              <a:t>Group</a:t>
            </a:r>
          </a:p>
          <a:p>
            <a:pPr eaLnBrk="1" hangingPunct="1"/>
            <a:r>
              <a:rPr lang="en-US" sz="2800" dirty="0" smtClean="0"/>
              <a:t>University </a:t>
            </a:r>
            <a:r>
              <a:rPr lang="en-US" sz="2800" dirty="0"/>
              <a:t>of Florida DH Libraries </a:t>
            </a:r>
            <a:r>
              <a:rPr lang="en-US" sz="2800" dirty="0" smtClean="0"/>
              <a:t>Group</a:t>
            </a:r>
          </a:p>
          <a:p>
            <a:pPr eaLnBrk="1" hangingPunct="1"/>
            <a:r>
              <a:rPr lang="en-US" sz="2800" dirty="0" smtClean="0"/>
              <a:t>University </a:t>
            </a:r>
            <a:r>
              <a:rPr lang="en-US" sz="2800" dirty="0"/>
              <a:t>of Virginia Scholars </a:t>
            </a:r>
            <a:r>
              <a:rPr lang="en-US" sz="2800" dirty="0" smtClean="0"/>
              <a:t>Lab</a:t>
            </a:r>
          </a:p>
          <a:p>
            <a:pPr eaLnBrk="1" hangingPunct="1"/>
            <a:r>
              <a:rPr lang="en-US" sz="2800" dirty="0" smtClean="0"/>
              <a:t>Gottingen </a:t>
            </a:r>
            <a:r>
              <a:rPr lang="en-US" sz="2800" dirty="0"/>
              <a:t>Centre for Digital </a:t>
            </a:r>
            <a:r>
              <a:rPr lang="en-US" sz="2800" dirty="0" smtClean="0"/>
              <a:t>Humanities</a:t>
            </a:r>
          </a:p>
          <a:p>
            <a:pPr eaLnBrk="1" hangingPunct="1"/>
            <a:r>
              <a:rPr lang="en-US" sz="2800" dirty="0" smtClean="0"/>
              <a:t>DARIAH-EU</a:t>
            </a:r>
            <a:r>
              <a:rPr lang="en-US" sz="2800" dirty="0"/>
              <a:t>...</a:t>
            </a:r>
            <a:endParaRPr lang="en-GB" alt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15553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 smtClean="0"/>
              <a:t>DH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Services/Tasks/Functions/Responsibilities</a:t>
            </a:r>
            <a:endParaRPr lang="es-ES" b="1" dirty="0"/>
          </a:p>
          <a:p>
            <a:r>
              <a:rPr lang="en-US" dirty="0" smtClean="0"/>
              <a:t>Scholarly </a:t>
            </a:r>
            <a:r>
              <a:rPr lang="en-US" dirty="0"/>
              <a:t>communication </a:t>
            </a:r>
            <a:r>
              <a:rPr lang="en-US" dirty="0" smtClean="0"/>
              <a:t>&amp; </a:t>
            </a:r>
            <a:r>
              <a:rPr lang="en-US" dirty="0"/>
              <a:t>publishing</a:t>
            </a:r>
          </a:p>
          <a:p>
            <a:r>
              <a:rPr lang="en-US" dirty="0"/>
              <a:t>Technical services </a:t>
            </a:r>
            <a:endParaRPr lang="en-US" dirty="0" smtClean="0"/>
          </a:p>
          <a:p>
            <a:r>
              <a:rPr lang="en-US" dirty="0"/>
              <a:t>Digital Humanities Research and Consulting</a:t>
            </a:r>
            <a:endParaRPr lang="es-ES" dirty="0"/>
          </a:p>
          <a:p>
            <a:r>
              <a:rPr lang="en-US" dirty="0" smtClean="0"/>
              <a:t>Teaching/training</a:t>
            </a:r>
          </a:p>
          <a:p>
            <a:r>
              <a:rPr lang="en-US" dirty="0"/>
              <a:t>Space/</a:t>
            </a:r>
            <a:r>
              <a:rPr lang="en-US" dirty="0" err="1"/>
              <a:t>Collaboratories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 smtClean="0"/>
              <a:t>DH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Competencies/Skills/Expertise</a:t>
            </a:r>
            <a:endParaRPr lang="es-ES" b="1" dirty="0"/>
          </a:p>
          <a:p>
            <a:r>
              <a:rPr lang="en-US" dirty="0" smtClean="0"/>
              <a:t>Subject/domain: </a:t>
            </a:r>
            <a:r>
              <a:rPr lang="en-US" dirty="0"/>
              <a:t>Academic subject </a:t>
            </a:r>
            <a:r>
              <a:rPr lang="en-US" dirty="0" smtClean="0"/>
              <a:t>expertise, </a:t>
            </a:r>
            <a:r>
              <a:rPr lang="en-US" dirty="0"/>
              <a:t>Librarianship </a:t>
            </a:r>
            <a:r>
              <a:rPr lang="en-US" dirty="0" smtClean="0"/>
              <a:t>&amp; Scholarly Communication, </a:t>
            </a:r>
            <a:r>
              <a:rPr lang="en-US" dirty="0"/>
              <a:t>Data curation </a:t>
            </a:r>
            <a:r>
              <a:rPr lang="en-US" dirty="0" smtClean="0"/>
              <a:t>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29591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 smtClean="0"/>
              <a:t>DH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Competencies/Skills/Expertise (2)</a:t>
            </a:r>
            <a:endParaRPr lang="es-ES" b="1" dirty="0"/>
          </a:p>
          <a:p>
            <a:r>
              <a:rPr lang="en-US" dirty="0" smtClean="0"/>
              <a:t>Technical: </a:t>
            </a:r>
            <a:r>
              <a:rPr lang="en-US" dirty="0"/>
              <a:t>Data </a:t>
            </a:r>
            <a:r>
              <a:rPr lang="en-US" dirty="0" smtClean="0"/>
              <a:t>visualization, Text-mining, GIS, Statistical </a:t>
            </a:r>
            <a:r>
              <a:rPr lang="en-US" dirty="0"/>
              <a:t>analysis </a:t>
            </a:r>
            <a:r>
              <a:rPr lang="en-US" dirty="0" smtClean="0"/>
              <a:t>tools, Designing &amp;  </a:t>
            </a:r>
            <a:r>
              <a:rPr lang="en-US" dirty="0"/>
              <a:t>programming relational </a:t>
            </a:r>
            <a:r>
              <a:rPr lang="en-US" dirty="0" smtClean="0"/>
              <a:t>databases, Server-side </a:t>
            </a:r>
            <a:r>
              <a:rPr lang="en-US" dirty="0"/>
              <a:t>web </a:t>
            </a:r>
            <a:r>
              <a:rPr lang="en-US" dirty="0" smtClean="0"/>
              <a:t>development, metadata standards &amp; schema, Text markup &amp; encoding, Software </a:t>
            </a:r>
            <a:r>
              <a:rPr lang="en-US" dirty="0"/>
              <a:t>evaluation </a:t>
            </a:r>
            <a:r>
              <a:rPr lang="en-US" dirty="0" smtClean="0"/>
              <a:t>&amp; integration, Software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1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 smtClean="0"/>
              <a:t>DH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Competencies/Skills/Expertise (3)</a:t>
            </a:r>
            <a:endParaRPr lang="es-ES" b="1" dirty="0"/>
          </a:p>
          <a:p>
            <a:r>
              <a:rPr lang="en-US" dirty="0" smtClean="0"/>
              <a:t>Technical: Open </a:t>
            </a:r>
            <a:r>
              <a:rPr lang="en-US" dirty="0"/>
              <a:t>source systems </a:t>
            </a:r>
            <a:r>
              <a:rPr lang="en-US" dirty="0" smtClean="0"/>
              <a:t>administration, Current </a:t>
            </a:r>
            <a:r>
              <a:rPr lang="en-US" dirty="0"/>
              <a:t>web </a:t>
            </a:r>
            <a:r>
              <a:rPr lang="en-US" dirty="0" smtClean="0"/>
              <a:t>technologies, Network </a:t>
            </a:r>
            <a:r>
              <a:rPr lang="en-US" dirty="0"/>
              <a:t>analysis </a:t>
            </a:r>
            <a:r>
              <a:rPr lang="en-US" dirty="0" smtClean="0"/>
              <a:t>&amp; </a:t>
            </a:r>
            <a:r>
              <a:rPr lang="en-US" dirty="0"/>
              <a:t>graph </a:t>
            </a:r>
            <a:r>
              <a:rPr lang="en-US" dirty="0" smtClean="0"/>
              <a:t>theory, Topic modeling, current </a:t>
            </a:r>
            <a:r>
              <a:rPr lang="en-US" dirty="0"/>
              <a:t>software commonly used in digital humanities projects (e.g. </a:t>
            </a:r>
            <a:r>
              <a:rPr lang="en-US" dirty="0" err="1"/>
              <a:t>Zotero</a:t>
            </a:r>
            <a:r>
              <a:rPr lang="en-US" dirty="0"/>
              <a:t>, </a:t>
            </a:r>
            <a:r>
              <a:rPr lang="en-US" dirty="0" err="1"/>
              <a:t>Mendeley</a:t>
            </a:r>
            <a:r>
              <a:rPr lang="en-US" dirty="0"/>
              <a:t>, </a:t>
            </a:r>
            <a:r>
              <a:rPr lang="en-US" dirty="0" err="1"/>
              <a:t>Omeka</a:t>
            </a:r>
            <a:r>
              <a:rPr lang="en-US" dirty="0"/>
              <a:t>, etc</a:t>
            </a:r>
            <a:r>
              <a:rPr lang="en-US" dirty="0" smtClean="0"/>
              <a:t>.), knowledge </a:t>
            </a:r>
            <a:r>
              <a:rPr lang="en-US" dirty="0"/>
              <a:t>on Semantic web </a:t>
            </a:r>
            <a:r>
              <a:rPr lang="en-US" dirty="0" smtClean="0"/>
              <a:t>technologies, Linked </a:t>
            </a:r>
            <a:r>
              <a:rPr lang="en-US" dirty="0"/>
              <a:t>data</a:t>
            </a:r>
            <a:endParaRPr lang="es-E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806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 smtClean="0"/>
              <a:t>DH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Competencies/Skills/Expertise (4)</a:t>
            </a:r>
            <a:endParaRPr lang="es-ES" b="1" dirty="0"/>
          </a:p>
          <a:p>
            <a:r>
              <a:rPr lang="en-US" dirty="0"/>
              <a:t>Project Management/Program </a:t>
            </a:r>
            <a:r>
              <a:rPr lang="en-US" dirty="0" smtClean="0"/>
              <a:t>Development</a:t>
            </a:r>
          </a:p>
          <a:p>
            <a:r>
              <a:rPr lang="en-US" dirty="0" smtClean="0"/>
              <a:t>Partnerships/Collaboration</a:t>
            </a:r>
          </a:p>
          <a:p>
            <a:r>
              <a:rPr lang="en-US" dirty="0" smtClean="0"/>
              <a:t>Teaching/Training:</a:t>
            </a:r>
            <a:r>
              <a:rPr lang="en-US" b="1" dirty="0" smtClean="0"/>
              <a:t> </a:t>
            </a:r>
            <a:r>
              <a:rPr lang="en-US" dirty="0" smtClean="0"/>
              <a:t>Ability </a:t>
            </a:r>
            <a:r>
              <a:rPr lang="en-US" dirty="0"/>
              <a:t>to educate library staff on digital arts </a:t>
            </a:r>
            <a:r>
              <a:rPr lang="en-US" dirty="0" smtClean="0"/>
              <a:t>&amp; </a:t>
            </a:r>
            <a:r>
              <a:rPr lang="en-US" dirty="0"/>
              <a:t>humanities topics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63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 smtClean="0"/>
              <a:t>DH (6)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Related service areas </a:t>
            </a:r>
            <a:r>
              <a:rPr lang="en-GB" b="1" dirty="0" smtClean="0"/>
              <a:t>&amp; </a:t>
            </a:r>
            <a:r>
              <a:rPr lang="en-GB" b="1" dirty="0"/>
              <a:t>roles</a:t>
            </a:r>
            <a:r>
              <a:rPr lang="en-GB" b="1" dirty="0" smtClean="0"/>
              <a:t>: </a:t>
            </a:r>
            <a:r>
              <a:rPr lang="en-GB" dirty="0" smtClean="0"/>
              <a:t>Repository </a:t>
            </a:r>
            <a:r>
              <a:rPr lang="en-GB" dirty="0"/>
              <a:t>Manager,  Data Manager </a:t>
            </a:r>
            <a:r>
              <a:rPr lang="en-GB" dirty="0" smtClean="0"/>
              <a:t>&amp; Scholarly </a:t>
            </a:r>
            <a:r>
              <a:rPr lang="en-GB" dirty="0"/>
              <a:t>Communication </a:t>
            </a:r>
            <a:r>
              <a:rPr lang="en-GB" dirty="0" smtClean="0"/>
              <a:t>Librarian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To </a:t>
            </a:r>
            <a:r>
              <a:rPr lang="en-GB" b="1" dirty="0"/>
              <a:t>work with</a:t>
            </a:r>
            <a:r>
              <a:rPr lang="en-GB" dirty="0"/>
              <a:t>: </a:t>
            </a:r>
            <a:r>
              <a:rPr lang="en-US" dirty="0"/>
              <a:t>Digital Repository Librarian, Subject Librarian, Digital Initiatives Librarian, Digital Humanities Librarian</a:t>
            </a:r>
          </a:p>
        </p:txBody>
      </p:sp>
    </p:spTree>
    <p:extLst>
      <p:ext uri="{BB962C8B-B14F-4D97-AF65-F5344CB8AC3E}">
        <p14:creationId xmlns:p14="http://schemas.microsoft.com/office/powerpoint/2010/main" val="565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Charge &amp; scope of TF </a:t>
            </a:r>
            <a:r>
              <a:rPr lang="en-GB" dirty="0" smtClean="0"/>
              <a:t>work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68" y="1052736"/>
            <a:ext cx="8223250" cy="4414837"/>
          </a:xfrm>
        </p:spPr>
        <p:txBody>
          <a:bodyPr/>
          <a:lstStyle/>
          <a:p>
            <a:r>
              <a:rPr lang="en-GB" dirty="0" smtClean="0"/>
              <a:t>Note </a:t>
            </a:r>
            <a:r>
              <a:rPr lang="en-GB" dirty="0"/>
              <a:t>of the array of organizational models evolving to support new </a:t>
            </a:r>
            <a:r>
              <a:rPr lang="en-GB" dirty="0" smtClean="0"/>
              <a:t>services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Produce </a:t>
            </a:r>
            <a:r>
              <a:rPr lang="en-GB" dirty="0"/>
              <a:t>a toolkit that will help to build capacity in libraries for supporting new roles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Work ahead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b="1" dirty="0"/>
              <a:t>Reviewing draft profiles </a:t>
            </a:r>
            <a:r>
              <a:rPr lang="en-US" b="1" dirty="0" smtClean="0"/>
              <a:t>&amp; engaging </a:t>
            </a:r>
            <a:r>
              <a:rPr lang="en-US" b="1" dirty="0"/>
              <a:t>in describing other service areas</a:t>
            </a:r>
            <a:r>
              <a:rPr lang="en-US" dirty="0" smtClean="0"/>
              <a:t>: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Digital preservation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Digital Curation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Metadata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Research Support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Instructional Services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Repository Management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Digital Initiatives</a:t>
            </a:r>
          </a:p>
          <a:p>
            <a:pPr marL="0" indent="0" algn="ctr" eaLnBrk="1" hangingPunct="1">
              <a:buNone/>
            </a:pPr>
            <a:r>
              <a:rPr lang="en-US" sz="2800" dirty="0" smtClean="0"/>
              <a:t>Technology </a:t>
            </a:r>
            <a:r>
              <a:rPr lang="en-US" sz="2800" dirty="0"/>
              <a:t>Services</a:t>
            </a:r>
            <a:endParaRPr lang="en-GB" alt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Work ahead (2)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b="1" dirty="0"/>
              <a:t>Clustering </a:t>
            </a:r>
            <a:r>
              <a:rPr lang="en-US" b="1" dirty="0" smtClean="0"/>
              <a:t>competencies/specializations</a:t>
            </a:r>
          </a:p>
          <a:p>
            <a:pPr eaLnBrk="1" hangingPunct="1"/>
            <a:r>
              <a:rPr lang="en-GB" sz="2800" dirty="0"/>
              <a:t>Identifying areas of </a:t>
            </a:r>
            <a:r>
              <a:rPr lang="en-GB" sz="2800" dirty="0" smtClean="0"/>
              <a:t>overlap</a:t>
            </a:r>
          </a:p>
          <a:p>
            <a:pPr eaLnBrk="1" hangingPunct="1"/>
            <a:r>
              <a:rPr lang="en-GB" sz="2800" dirty="0" smtClean="0"/>
              <a:t>Probably </a:t>
            </a:r>
            <a:r>
              <a:rPr lang="en-GB" sz="2800" dirty="0"/>
              <a:t>aggregate areas that are very close in </a:t>
            </a:r>
            <a:r>
              <a:rPr lang="en-GB" sz="2800" dirty="0" smtClean="0"/>
              <a:t>competencies/roles</a:t>
            </a:r>
          </a:p>
          <a:p>
            <a:pPr eaLnBrk="1" hangingPunct="1"/>
            <a:r>
              <a:rPr lang="en-GB" sz="2800" dirty="0" smtClean="0"/>
              <a:t>Both </a:t>
            </a:r>
            <a:r>
              <a:rPr lang="en-GB" sz="2800" dirty="0"/>
              <a:t>technical “hard” skills </a:t>
            </a:r>
            <a:r>
              <a:rPr lang="en-GB" sz="2800" dirty="0" smtClean="0"/>
              <a:t>&amp; communication/organization </a:t>
            </a:r>
            <a:r>
              <a:rPr lang="en-GB" sz="2800" dirty="0"/>
              <a:t>“soft” </a:t>
            </a:r>
            <a:r>
              <a:rPr lang="en-GB" sz="2800" dirty="0" smtClean="0"/>
              <a:t>skills</a:t>
            </a:r>
          </a:p>
          <a:p>
            <a:pPr eaLnBrk="1" hangingPunct="1"/>
            <a:r>
              <a:rPr lang="en-GB" sz="2800" dirty="0" smtClean="0"/>
              <a:t>An </a:t>
            </a:r>
            <a:r>
              <a:rPr lang="en-GB" sz="2800" dirty="0"/>
              <a:t>imperfect art </a:t>
            </a:r>
            <a:r>
              <a:rPr lang="en-GB" sz="2800" dirty="0" smtClean="0"/>
              <a:t>&amp; </a:t>
            </a:r>
            <a:r>
              <a:rPr lang="en-GB" sz="2800" dirty="0"/>
              <a:t>each service area continues to evolve</a:t>
            </a:r>
            <a:endParaRPr lang="en-GB" alt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33380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Work ahead (3)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b="1" dirty="0"/>
              <a:t>Developing an online toolkit that will allow library </a:t>
            </a:r>
            <a:r>
              <a:rPr lang="en-GB" b="1" dirty="0" smtClean="0"/>
              <a:t>managers</a:t>
            </a:r>
          </a:p>
          <a:p>
            <a:pPr eaLnBrk="1" hangingPunct="1"/>
            <a:r>
              <a:rPr lang="en-GB" sz="2800" dirty="0" smtClean="0"/>
              <a:t>to </a:t>
            </a:r>
            <a:r>
              <a:rPr lang="en-GB" sz="2800" dirty="0"/>
              <a:t>identify skill gaps in their </a:t>
            </a:r>
            <a:r>
              <a:rPr lang="en-GB" sz="2800" dirty="0" smtClean="0"/>
              <a:t>institution; </a:t>
            </a:r>
          </a:p>
          <a:p>
            <a:pPr eaLnBrk="1" hangingPunct="1"/>
            <a:r>
              <a:rPr lang="en-GB" sz="2800" dirty="0" smtClean="0"/>
              <a:t>form </a:t>
            </a:r>
            <a:r>
              <a:rPr lang="en-GB" sz="2800" dirty="0"/>
              <a:t>the basis of job </a:t>
            </a:r>
            <a:r>
              <a:rPr lang="en-GB" sz="2800" dirty="0" smtClean="0"/>
              <a:t>descriptions/announcements; </a:t>
            </a:r>
          </a:p>
          <a:p>
            <a:pPr eaLnBrk="1" hangingPunct="1"/>
            <a:r>
              <a:rPr lang="en-GB" sz="2800" dirty="0" smtClean="0"/>
              <a:t>enable </a:t>
            </a:r>
            <a:r>
              <a:rPr lang="en-GB" sz="2800" dirty="0"/>
              <a:t>professionals to carry out </a:t>
            </a:r>
            <a:r>
              <a:rPr lang="en-GB" sz="2800" dirty="0" smtClean="0"/>
              <a:t>self-assessments; </a:t>
            </a:r>
          </a:p>
          <a:p>
            <a:pPr eaLnBrk="1" hangingPunct="1"/>
            <a:r>
              <a:rPr lang="en-GB" sz="2800" dirty="0" smtClean="0"/>
              <a:t>act </a:t>
            </a:r>
            <a:r>
              <a:rPr lang="en-GB" sz="2800" dirty="0"/>
              <a:t>as a foundation for the development of training programs for </a:t>
            </a:r>
            <a:r>
              <a:rPr lang="en-GB" sz="2800" dirty="0" smtClean="0"/>
              <a:t>librarians/library </a:t>
            </a:r>
            <a:r>
              <a:rPr lang="en-GB" sz="2800" dirty="0"/>
              <a:t>professionals</a:t>
            </a:r>
            <a:r>
              <a:rPr lang="en-GB" sz="2800" dirty="0" smtClean="0"/>
              <a:t>.</a:t>
            </a:r>
            <a:endParaRPr lang="en-GB" alt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39403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de-DE" dirty="0" smtClean="0"/>
              <a:t>Work ahead (4)</a:t>
            </a:r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GB" sz="2800" dirty="0" smtClean="0"/>
          </a:p>
          <a:p>
            <a:pPr marL="0" indent="0" eaLnBrk="1" hangingPunct="1">
              <a:buNone/>
            </a:pPr>
            <a:endParaRPr lang="en-GB" sz="2800" dirty="0"/>
          </a:p>
          <a:p>
            <a:pPr marL="0" indent="0" eaLnBrk="1" hangingPunct="1">
              <a:buNone/>
            </a:pPr>
            <a:r>
              <a:rPr lang="en-GB" dirty="0" smtClean="0"/>
              <a:t>In </a:t>
            </a:r>
            <a:r>
              <a:rPr lang="en-GB" dirty="0"/>
              <a:t>addition, the toolkit will provide an outline of new organizational </a:t>
            </a:r>
            <a:r>
              <a:rPr lang="en-GB" dirty="0" smtClean="0"/>
              <a:t>models for libraries. </a:t>
            </a:r>
            <a:endParaRPr lang="en-GB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33634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might </a:t>
            </a:r>
            <a:r>
              <a:rPr lang="en-GB" dirty="0"/>
              <a:t>the </a:t>
            </a:r>
            <a:r>
              <a:rPr lang="en-GB" dirty="0" smtClean="0"/>
              <a:t>toolkit look like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Web-based</a:t>
            </a:r>
          </a:p>
          <a:p>
            <a:r>
              <a:rPr lang="en-GB" dirty="0" smtClean="0"/>
              <a:t>An </a:t>
            </a:r>
            <a:r>
              <a:rPr lang="en-GB" dirty="0"/>
              <a:t>aggregation of documents and web </a:t>
            </a:r>
            <a:r>
              <a:rPr lang="en-GB" dirty="0" smtClean="0"/>
              <a:t>resources?</a:t>
            </a:r>
          </a:p>
          <a:p>
            <a:r>
              <a:rPr lang="en-GB" dirty="0" smtClean="0"/>
              <a:t>A </a:t>
            </a:r>
            <a:r>
              <a:rPr lang="en-GB" dirty="0"/>
              <a:t>guide for developing new positions for specific </a:t>
            </a:r>
            <a:r>
              <a:rPr lang="en-GB" dirty="0" smtClean="0"/>
              <a:t>needs?</a:t>
            </a:r>
          </a:p>
          <a:p>
            <a:r>
              <a:rPr lang="en-GB" dirty="0" smtClean="0"/>
              <a:t>Audience</a:t>
            </a:r>
            <a:r>
              <a:rPr lang="en-GB" dirty="0"/>
              <a:t>: administrators, practitioners,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2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&amp;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579296" cy="44148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Iryna Kuchma, </a:t>
            </a:r>
            <a:r>
              <a:rPr lang="en-US" sz="2800" dirty="0" smtClean="0">
                <a:hlinkClick r:id="rId2"/>
              </a:rPr>
              <a:t>iryna.kuchma@eifl.net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://www.coar-repositories.org/activities/support-and-training/task-force-competencies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96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https://www.coar-repositories.org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COAR – Greater visibility and application of research through global networks of Open Access repositories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10" y="1192213"/>
            <a:ext cx="5721629" cy="4414837"/>
          </a:xfrm>
        </p:spPr>
      </p:pic>
    </p:spTree>
    <p:extLst>
      <p:ext uri="{BB962C8B-B14F-4D97-AF65-F5344CB8AC3E}">
        <p14:creationId xmlns:p14="http://schemas.microsoft.com/office/powerpoint/2010/main" val="3725266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http://www.fosteropenscience.eu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Foster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10" y="1192213"/>
            <a:ext cx="5721629" cy="4414837"/>
          </a:xfrm>
        </p:spPr>
      </p:pic>
    </p:spTree>
    <p:extLst>
      <p:ext uri="{BB962C8B-B14F-4D97-AF65-F5344CB8AC3E}">
        <p14:creationId xmlns:p14="http://schemas.microsoft.com/office/powerpoint/2010/main" val="2607354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http://www.fosteropenscience.eu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Training Call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10" y="1192213"/>
            <a:ext cx="5721629" cy="4414837"/>
          </a:xfrm>
        </p:spPr>
      </p:pic>
    </p:spTree>
    <p:extLst>
      <p:ext uri="{BB962C8B-B14F-4D97-AF65-F5344CB8AC3E}">
        <p14:creationId xmlns:p14="http://schemas.microsoft.com/office/powerpoint/2010/main" val="3067794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http://www.fosteropenscience.eu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Research data management and open data | Foster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10" y="1192213"/>
            <a:ext cx="5721629" cy="4414837"/>
          </a:xfrm>
        </p:spPr>
      </p:pic>
    </p:spTree>
    <p:extLst>
      <p:ext uri="{BB962C8B-B14F-4D97-AF65-F5344CB8AC3E}">
        <p14:creationId xmlns:p14="http://schemas.microsoft.com/office/powerpoint/2010/main" val="236433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Activities over the last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9814"/>
            <a:ext cx="8223250" cy="4414837"/>
          </a:xfrm>
        </p:spPr>
        <p:txBody>
          <a:bodyPr/>
          <a:lstStyle/>
          <a:p>
            <a:r>
              <a:rPr lang="en-GB" dirty="0"/>
              <a:t>Defining collaboration tools &amp; </a:t>
            </a:r>
            <a:r>
              <a:rPr lang="en-GB" dirty="0" smtClean="0"/>
              <a:t>processes</a:t>
            </a:r>
          </a:p>
          <a:p>
            <a:r>
              <a:rPr lang="en-GB" dirty="0" smtClean="0"/>
              <a:t>Literature review</a:t>
            </a:r>
          </a:p>
          <a:p>
            <a:r>
              <a:rPr lang="en-GB" dirty="0" smtClean="0"/>
              <a:t>Identified </a:t>
            </a:r>
            <a:r>
              <a:rPr lang="en-GB" dirty="0"/>
              <a:t>E-Research specialization </a:t>
            </a:r>
            <a:r>
              <a:rPr lang="en-GB" dirty="0" smtClean="0"/>
              <a:t>areas</a:t>
            </a:r>
          </a:p>
          <a:p>
            <a:r>
              <a:rPr lang="en-GB" dirty="0" smtClean="0"/>
              <a:t>Gathered </a:t>
            </a:r>
            <a:r>
              <a:rPr lang="en-GB" dirty="0"/>
              <a:t>job descriptions from web </a:t>
            </a:r>
            <a:r>
              <a:rPr lang="en-GB" dirty="0" smtClean="0"/>
              <a:t>searches</a:t>
            </a:r>
          </a:p>
          <a:p>
            <a:r>
              <a:rPr lang="en-GB" dirty="0" smtClean="0"/>
              <a:t>Wiki/Dropbox/Google </a:t>
            </a:r>
            <a:r>
              <a:rPr lang="en-GB" dirty="0"/>
              <a:t>Drive for community communication &amp; </a:t>
            </a:r>
            <a:r>
              <a:rPr lang="en-GB" dirty="0" smtClean="0"/>
              <a:t>feedback</a:t>
            </a:r>
          </a:p>
          <a:p>
            <a:r>
              <a:rPr lang="en-GB" dirty="0" smtClean="0"/>
              <a:t>What </a:t>
            </a:r>
            <a:r>
              <a:rPr lang="en-GB" dirty="0"/>
              <a:t>‘the toolkit’ might look like – ideas discussed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http://www.fosteropenscience.eu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Open Humanities @ The Humanities and Technology Camp (THATCamp) | Foster - Mozilla Firefox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010" y="1192213"/>
            <a:ext cx="5721629" cy="4414837"/>
          </a:xfrm>
        </p:spPr>
      </p:pic>
    </p:spTree>
    <p:extLst>
      <p:ext uri="{BB962C8B-B14F-4D97-AF65-F5344CB8AC3E}">
        <p14:creationId xmlns:p14="http://schemas.microsoft.com/office/powerpoint/2010/main" val="336801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3250" cy="4414837"/>
          </a:xfrm>
        </p:spPr>
        <p:txBody>
          <a:bodyPr/>
          <a:lstStyle/>
          <a:p>
            <a:r>
              <a:rPr lang="en-GB" dirty="0"/>
              <a:t>“E-Research” not used globally; </a:t>
            </a:r>
            <a:r>
              <a:rPr lang="en-GB" dirty="0" smtClean="0"/>
              <a:t>jargon</a:t>
            </a:r>
          </a:p>
          <a:p>
            <a:r>
              <a:rPr lang="en-GB" dirty="0" smtClean="0"/>
              <a:t>Relationships </a:t>
            </a:r>
            <a:r>
              <a:rPr lang="en-GB" dirty="0"/>
              <a:t>&amp; overlap </a:t>
            </a:r>
            <a:r>
              <a:rPr lang="en-GB" dirty="0" smtClean="0"/>
              <a:t>between specializations</a:t>
            </a:r>
            <a:r>
              <a:rPr lang="en-GB" dirty="0"/>
              <a:t>, competencies, </a:t>
            </a:r>
            <a:r>
              <a:rPr lang="en-GB" dirty="0" smtClean="0"/>
              <a:t>skills</a:t>
            </a:r>
          </a:p>
          <a:p>
            <a:r>
              <a:rPr lang="en-GB" dirty="0" smtClean="0"/>
              <a:t>Terminology/nomenclature </a:t>
            </a:r>
            <a:r>
              <a:rPr lang="en-GB" dirty="0"/>
              <a:t>imprecise, </a:t>
            </a:r>
            <a:r>
              <a:rPr lang="en-GB" dirty="0" smtClean="0"/>
              <a:t>variable</a:t>
            </a:r>
          </a:p>
          <a:p>
            <a:r>
              <a:rPr lang="en-GB" dirty="0" smtClean="0"/>
              <a:t>Competencies</a:t>
            </a:r>
            <a:r>
              <a:rPr lang="en-GB" dirty="0"/>
              <a:t>: hard &amp; soft </a:t>
            </a:r>
            <a:r>
              <a:rPr lang="en-GB" dirty="0" smtClean="0"/>
              <a:t>skills</a:t>
            </a:r>
          </a:p>
          <a:p>
            <a:r>
              <a:rPr lang="en-GB" dirty="0" smtClean="0"/>
              <a:t>Qualifications </a:t>
            </a:r>
            <a:r>
              <a:rPr lang="en-GB" dirty="0"/>
              <a:t>for competencies based in practice, less in academic programs, although this is evolving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3250" cy="4414837"/>
          </a:xfrm>
        </p:spPr>
        <p:txBody>
          <a:bodyPr/>
          <a:lstStyle/>
          <a:p>
            <a:r>
              <a:rPr lang="en-GB" dirty="0"/>
              <a:t>Task Force relies on feedback from these communities of practice around E-Research</a:t>
            </a:r>
            <a:br>
              <a:rPr lang="en-GB" dirty="0"/>
            </a:br>
            <a:r>
              <a:rPr lang="en-GB" dirty="0" smtClean="0"/>
              <a:t>Presentations </a:t>
            </a:r>
            <a:r>
              <a:rPr lang="en-GB" dirty="0"/>
              <a:t>at</a:t>
            </a:r>
            <a:r>
              <a:rPr lang="en-GB" dirty="0" smtClean="0"/>
              <a:t>: </a:t>
            </a:r>
            <a:r>
              <a:rPr lang="en-GB" sz="2800" dirty="0" smtClean="0"/>
              <a:t>CNI (March &amp; April 2014</a:t>
            </a:r>
            <a:r>
              <a:rPr lang="en-GB" sz="2800" dirty="0"/>
              <a:t>; St. Louis, MO</a:t>
            </a:r>
            <a:r>
              <a:rPr lang="en-GB" sz="2800" dirty="0" smtClean="0"/>
              <a:t>); COAR General Assembly (May 2014, Athens); OR 2014 (June 2014, Helsinki), LIBER (July 2014, Riga)</a:t>
            </a:r>
          </a:p>
          <a:p>
            <a:r>
              <a:rPr lang="en-GB" dirty="0" smtClean="0"/>
              <a:t>Ideas </a:t>
            </a:r>
            <a:r>
              <a:rPr lang="en-GB" dirty="0"/>
              <a:t>for venues to connect for other service areas </a:t>
            </a:r>
            <a:r>
              <a:rPr lang="en-GB" dirty="0" smtClean="0"/>
              <a:t>welcome</a:t>
            </a:r>
          </a:p>
          <a:p>
            <a:r>
              <a:rPr lang="en-GB" dirty="0" smtClean="0"/>
              <a:t>Consulting </a:t>
            </a:r>
            <a:r>
              <a:rPr lang="en-GB" dirty="0"/>
              <a:t>group: advise </a:t>
            </a:r>
            <a:r>
              <a:rPr lang="en-GB" dirty="0" smtClean="0"/>
              <a:t>&amp; </a:t>
            </a:r>
            <a:r>
              <a:rPr lang="en-GB" dirty="0"/>
              <a:t>provide </a:t>
            </a:r>
            <a:r>
              <a:rPr lang="en-GB" dirty="0" smtClean="0"/>
              <a:t>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Outcomes – Service Areas</a:t>
            </a:r>
            <a:endParaRPr lang="en-GB" altLang="de-DE" dirty="0" smtClean="0"/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3250" cy="441483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Scholarly </a:t>
            </a:r>
            <a:r>
              <a:rPr lang="en-GB" b="1" dirty="0" smtClean="0"/>
              <a:t>Communication </a:t>
            </a:r>
            <a:r>
              <a:rPr lang="en-GB" b="1" dirty="0"/>
              <a:t>&amp; </a:t>
            </a:r>
            <a:r>
              <a:rPr lang="en-GB" b="1" dirty="0" smtClean="0"/>
              <a:t>OA </a:t>
            </a:r>
            <a:endParaRPr lang="en-GB" b="1" dirty="0"/>
          </a:p>
          <a:p>
            <a:pPr marL="0" indent="0" eaLnBrk="1" hangingPunct="1">
              <a:buNone/>
            </a:pPr>
            <a:r>
              <a:rPr lang="en-GB" b="1" dirty="0" smtClean="0"/>
              <a:t>Research </a:t>
            </a:r>
            <a:r>
              <a:rPr lang="en-GB" b="1" dirty="0"/>
              <a:t>Data </a:t>
            </a:r>
            <a:r>
              <a:rPr lang="en-GB" b="1" dirty="0" smtClean="0"/>
              <a:t>Management (RDM)</a:t>
            </a:r>
            <a:r>
              <a:rPr lang="en-GB" dirty="0" smtClean="0"/>
              <a:t>:</a:t>
            </a:r>
          </a:p>
          <a:p>
            <a:pPr eaLnBrk="1" hangingPunct="1"/>
            <a:r>
              <a:rPr lang="en-GB" sz="2800" dirty="0" smtClean="0"/>
              <a:t>Definition</a:t>
            </a:r>
          </a:p>
          <a:p>
            <a:pPr eaLnBrk="1" hangingPunct="1"/>
            <a:r>
              <a:rPr lang="en-GB" sz="2800" b="1" dirty="0" smtClean="0"/>
              <a:t>Roles involved</a:t>
            </a:r>
          </a:p>
          <a:p>
            <a:pPr eaLnBrk="1" hangingPunct="1"/>
            <a:r>
              <a:rPr lang="en-GB" sz="2800" b="1" dirty="0" smtClean="0"/>
              <a:t>Core competencies</a:t>
            </a:r>
          </a:p>
          <a:p>
            <a:pPr eaLnBrk="1" hangingPunct="1"/>
            <a:r>
              <a:rPr lang="en-GB" sz="2800" dirty="0" smtClean="0"/>
              <a:t>List of job titles</a:t>
            </a:r>
          </a:p>
          <a:p>
            <a:pPr eaLnBrk="1" hangingPunct="1"/>
            <a:r>
              <a:rPr lang="en-GB" sz="2800" b="1" dirty="0" smtClean="0"/>
              <a:t>Related </a:t>
            </a:r>
            <a:r>
              <a:rPr lang="en-GB" sz="2800" b="1" dirty="0"/>
              <a:t>service </a:t>
            </a:r>
            <a:r>
              <a:rPr lang="en-GB" sz="2800" b="1" dirty="0" smtClean="0"/>
              <a:t>areas</a:t>
            </a:r>
          </a:p>
          <a:p>
            <a:pPr eaLnBrk="1" hangingPunct="1"/>
            <a:r>
              <a:rPr lang="en-GB" sz="2800" dirty="0" smtClean="0"/>
              <a:t>Selected literature</a:t>
            </a:r>
            <a:endParaRPr lang="en-GB" alt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</a:t>
            </a:r>
            <a:r>
              <a:rPr lang="en-US" dirty="0" smtClean="0"/>
              <a:t>areas</a:t>
            </a:r>
            <a:r>
              <a:rPr lang="en-US" dirty="0"/>
              <a:t>: </a:t>
            </a:r>
            <a:r>
              <a:rPr lang="en-GB" dirty="0"/>
              <a:t>Scholarly Communication &amp; 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Roles involved:</a:t>
            </a:r>
          </a:p>
          <a:p>
            <a:r>
              <a:rPr lang="en-GB" dirty="0"/>
              <a:t>Scholarly publishing </a:t>
            </a:r>
            <a:r>
              <a:rPr lang="en-GB" dirty="0" smtClean="0"/>
              <a:t>services</a:t>
            </a:r>
          </a:p>
          <a:p>
            <a:r>
              <a:rPr lang="en-GB" dirty="0" smtClean="0"/>
              <a:t>Copyright </a:t>
            </a:r>
            <a:r>
              <a:rPr lang="en-GB" dirty="0"/>
              <a:t>&amp; OA advocacy </a:t>
            </a:r>
            <a:r>
              <a:rPr lang="en-GB" dirty="0" smtClean="0"/>
              <a:t>&amp; outreach</a:t>
            </a:r>
          </a:p>
          <a:p>
            <a:r>
              <a:rPr lang="en-GB" dirty="0" smtClean="0"/>
              <a:t>Scholarly </a:t>
            </a:r>
            <a:r>
              <a:rPr lang="en-GB" dirty="0"/>
              <a:t>resource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 presentation LIB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 presentation LIBER.potx" id="{B4CB5584-6C24-4CA7-9D62-43A216C42D54}" vid="{5D1BD256-93AB-494C-B84D-A0CA0E0E0A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 presentation LIBER.potx</Template>
  <TotalTime>118</TotalTime>
  <Words>1473</Words>
  <Application>Microsoft Office PowerPoint</Application>
  <PresentationFormat>Předvádění na obrazovce (4:3)</PresentationFormat>
  <Paragraphs>218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ＭＳ Ｐゴシック</vt:lpstr>
      <vt:lpstr>Arial</vt:lpstr>
      <vt:lpstr>Calibri</vt:lpstr>
      <vt:lpstr>Gill Sans MT</vt:lpstr>
      <vt:lpstr>TF presentation LIBER</vt:lpstr>
      <vt:lpstr>Librarians’ Competencies in Support of E-Research and Scholarly Communication</vt:lpstr>
      <vt:lpstr>Drivers for the Task Force (TF)</vt:lpstr>
      <vt:lpstr>Charge &amp; scope of  TF work</vt:lpstr>
      <vt:lpstr>Charge &amp; scope of TF work (2)</vt:lpstr>
      <vt:lpstr>Activities over the last year</vt:lpstr>
      <vt:lpstr>Challenges</vt:lpstr>
      <vt:lpstr>Community feedback</vt:lpstr>
      <vt:lpstr>Outcomes – Service Areas</vt:lpstr>
      <vt:lpstr>Competency areas: Scholarly Communication &amp; OA</vt:lpstr>
      <vt:lpstr>Competency areas: Scholarly Communication &amp; OA (2)</vt:lpstr>
      <vt:lpstr>Competency areas: Scholarly Communication &amp; OA (3)</vt:lpstr>
      <vt:lpstr>Competency areas: Scholarly Communication &amp; OA (4)</vt:lpstr>
      <vt:lpstr>Competency areas: Scholarly Communication &amp; OA (5)</vt:lpstr>
      <vt:lpstr>Competency areas: Scholarly Communication &amp; OA (6)</vt:lpstr>
      <vt:lpstr>Competency areas: Scholarly Communication &amp; OA (7)</vt:lpstr>
      <vt:lpstr>Competency areas: Scholarly Communication &amp; OA (8)</vt:lpstr>
      <vt:lpstr>Competency areas: Scholarly Communication &amp; OA (9)</vt:lpstr>
      <vt:lpstr>Image courtesy of http://aukeherrema.nl/ CC-BY</vt:lpstr>
      <vt:lpstr>Competency areas: RDM</vt:lpstr>
      <vt:lpstr>Competency areas: RDM (2)</vt:lpstr>
      <vt:lpstr>Competency areas: RDM (3)</vt:lpstr>
      <vt:lpstr>Image courtesy of http://aukeherrema.nl/ CC-BY</vt:lpstr>
      <vt:lpstr>Image courtesy of http://aukeherrema.nl/ CC-BY</vt:lpstr>
      <vt:lpstr>Competency areas: RDM (4)</vt:lpstr>
      <vt:lpstr>Competency areas: RDM (5)</vt:lpstr>
      <vt:lpstr>Competency areas: RDM (6)</vt:lpstr>
      <vt:lpstr>Image courtesy of http://aukeherrema.nl/ CC-BY.</vt:lpstr>
      <vt:lpstr>Competency areas: RDM (7)</vt:lpstr>
      <vt:lpstr>Competency areas: RDM (8)</vt:lpstr>
      <vt:lpstr>Competency areas: RDM (9)</vt:lpstr>
      <vt:lpstr>Activity Report  Working Group 1:  Repository Content</vt:lpstr>
      <vt:lpstr>Outcomes – Service Areas</vt:lpstr>
      <vt:lpstr>Outcomes – Service Areas</vt:lpstr>
      <vt:lpstr>Competency areas: DH</vt:lpstr>
      <vt:lpstr>Competency areas: DH (2)</vt:lpstr>
      <vt:lpstr>Competency areas: DH (3)</vt:lpstr>
      <vt:lpstr>Competency areas: DH (4)</vt:lpstr>
      <vt:lpstr>Competency areas: DH (5)</vt:lpstr>
      <vt:lpstr>Competency areas: DH (6)</vt:lpstr>
      <vt:lpstr>Work ahead</vt:lpstr>
      <vt:lpstr>Work ahead (2)</vt:lpstr>
      <vt:lpstr>Work ahead (3)</vt:lpstr>
      <vt:lpstr>Work ahead (4)</vt:lpstr>
      <vt:lpstr>What might the toolkit look like?</vt:lpstr>
      <vt:lpstr>Feedback &amp; questions</vt:lpstr>
      <vt:lpstr>https://www.coar-repositories.org/ </vt:lpstr>
      <vt:lpstr>http://www.fosteropenscience.eu/ </vt:lpstr>
      <vt:lpstr>http://www.fosteropenscience.eu/ </vt:lpstr>
      <vt:lpstr>http://www.fosteropenscience.eu/ </vt:lpstr>
      <vt:lpstr>http://www.fosteropenscience.eu/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putlitz</dc:creator>
  <cp:lastModifiedBy>hanalandova</cp:lastModifiedBy>
  <cp:revision>132</cp:revision>
  <dcterms:created xsi:type="dcterms:W3CDTF">2014-02-28T08:58:21Z</dcterms:created>
  <dcterms:modified xsi:type="dcterms:W3CDTF">2014-10-12T19:29:20Z</dcterms:modified>
</cp:coreProperties>
</file>