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84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388" r:id="rId21"/>
    <p:sldId id="386" r:id="rId22"/>
    <p:sldId id="385" r:id="rId23"/>
    <p:sldId id="410" r:id="rId24"/>
    <p:sldId id="389" r:id="rId25"/>
    <p:sldId id="411" r:id="rId26"/>
    <p:sldId id="390" r:id="rId27"/>
    <p:sldId id="391" r:id="rId28"/>
    <p:sldId id="392" r:id="rId29"/>
    <p:sldId id="322" r:id="rId30"/>
  </p:sldIdLst>
  <p:sldSz cx="9144000" cy="6858000" type="screen4x3"/>
  <p:notesSz cx="6883400" cy="9906000"/>
  <p:custDataLst>
    <p:tags r:id="rId33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4E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40" y="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rtin\Dizertace\Data\XLS\Statni\all-data-rok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Součty!$A$20</c:f>
              <c:strCache>
                <c:ptCount val="1"/>
                <c:pt idx="0">
                  <c:v>Rok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Součty!$B$20:$N$20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Součty!$A$21</c:f>
              <c:strCache>
                <c:ptCount val="1"/>
                <c:pt idx="0">
                  <c:v>Celkem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Součty!$B$21:$N$21</c:f>
              <c:numCache>
                <c:formatCode>#,##0</c:formatCode>
                <c:ptCount val="13"/>
                <c:pt idx="0">
                  <c:v>2135915</c:v>
                </c:pt>
                <c:pt idx="1">
                  <c:v>3682530</c:v>
                </c:pt>
                <c:pt idx="2">
                  <c:v>2161035</c:v>
                </c:pt>
                <c:pt idx="3">
                  <c:v>2639906</c:v>
                </c:pt>
                <c:pt idx="4">
                  <c:v>2715107</c:v>
                </c:pt>
                <c:pt idx="5">
                  <c:v>2837185</c:v>
                </c:pt>
                <c:pt idx="6">
                  <c:v>3029800</c:v>
                </c:pt>
                <c:pt idx="7">
                  <c:v>3098768</c:v>
                </c:pt>
                <c:pt idx="8">
                  <c:v>3145969</c:v>
                </c:pt>
                <c:pt idx="9">
                  <c:v>2349032</c:v>
                </c:pt>
                <c:pt idx="10">
                  <c:v>3731374</c:v>
                </c:pt>
                <c:pt idx="11">
                  <c:v>3513168</c:v>
                </c:pt>
                <c:pt idx="12">
                  <c:v>3379517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198496"/>
        <c:axId val="165211256"/>
      </c:lineChart>
      <c:catAx>
        <c:axId val="16519849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211256"/>
        <c:crosses val="autoZero"/>
        <c:auto val="1"/>
        <c:lblAlgn val="ctr"/>
        <c:lblOffset val="100"/>
        <c:noMultiLvlLbl val="0"/>
      </c:catAx>
      <c:valAx>
        <c:axId val="16521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198496"/>
        <c:crosses val="autoZero"/>
        <c:crossBetween val="between"/>
        <c:majorUnit val="50000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Součty!$A$15</c:f>
              <c:strCache>
                <c:ptCount val="1"/>
                <c:pt idx="0">
                  <c:v>Celkem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Součty!$B$14:$N$14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Součty!$B$15:$N$15</c:f>
              <c:numCache>
                <c:formatCode>#,##0</c:formatCode>
                <c:ptCount val="13"/>
                <c:pt idx="0">
                  <c:v>272370</c:v>
                </c:pt>
                <c:pt idx="1">
                  <c:v>279933</c:v>
                </c:pt>
                <c:pt idx="2">
                  <c:v>297623</c:v>
                </c:pt>
                <c:pt idx="3">
                  <c:v>319402</c:v>
                </c:pt>
                <c:pt idx="4">
                  <c:v>353781</c:v>
                </c:pt>
                <c:pt idx="5">
                  <c:v>366755</c:v>
                </c:pt>
                <c:pt idx="6">
                  <c:v>528151</c:v>
                </c:pt>
                <c:pt idx="7">
                  <c:v>408908</c:v>
                </c:pt>
                <c:pt idx="8">
                  <c:v>393751</c:v>
                </c:pt>
                <c:pt idx="9">
                  <c:v>325719</c:v>
                </c:pt>
                <c:pt idx="10">
                  <c:v>411733</c:v>
                </c:pt>
                <c:pt idx="11">
                  <c:v>380974</c:v>
                </c:pt>
                <c:pt idx="12">
                  <c:v>396847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756440"/>
        <c:axId val="164954880"/>
      </c:lineChart>
      <c:catAx>
        <c:axId val="16575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756440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Součty!$A$2</c:f>
              <c:strCache>
                <c:ptCount val="1"/>
                <c:pt idx="0">
                  <c:v>Rok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Součty!$B$2:$N$2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Součty!$A$3</c:f>
              <c:strCache>
                <c:ptCount val="1"/>
                <c:pt idx="0">
                  <c:v>Celkem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Součty!$B$3:$N$3</c:f>
              <c:numCache>
                <c:formatCode>#,##0</c:formatCode>
                <c:ptCount val="13"/>
                <c:pt idx="0">
                  <c:v>11189464</c:v>
                </c:pt>
                <c:pt idx="1">
                  <c:v>11395447</c:v>
                </c:pt>
                <c:pt idx="2">
                  <c:v>11414844</c:v>
                </c:pt>
                <c:pt idx="3">
                  <c:v>11321854</c:v>
                </c:pt>
                <c:pt idx="4">
                  <c:v>11590075</c:v>
                </c:pt>
                <c:pt idx="5">
                  <c:v>11796673</c:v>
                </c:pt>
                <c:pt idx="6">
                  <c:v>12009183</c:v>
                </c:pt>
                <c:pt idx="7">
                  <c:v>12017183</c:v>
                </c:pt>
                <c:pt idx="8">
                  <c:v>12203462</c:v>
                </c:pt>
                <c:pt idx="9">
                  <c:v>12352327</c:v>
                </c:pt>
                <c:pt idx="10">
                  <c:v>12261220</c:v>
                </c:pt>
                <c:pt idx="11">
                  <c:v>12372826</c:v>
                </c:pt>
                <c:pt idx="12">
                  <c:v>12188438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5015440"/>
        <c:axId val="125266880"/>
      </c:lineChart>
      <c:catAx>
        <c:axId val="1650154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266880"/>
        <c:crosses val="autoZero"/>
        <c:auto val="1"/>
        <c:lblAlgn val="ctr"/>
        <c:lblOffset val="100"/>
        <c:noMultiLvlLbl val="0"/>
      </c:catAx>
      <c:valAx>
        <c:axId val="12526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01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Součty!$A$9</c:f>
              <c:strCache>
                <c:ptCount val="1"/>
                <c:pt idx="0">
                  <c:v>Celkem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Součty!$B$8:$N$8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Součty!$B$9:$N$9</c:f>
              <c:numCache>
                <c:formatCode>#,##0</c:formatCode>
                <c:ptCount val="13"/>
                <c:pt idx="0">
                  <c:v>278342</c:v>
                </c:pt>
                <c:pt idx="1">
                  <c:v>237368</c:v>
                </c:pt>
                <c:pt idx="2">
                  <c:v>280323</c:v>
                </c:pt>
                <c:pt idx="3">
                  <c:v>287025</c:v>
                </c:pt>
                <c:pt idx="4">
                  <c:v>291017</c:v>
                </c:pt>
                <c:pt idx="5">
                  <c:v>318473</c:v>
                </c:pt>
                <c:pt idx="6">
                  <c:v>336886</c:v>
                </c:pt>
                <c:pt idx="7">
                  <c:v>344979</c:v>
                </c:pt>
                <c:pt idx="8">
                  <c:v>320534</c:v>
                </c:pt>
                <c:pt idx="9">
                  <c:v>305775</c:v>
                </c:pt>
                <c:pt idx="10">
                  <c:v>300046</c:v>
                </c:pt>
                <c:pt idx="11">
                  <c:v>309417</c:v>
                </c:pt>
                <c:pt idx="12">
                  <c:v>257911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5267664"/>
        <c:axId val="125268056"/>
      </c:lineChart>
      <c:catAx>
        <c:axId val="12526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268056"/>
        <c:crosses val="autoZero"/>
        <c:auto val="1"/>
        <c:lblAlgn val="ctr"/>
        <c:lblOffset val="100"/>
        <c:noMultiLvlLbl val="0"/>
      </c:catAx>
      <c:valAx>
        <c:axId val="12526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26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List23!$A$2</c:f>
              <c:strCache>
                <c:ptCount val="1"/>
                <c:pt idx="0">
                  <c:v>Počet knihovníků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List23!$B$1:$N$1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List23!$B$2:$N$2</c:f>
              <c:numCache>
                <c:formatCode>#,##0</c:formatCode>
                <c:ptCount val="13"/>
                <c:pt idx="0">
                  <c:v>814</c:v>
                </c:pt>
                <c:pt idx="1">
                  <c:v>852</c:v>
                </c:pt>
                <c:pt idx="2">
                  <c:v>871</c:v>
                </c:pt>
                <c:pt idx="3">
                  <c:v>905</c:v>
                </c:pt>
                <c:pt idx="4">
                  <c:v>913</c:v>
                </c:pt>
                <c:pt idx="5">
                  <c:v>963</c:v>
                </c:pt>
                <c:pt idx="6">
                  <c:v>979</c:v>
                </c:pt>
                <c:pt idx="7">
                  <c:v>975</c:v>
                </c:pt>
                <c:pt idx="8">
                  <c:v>959</c:v>
                </c:pt>
                <c:pt idx="9">
                  <c:v>902</c:v>
                </c:pt>
                <c:pt idx="10">
                  <c:v>918</c:v>
                </c:pt>
                <c:pt idx="11">
                  <c:v>904</c:v>
                </c:pt>
                <c:pt idx="12">
                  <c:v>916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List23!$A$3</c:f>
              <c:strCache>
                <c:ptCount val="1"/>
                <c:pt idx="0">
                  <c:v>Přepočteno na úvazky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List23!$B$1:$N$1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List23!$B$3:$N$3</c:f>
              <c:numCache>
                <c:formatCode>#,##0</c:formatCode>
                <c:ptCount val="13"/>
                <c:pt idx="0">
                  <c:v>743.80000000000007</c:v>
                </c:pt>
                <c:pt idx="1">
                  <c:v>751.1</c:v>
                </c:pt>
                <c:pt idx="2">
                  <c:v>784.50000000000011</c:v>
                </c:pt>
                <c:pt idx="3">
                  <c:v>774.80000000000007</c:v>
                </c:pt>
                <c:pt idx="4">
                  <c:v>790.19999999999993</c:v>
                </c:pt>
                <c:pt idx="5">
                  <c:v>868.39999999999986</c:v>
                </c:pt>
                <c:pt idx="6">
                  <c:v>882.9</c:v>
                </c:pt>
                <c:pt idx="7">
                  <c:v>882.2199999999998</c:v>
                </c:pt>
                <c:pt idx="8">
                  <c:v>866.88</c:v>
                </c:pt>
                <c:pt idx="9">
                  <c:v>862.31000000000006</c:v>
                </c:pt>
                <c:pt idx="10">
                  <c:v>828.3900000000001</c:v>
                </c:pt>
                <c:pt idx="11">
                  <c:v>826.84</c:v>
                </c:pt>
                <c:pt idx="12">
                  <c:v>834.0100000000001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5268840"/>
        <c:axId val="125269232"/>
      </c:lineChart>
      <c:catAx>
        <c:axId val="12526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269232"/>
        <c:crosses val="autoZero"/>
        <c:auto val="1"/>
        <c:lblAlgn val="ctr"/>
        <c:lblOffset val="100"/>
        <c:noMultiLvlLbl val="0"/>
      </c:catAx>
      <c:valAx>
        <c:axId val="1252692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268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Součty!$A$39</c:f>
              <c:strCache>
                <c:ptCount val="1"/>
                <c:pt idx="0">
                  <c:v>Celkem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5.3235131817309607E-2"/>
                  <c:y val="3.845015695952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Součty!$B$38:$N$38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Součty!$B$39:$N$39</c:f>
              <c:numCache>
                <c:formatCode>#,##0</c:formatCode>
                <c:ptCount val="13"/>
                <c:pt idx="0">
                  <c:v>156492472</c:v>
                </c:pt>
                <c:pt idx="1">
                  <c:v>167827456</c:v>
                </c:pt>
                <c:pt idx="2">
                  <c:v>243243781</c:v>
                </c:pt>
                <c:pt idx="3">
                  <c:v>169057068</c:v>
                </c:pt>
                <c:pt idx="4">
                  <c:v>236612141</c:v>
                </c:pt>
                <c:pt idx="5">
                  <c:v>212305734</c:v>
                </c:pt>
                <c:pt idx="6">
                  <c:v>206897335</c:v>
                </c:pt>
                <c:pt idx="7">
                  <c:v>227399051</c:v>
                </c:pt>
                <c:pt idx="8">
                  <c:v>205068226</c:v>
                </c:pt>
                <c:pt idx="9">
                  <c:v>98847376</c:v>
                </c:pt>
                <c:pt idx="10">
                  <c:v>241368167</c:v>
                </c:pt>
                <c:pt idx="11">
                  <c:v>225058760</c:v>
                </c:pt>
                <c:pt idx="12">
                  <c:v>344068533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838136"/>
        <c:axId val="165838528"/>
      </c:lineChart>
      <c:catAx>
        <c:axId val="16583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838528"/>
        <c:crosses val="autoZero"/>
        <c:auto val="1"/>
        <c:lblAlgn val="ctr"/>
        <c:lblOffset val="100"/>
        <c:noMultiLvlLbl val="0"/>
      </c:catAx>
      <c:valAx>
        <c:axId val="16583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838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t" anchorCtr="0" compatLnSpc="1">
            <a:prstTxWarp prst="textNoShape">
              <a:avLst/>
            </a:prstTxWarp>
          </a:bodyPr>
          <a:lstStyle>
            <a:lvl1pPr defTabSz="959396">
              <a:defRPr sz="1300"/>
            </a:lvl1pPr>
          </a:lstStyle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850" y="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t" anchorCtr="0" compatLnSpc="1">
            <a:prstTxWarp prst="textNoShape">
              <a:avLst/>
            </a:prstTxWarp>
          </a:bodyPr>
          <a:lstStyle>
            <a:lvl1pPr algn="r" defTabSz="959396">
              <a:defRPr sz="1300"/>
            </a:lvl1pPr>
          </a:lstStyle>
          <a:p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0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b" anchorCtr="0" compatLnSpc="1">
            <a:prstTxWarp prst="textNoShape">
              <a:avLst/>
            </a:prstTxWarp>
          </a:bodyPr>
          <a:lstStyle>
            <a:lvl1pPr defTabSz="959396">
              <a:defRPr sz="1300"/>
            </a:lvl1pPr>
          </a:lstStyle>
          <a:p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850" y="940970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b" anchorCtr="0" compatLnSpc="1">
            <a:prstTxWarp prst="textNoShape">
              <a:avLst/>
            </a:prstTxWarp>
          </a:bodyPr>
          <a:lstStyle>
            <a:lvl1pPr algn="r" defTabSz="959396">
              <a:defRPr sz="1300"/>
            </a:lvl1pPr>
          </a:lstStyle>
          <a:p>
            <a:fld id="{F69F9DF6-F0F7-4D85-968A-7440BBCEE5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0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t" anchorCtr="0" compatLnSpc="1">
            <a:prstTxWarp prst="textNoShape">
              <a:avLst/>
            </a:prstTxWarp>
          </a:bodyPr>
          <a:lstStyle>
            <a:lvl1pPr defTabSz="959396">
              <a:defRPr sz="1300"/>
            </a:lvl1pPr>
          </a:lstStyle>
          <a:p>
            <a:endParaRPr lang="cs-CZ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850" y="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t" anchorCtr="0" compatLnSpc="1">
            <a:prstTxWarp prst="textNoShape">
              <a:avLst/>
            </a:prstTxWarp>
          </a:bodyPr>
          <a:lstStyle>
            <a:lvl1pPr algn="r" defTabSz="959396">
              <a:defRPr sz="1300"/>
            </a:lvl1pPr>
          </a:lstStyle>
          <a:p>
            <a:endParaRPr lang="cs-CZ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033" y="4704850"/>
            <a:ext cx="5507336" cy="4457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0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b" anchorCtr="0" compatLnSpc="1">
            <a:prstTxWarp prst="textNoShape">
              <a:avLst/>
            </a:prstTxWarp>
          </a:bodyPr>
          <a:lstStyle>
            <a:lvl1pPr defTabSz="959396">
              <a:defRPr sz="1300"/>
            </a:lvl1pPr>
          </a:lstStyle>
          <a:p>
            <a:endParaRPr lang="cs-CZ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850" y="9409701"/>
            <a:ext cx="2983012" cy="49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28" tIns="47964" rIns="95928" bIns="47964" numCol="1" anchor="b" anchorCtr="0" compatLnSpc="1">
            <a:prstTxWarp prst="textNoShape">
              <a:avLst/>
            </a:prstTxWarp>
          </a:bodyPr>
          <a:lstStyle>
            <a:lvl1pPr algn="r" defTabSz="959396">
              <a:defRPr sz="1300"/>
            </a:lvl1pPr>
          </a:lstStyle>
          <a:p>
            <a:fld id="{ECE7FB44-A489-484B-B1E4-211051F048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453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C5BD1-C082-49ED-BECE-BC4ED634D16E}" type="slidenum">
              <a:rPr lang="cs-CZ"/>
              <a:pPr/>
              <a:t>1</a:t>
            </a:fld>
            <a:endParaRPr 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42950"/>
            <a:ext cx="4953000" cy="371475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81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7FB44-A489-484B-B1E4-211051F0489C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3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4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8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908050"/>
            <a:ext cx="2058988" cy="55451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08050"/>
            <a:ext cx="6029325" cy="55451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183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647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00213"/>
            <a:ext cx="4038600" cy="47529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700213"/>
            <a:ext cx="4038600" cy="23002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52900"/>
            <a:ext cx="4038600" cy="2300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60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67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579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002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4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2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71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36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520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75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763587"/>
          </a:xfrm>
          <a:prstGeom prst="rect">
            <a:avLst/>
          </a:prstGeom>
          <a:solidFill>
            <a:srgbClr val="231F2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99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libqual.org/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benchmarkingknihove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ww.climatequal.org" TargetMode="External"/><Relationship Id="rId5" Type="http://schemas.openxmlformats.org/officeDocument/2006/relationships/hyperlink" Target="http://www.bix-bibliotheksindex.de/en/results/academic-libraries.html" TargetMode="External"/><Relationship Id="rId4" Type="http://schemas.openxmlformats.org/officeDocument/2006/relationships/hyperlink" Target="http://www.bix-bibliotheksindex.de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mailto:martin.krcal@citac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cs-CZ" sz="8000" dirty="0" smtClean="0">
                <a:solidFill>
                  <a:srgbClr val="FFC000"/>
                </a:solidFill>
              </a:rPr>
              <a:t>Měření výkonu </a:t>
            </a:r>
            <a:r>
              <a:rPr lang="cs-CZ" sz="4800" dirty="0" smtClean="0">
                <a:solidFill>
                  <a:srgbClr val="FFC000"/>
                </a:solidFill>
              </a:rPr>
              <a:t>akademických knihoven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3862" y="4149080"/>
            <a:ext cx="6800850" cy="1152128"/>
          </a:xfrm>
        </p:spPr>
        <p:txBody>
          <a:bodyPr/>
          <a:lstStyle/>
          <a:p>
            <a:r>
              <a:rPr lang="cs-CZ" sz="2400" dirty="0" smtClean="0"/>
              <a:t>česká platforma pro </a:t>
            </a:r>
            <a:r>
              <a:rPr lang="cs-CZ" sz="2400" dirty="0" err="1"/>
              <a:t>benchmarking</a:t>
            </a:r>
            <a:r>
              <a:rPr lang="cs-CZ" sz="2400" dirty="0"/>
              <a:t> akademických knihoven</a:t>
            </a:r>
            <a:endParaRPr lang="cs-CZ" sz="2400" b="1" dirty="0"/>
          </a:p>
        </p:txBody>
      </p:sp>
      <p:grpSp>
        <p:nvGrpSpPr>
          <p:cNvPr id="2" name="Skupina 1"/>
          <p:cNvGrpSpPr/>
          <p:nvPr/>
        </p:nvGrpSpPr>
        <p:grpSpPr>
          <a:xfrm>
            <a:off x="395536" y="6059962"/>
            <a:ext cx="8280499" cy="642732"/>
            <a:chOff x="395536" y="6059962"/>
            <a:chExt cx="8280499" cy="642732"/>
          </a:xfrm>
        </p:grpSpPr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395536" y="6059962"/>
              <a:ext cx="4536083" cy="609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cs-CZ" sz="1600" dirty="0" err="1" smtClean="0"/>
                <a:t>Bibliotheca</a:t>
              </a:r>
              <a:r>
                <a:rPr lang="cs-CZ" sz="1600" dirty="0" smtClean="0"/>
                <a:t> </a:t>
              </a:r>
              <a:r>
                <a:rPr lang="cs-CZ" sz="1600" dirty="0" err="1" smtClean="0"/>
                <a:t>Academica</a:t>
              </a:r>
              <a:r>
                <a:rPr lang="cs-CZ" sz="1600" dirty="0" smtClean="0"/>
                <a:t> 2014</a:t>
              </a:r>
            </a:p>
            <a:p>
              <a:pPr>
                <a:spcBef>
                  <a:spcPct val="10000"/>
                </a:spcBef>
              </a:pPr>
              <a:r>
                <a:rPr lang="cs-CZ" sz="1600" dirty="0" smtClean="0"/>
                <a:t>Ústí nad Labem, 15.10.2014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796136" y="6093296"/>
              <a:ext cx="2879899" cy="609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10000"/>
                </a:spcBef>
              </a:pPr>
              <a:r>
                <a:rPr lang="cs-CZ" sz="1600" dirty="0" smtClean="0"/>
                <a:t>Martin </a:t>
              </a:r>
              <a:r>
                <a:rPr lang="cs-CZ" sz="1600" dirty="0" err="1" smtClean="0"/>
                <a:t>Fasura</a:t>
              </a:r>
              <a:endParaRPr lang="cs-CZ" sz="1600" dirty="0" smtClean="0"/>
            </a:p>
            <a:p>
              <a:pPr algn="r">
                <a:spcBef>
                  <a:spcPct val="10000"/>
                </a:spcBef>
              </a:pPr>
              <a:r>
                <a:rPr lang="cs-CZ" sz="1600" dirty="0" smtClean="0"/>
                <a:t>Martin Krčál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3,8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Přírůstky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251520" y="2708920"/>
            <a:ext cx="355688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297 546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835696" y="1481710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knihovních jednotek bylo v letech 2001-13 zakoupeno do AK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773178" y="2880135"/>
            <a:ext cx="2455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průměrný počet přírůstků za rok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251520" y="4149080"/>
            <a:ext cx="259228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4 232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843808" y="4383482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průměrný přírůstek na jednu knihovnu, středová hodnota je 2614 </a:t>
            </a:r>
            <a:r>
              <a:rPr lang="cs-CZ" sz="2400" dirty="0" err="1" smtClean="0"/>
              <a:t>k.j</a:t>
            </a:r>
            <a:r>
              <a:rPr lang="cs-CZ" sz="2400" dirty="0" smtClean="0"/>
              <a:t>. (medián)</a:t>
            </a:r>
            <a:endParaRPr lang="cs-CZ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3405" y="5805264"/>
          <a:ext cx="8669078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312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546778"/>
                <a:gridCol w="617331"/>
                <a:gridCol w="520321"/>
              </a:tblGrid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278 342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237 368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280 323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287 025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291 017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318 473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336 886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344 979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320 534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305 775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300 046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309 417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257 911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3 868 096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297 546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4 217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3 208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3 738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3 680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3 731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4 083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4 264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4 367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4 645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5 066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4 616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4 760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4 642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4 232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2 556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2 260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2 011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2 227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2 456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2 496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2 786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2 457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3 042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3 303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2 787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2 825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2 943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2 614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  <p:pic>
        <p:nvPicPr>
          <p:cNvPr id="112644" name="Picture 4" descr="Quality Improvement Initiativ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7410">
            <a:off x="6578172" y="1574062"/>
            <a:ext cx="2423864" cy="1817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3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</a:rPr>
              <a:t>Roční přírůstek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251520" y="1124743"/>
          <a:ext cx="8712968" cy="522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47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916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Knihovníci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179512" y="2708920"/>
            <a:ext cx="259228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2007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85392" y="1481710"/>
            <a:ext cx="4762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knihovníků pracovalo v roce 2013 v akademických knihovnách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771800" y="2880135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nejvíce zaměstnanců (979) i úvazků (883)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251520" y="4077072"/>
            <a:ext cx="135780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13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547664" y="4263008"/>
            <a:ext cx="7077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knihovníků pracuje v průměrné knihovně, středová hodnota je pouze 9 knihovníků (medián)</a:t>
            </a:r>
            <a:endParaRPr lang="cs-CZ" sz="2400" dirty="0"/>
          </a:p>
        </p:txBody>
      </p:sp>
      <p:pic>
        <p:nvPicPr>
          <p:cNvPr id="107522" name="Picture 2" descr="http://www.mybelvedere.com/Images/familystickers/Solid%20icon%20s/librarian%20PROF1_09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33023"/>
            <a:ext cx="2030178" cy="267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34327"/>
              </p:ext>
            </p:extLst>
          </p:nvPr>
        </p:nvGraphicFramePr>
        <p:xfrm>
          <a:off x="419459" y="5661248"/>
          <a:ext cx="8414971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904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30751"/>
                <a:gridCol w="599235"/>
                <a:gridCol w="505069"/>
              </a:tblGrid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852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871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905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913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963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979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975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959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918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904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9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</a:rPr>
              <a:t>Počet knihovníků / přepočet na úvazky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620209"/>
              </p:ext>
            </p:extLst>
          </p:nvPr>
        </p:nvGraphicFramePr>
        <p:xfrm>
          <a:off x="251520" y="1196752"/>
          <a:ext cx="8712968" cy="522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40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344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Náklady na akvizici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179512" y="2708920"/>
            <a:ext cx="259228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2010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85392" y="148171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Kč utratily v roce 2013 za akvizici dokumentů AK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627784" y="285293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tomto roce klesly výdaje na akvizici o více než polovinu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251520" y="4077072"/>
            <a:ext cx="1008112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3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259632" y="426300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Kč utratí průměrně knihovny za akvizici dokumentů, středová hodnota je 1,5 mil. (medián)</a:t>
            </a:r>
            <a:endParaRPr lang="cs-CZ" sz="2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92572" y="5589239"/>
          <a:ext cx="8599903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934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542415"/>
                <a:gridCol w="612405"/>
                <a:gridCol w="516169"/>
              </a:tblGrid>
              <a:tr h="16679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291718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156 492 472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167 827 456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243 243 781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169 057 068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236 612 141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212 305 734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206 897 335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227 399 051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205 068 226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98 847 376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241 368 167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225 058 760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344 068 533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2 734 246 100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210 326 623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6679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2 371 098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2 267 939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3 243 250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2 167 398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3 033 489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2 721 868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2 618 954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2 878 469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2 972 003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3 404 422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3 713 356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3 462 442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5 640 468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3 115 012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66790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1 397 713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1 314 403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1 300 000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1 190 616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1 416 581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1 510 152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1 459 319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1 572 990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1 639 745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1 639 732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1 777 723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1 644 930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2 619 849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1 465 700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  <p:pic>
        <p:nvPicPr>
          <p:cNvPr id="109570" name="Picture 2" descr="http://pixabay.com/static/uploads/photo/2014/05/21/13/25/shopping-cart-34954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7962">
            <a:off x="6730255" y="1289789"/>
            <a:ext cx="2328717" cy="196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8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</a:rPr>
              <a:t>Náklady na akvizici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75903" y="1196752"/>
          <a:ext cx="8712968" cy="522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1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214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Provozní doba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179512" y="2708920"/>
            <a:ext cx="165618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45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85392" y="1481710"/>
            <a:ext cx="3610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dnů v roce mají AK otevřeno (medián)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19672" y="2886035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hodin v týdnu mají AK otevřeno</a:t>
            </a:r>
            <a:endParaRPr lang="cs-CZ" sz="2400" dirty="0"/>
          </a:p>
        </p:txBody>
      </p:sp>
      <p:pic>
        <p:nvPicPr>
          <p:cNvPr id="113666" name="Picture 2" descr="https://openclipart.org/image/300px/svg_to_png/178179/calendar_tango_black_wh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7814">
            <a:off x="5820376" y="1015064"/>
            <a:ext cx="2871621" cy="262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506" y="4797156"/>
          <a:ext cx="8733658" cy="186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118"/>
                <a:gridCol w="547244"/>
                <a:gridCol w="547244"/>
                <a:gridCol w="547244"/>
                <a:gridCol w="551693"/>
                <a:gridCol w="551693"/>
                <a:gridCol w="551693"/>
                <a:gridCol w="551693"/>
                <a:gridCol w="551693"/>
                <a:gridCol w="551693"/>
                <a:gridCol w="551693"/>
                <a:gridCol w="551693"/>
                <a:gridCol w="551693"/>
                <a:gridCol w="551693"/>
                <a:gridCol w="622880"/>
                <a:gridCol w="524998"/>
              </a:tblGrid>
              <a:tr h="1988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Počet otevřených dnů v roce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9 316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12 094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12 041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33 451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11 150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186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176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220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38634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Počet otevřených hodin v týdnu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2 825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2 885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2 833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2 848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42044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936104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3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Ostatní údaje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179512" y="2708920"/>
            <a:ext cx="259228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9470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87624" y="148171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knih mají akademické knihovny ve volném výběru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627784" y="285293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studijních míst nabízely AK v roce 2013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251520" y="4077072"/>
            <a:ext cx="1800200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853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4263008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počítačů je nyní k dispozici v akademických knihovnách</a:t>
            </a:r>
            <a:endParaRPr lang="cs-CZ" sz="2400" dirty="0"/>
          </a:p>
        </p:txBody>
      </p:sp>
      <p:pic>
        <p:nvPicPr>
          <p:cNvPr id="114690" name="Picture 2" descr="http://cdn.flaticon.com/png/256/2619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9872">
            <a:off x="5268082" y="283831"/>
            <a:ext cx="446449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7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11500" b="1" dirty="0" smtClean="0">
                <a:sym typeface="Wingdings" panose="05000000000000000000" pitchFamily="2" charset="2"/>
              </a:rPr>
              <a:t>Získat lze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80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mnohem více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11500" b="1" dirty="0" smtClean="0">
                <a:sym typeface="Wingdings" panose="05000000000000000000" pitchFamily="2" charset="2"/>
              </a:rPr>
              <a:t>informací</a:t>
            </a:r>
            <a:endParaRPr lang="cs-CZ" sz="11500" b="1" dirty="0"/>
          </a:p>
        </p:txBody>
      </p:sp>
    </p:spTree>
    <p:extLst>
      <p:ext uri="{BB962C8B-B14F-4D97-AF65-F5344CB8AC3E}">
        <p14:creationId xmlns:p14="http://schemas.microsoft.com/office/powerpoint/2010/main" val="12776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9600" b="1" dirty="0" smtClean="0">
                <a:sym typeface="Wingdings" panose="05000000000000000000" pitchFamily="2" charset="2"/>
              </a:rPr>
              <a:t>Měření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96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výkonu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9600" b="1" dirty="0" smtClean="0">
                <a:sym typeface="Wingdings" panose="05000000000000000000" pitchFamily="2" charset="2"/>
              </a:rPr>
              <a:t>knihoven</a:t>
            </a:r>
            <a:endParaRPr lang="cs-CZ" sz="9600" b="1" dirty="0"/>
          </a:p>
        </p:txBody>
      </p:sp>
    </p:spTree>
    <p:extLst>
      <p:ext uri="{BB962C8B-B14F-4D97-AF65-F5344CB8AC3E}">
        <p14:creationId xmlns:p14="http://schemas.microsoft.com/office/powerpoint/2010/main" val="5410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21-01 Roční výkaz o vysokoškolské </a:t>
            </a:r>
            <a:r>
              <a:rPr lang="cs-CZ" dirty="0" smtClean="0"/>
              <a:t>knihovně</a:t>
            </a:r>
          </a:p>
          <a:p>
            <a:r>
              <a:rPr lang="cs-CZ" dirty="0" smtClean="0"/>
              <a:t>data od roku 2000 </a:t>
            </a:r>
            <a:r>
              <a:rPr lang="cs-CZ" smtClean="0"/>
              <a:t>-</a:t>
            </a:r>
            <a:r>
              <a:rPr lang="cs-CZ" smtClean="0"/>
              <a:t>2013</a:t>
            </a:r>
            <a:endParaRPr lang="cs-CZ" dirty="0" smtClean="0"/>
          </a:p>
          <a:p>
            <a:r>
              <a:rPr lang="cs-CZ" dirty="0" smtClean="0"/>
              <a:t>úpravy v roce 2010</a:t>
            </a:r>
          </a:p>
          <a:p>
            <a:r>
              <a:rPr lang="cs-CZ" dirty="0" smtClean="0"/>
              <a:t>problém s metodikou</a:t>
            </a:r>
          </a:p>
          <a:p>
            <a:pPr lvl="1"/>
            <a:r>
              <a:rPr lang="cs-CZ" dirty="0" smtClean="0"/>
              <a:t>nejasnosti vyplňování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2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porovnávání služeb, procesů, produktů a metod</a:t>
            </a:r>
          </a:p>
          <a:p>
            <a:r>
              <a:rPr lang="cs-CZ" dirty="0" smtClean="0"/>
              <a:t>průběžný proces</a:t>
            </a:r>
            <a:endParaRPr lang="cs-CZ" dirty="0"/>
          </a:p>
          <a:p>
            <a:r>
              <a:rPr lang="cs-CZ" dirty="0" smtClean="0"/>
              <a:t>porovnáváme vlastní instituci s jinými srovnatelnými</a:t>
            </a:r>
          </a:p>
          <a:p>
            <a:r>
              <a:rPr lang="cs-CZ" dirty="0" smtClean="0"/>
              <a:t>cíle </a:t>
            </a:r>
            <a:r>
              <a:rPr lang="cs-CZ" dirty="0" err="1" smtClean="0"/>
              <a:t>benchmarkingu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chemeClr val="accent2"/>
                </a:solidFill>
              </a:rPr>
              <a:t>zlepšování kvality </a:t>
            </a:r>
            <a:r>
              <a:rPr lang="cs-CZ" dirty="0" smtClean="0"/>
              <a:t>vlastních služeb</a:t>
            </a:r>
          </a:p>
          <a:p>
            <a:pPr lvl="1"/>
            <a:r>
              <a:rPr lang="cs-CZ" dirty="0" smtClean="0"/>
              <a:t>učit se od ostatních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co dělají lépe a jak to dělají</a:t>
            </a:r>
            <a:endParaRPr lang="cs-CZ" dirty="0"/>
          </a:p>
          <a:p>
            <a:pPr lvl="1"/>
            <a:r>
              <a:rPr lang="cs-CZ" dirty="0"/>
              <a:t>zdůvodnění vlastní </a:t>
            </a:r>
            <a:r>
              <a:rPr lang="cs-CZ" dirty="0" smtClean="0"/>
              <a:t>existence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smtClean="0">
                <a:sym typeface="Wingdings" panose="05000000000000000000" pitchFamily="2" charset="2"/>
              </a:rPr>
              <a:t>omezování financí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4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Benchmarking</a:t>
            </a:r>
            <a:r>
              <a:rPr lang="cs-CZ" dirty="0" smtClean="0">
                <a:hlinkClick r:id="rId2"/>
              </a:rPr>
              <a:t> knihoven</a:t>
            </a:r>
            <a:r>
              <a:rPr lang="cs-CZ" dirty="0" smtClean="0"/>
              <a:t> (NIPOS)</a:t>
            </a:r>
          </a:p>
          <a:p>
            <a:r>
              <a:rPr lang="cs-CZ" dirty="0" err="1" smtClean="0">
                <a:hlinkClick r:id="rId3"/>
              </a:rPr>
              <a:t>LibQual</a:t>
            </a:r>
            <a:r>
              <a:rPr lang="cs-CZ" dirty="0" smtClean="0">
                <a:hlinkClick r:id="rId3"/>
              </a:rPr>
              <a:t>+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BIX (</a:t>
            </a:r>
            <a:r>
              <a:rPr lang="cs-CZ" dirty="0" err="1" smtClean="0">
                <a:hlinkClick r:id="rId4"/>
              </a:rPr>
              <a:t>BibliotheksIndex</a:t>
            </a:r>
            <a:r>
              <a:rPr lang="cs-CZ" dirty="0" smtClean="0">
                <a:hlinkClick r:id="rId4"/>
              </a:rPr>
              <a:t>)</a:t>
            </a:r>
            <a:r>
              <a:rPr lang="cs-CZ" dirty="0" smtClean="0"/>
              <a:t> - </a:t>
            </a:r>
            <a:r>
              <a:rPr lang="cs-CZ" dirty="0" smtClean="0">
                <a:hlinkClick r:id="rId5"/>
              </a:rPr>
              <a:t>výsledky</a:t>
            </a:r>
            <a:endParaRPr lang="cs-CZ" dirty="0" smtClean="0"/>
          </a:p>
          <a:p>
            <a:r>
              <a:rPr lang="cs-CZ" dirty="0" err="1" smtClean="0">
                <a:hlinkClick r:id="rId6" action="ppaction://hlinkfile"/>
              </a:rPr>
              <a:t>ClimateQual</a:t>
            </a:r>
            <a:endParaRPr lang="cs-CZ" dirty="0" smtClean="0"/>
          </a:p>
          <a:p>
            <a:r>
              <a:rPr lang="cs-CZ" dirty="0" smtClean="0"/>
              <a:t>lokální systémy (např. Nizozemí)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pro </a:t>
            </a:r>
            <a:r>
              <a:rPr lang="cs-CZ" dirty="0" err="1" smtClean="0"/>
              <a:t>benchmarking</a:t>
            </a:r>
            <a:r>
              <a:rPr lang="cs-CZ" dirty="0" smtClean="0"/>
              <a:t> knihoven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419" y="4192291"/>
            <a:ext cx="2880485" cy="26930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95936" y="4271795"/>
            <a:ext cx="3262959" cy="233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2005 – Benchmarkingknihoven.cz</a:t>
            </a:r>
          </a:p>
          <a:p>
            <a:pPr lvl="1"/>
            <a:r>
              <a:rPr lang="cs-CZ" dirty="0" smtClean="0"/>
              <a:t>veřejné knihovny</a:t>
            </a:r>
          </a:p>
          <a:p>
            <a:pPr lvl="1"/>
            <a:r>
              <a:rPr lang="cs-CZ" dirty="0" smtClean="0"/>
              <a:t>PhDr. Vít Richter, Knihovnický institut NKP</a:t>
            </a:r>
          </a:p>
          <a:p>
            <a:pPr lvl="1"/>
            <a:r>
              <a:rPr lang="cs-CZ" dirty="0" smtClean="0"/>
              <a:t>české (203) a slovenské (55) knihovny</a:t>
            </a:r>
          </a:p>
          <a:p>
            <a:r>
              <a:rPr lang="cs-CZ" dirty="0" smtClean="0"/>
              <a:t>2010 – zapojení KUK MU do </a:t>
            </a:r>
            <a:r>
              <a:rPr lang="cs-CZ" dirty="0" err="1" smtClean="0"/>
              <a:t>BIXu</a:t>
            </a:r>
            <a:endParaRPr lang="cs-CZ" dirty="0" smtClean="0"/>
          </a:p>
          <a:p>
            <a:pPr lvl="1"/>
            <a:r>
              <a:rPr lang="cs-CZ" dirty="0" smtClean="0"/>
              <a:t>srovnání s jinými knihovnami v zahraničí</a:t>
            </a:r>
          </a:p>
          <a:p>
            <a:pPr lvl="1"/>
            <a:r>
              <a:rPr lang="cs-CZ" dirty="0" smtClean="0"/>
              <a:t>Mgr. Dohnálková</a:t>
            </a:r>
          </a:p>
          <a:p>
            <a:pPr lvl="1"/>
            <a:r>
              <a:rPr lang="cs-CZ" dirty="0"/>
              <a:t>zdůvodnění vlastní </a:t>
            </a:r>
            <a:r>
              <a:rPr lang="cs-CZ" dirty="0" smtClean="0"/>
              <a:t>existence, rozpočtová omezení</a:t>
            </a:r>
          </a:p>
          <a:p>
            <a:r>
              <a:rPr lang="cs-CZ" dirty="0" smtClean="0"/>
              <a:t>2011 – zapojení UTB do </a:t>
            </a:r>
            <a:r>
              <a:rPr lang="cs-CZ" dirty="0" err="1" smtClean="0"/>
              <a:t>BIXu</a:t>
            </a:r>
            <a:endParaRPr lang="cs-CZ" dirty="0" smtClean="0"/>
          </a:p>
          <a:p>
            <a:r>
              <a:rPr lang="cs-CZ" dirty="0" smtClean="0"/>
              <a:t>201</a:t>
            </a:r>
            <a:r>
              <a:rPr lang="en-US" dirty="0" smtClean="0"/>
              <a:t>3 </a:t>
            </a:r>
            <a:r>
              <a:rPr lang="cs-CZ" dirty="0" smtClean="0"/>
              <a:t>–</a:t>
            </a:r>
            <a:r>
              <a:rPr lang="en-US" dirty="0" smtClean="0"/>
              <a:t> </a:t>
            </a:r>
            <a:r>
              <a:rPr lang="cs-CZ" dirty="0" smtClean="0"/>
              <a:t>zapojení M</a:t>
            </a:r>
            <a:r>
              <a:rPr lang="en-US" dirty="0" smtClean="0"/>
              <a:t>ENDELU</a:t>
            </a:r>
            <a:r>
              <a:rPr lang="cs-CZ" dirty="0" smtClean="0"/>
              <a:t> do </a:t>
            </a:r>
            <a:r>
              <a:rPr lang="cs-CZ" dirty="0" err="1" smtClean="0"/>
              <a:t>BIXu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s </a:t>
            </a:r>
            <a:r>
              <a:rPr lang="cs-CZ" dirty="0" err="1" smtClean="0"/>
              <a:t>benchmarkingem</a:t>
            </a:r>
            <a:r>
              <a:rPr lang="cs-CZ" dirty="0" smtClean="0"/>
              <a:t>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2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2012 – Seminář Klubu VŠ knihovníků</a:t>
            </a:r>
          </a:p>
          <a:p>
            <a:pPr lvl="1"/>
            <a:r>
              <a:rPr lang="cs-CZ" dirty="0" smtClean="0"/>
              <a:t>Možnosti </a:t>
            </a:r>
            <a:r>
              <a:rPr lang="cs-CZ" dirty="0"/>
              <a:t>měření kvality služeb ve </a:t>
            </a:r>
            <a:r>
              <a:rPr lang="cs-CZ" dirty="0" smtClean="0"/>
              <a:t>VŠ knihovnách</a:t>
            </a:r>
          </a:p>
          <a:p>
            <a:pPr lvl="1"/>
            <a:r>
              <a:rPr lang="cs-CZ" dirty="0" smtClean="0"/>
              <a:t>pracovní skupina kolem P. </a:t>
            </a:r>
            <a:r>
              <a:rPr lang="cs-CZ" dirty="0" err="1" smtClean="0"/>
              <a:t>Hornochové</a:t>
            </a:r>
            <a:endParaRPr lang="cs-CZ" dirty="0" smtClean="0"/>
          </a:p>
          <a:p>
            <a:r>
              <a:rPr lang="cs-CZ" dirty="0" smtClean="0"/>
              <a:t>2013 – diskuze na půdě AKVŠ (KA4) o spolupráci</a:t>
            </a:r>
          </a:p>
          <a:p>
            <a:pPr lvl="1"/>
            <a:r>
              <a:rPr lang="cs-CZ" dirty="0" smtClean="0"/>
              <a:t>není možné vytvořit vlastní platformu,</a:t>
            </a:r>
            <a:br>
              <a:rPr lang="cs-CZ" dirty="0" smtClean="0"/>
            </a:br>
            <a:r>
              <a:rPr lang="cs-CZ" dirty="0" smtClean="0"/>
              <a:t>v dané chvíli je nejlepší </a:t>
            </a:r>
            <a:r>
              <a:rPr lang="cs-CZ" dirty="0"/>
              <a:t>cesta </a:t>
            </a:r>
            <a:r>
              <a:rPr lang="cs-CZ" dirty="0" smtClean="0"/>
              <a:t>BIX</a:t>
            </a:r>
          </a:p>
          <a:p>
            <a:pPr lvl="1"/>
            <a:r>
              <a:rPr lang="cs-CZ" dirty="0" smtClean="0"/>
              <a:t>BA2013 - prezentace I. Jánské (UTB)</a:t>
            </a:r>
          </a:p>
          <a:p>
            <a:pPr lvl="2"/>
            <a:r>
              <a:rPr lang="cs-CZ" dirty="0" smtClean="0"/>
              <a:t>zájem několika knihoven</a:t>
            </a:r>
          </a:p>
          <a:p>
            <a:r>
              <a:rPr lang="cs-CZ" dirty="0" smtClean="0"/>
              <a:t>2014</a:t>
            </a:r>
            <a:r>
              <a:rPr lang="en-US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</a:t>
            </a:r>
            <a:r>
              <a:rPr lang="cs-CZ" dirty="0" smtClean="0"/>
              <a:t>Seminář AKVŠ – Benchmarking</a:t>
            </a:r>
          </a:p>
          <a:p>
            <a:pPr lvl="1"/>
            <a:r>
              <a:rPr lang="cs-CZ" dirty="0" smtClean="0"/>
              <a:t>vážný zájem několika knihoven o zapojení do BIX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s </a:t>
            </a:r>
            <a:r>
              <a:rPr lang="cs-CZ" dirty="0" err="1" smtClean="0"/>
              <a:t>benchmarkingem</a:t>
            </a:r>
            <a:r>
              <a:rPr lang="cs-CZ" dirty="0" smtClean="0"/>
              <a:t> v ČR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0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statistických dat převzala AKVŠ</a:t>
            </a:r>
          </a:p>
          <a:p>
            <a:pPr lvl="1"/>
            <a:r>
              <a:rPr lang="cs-CZ" dirty="0" smtClean="0"/>
              <a:t>pro rok 2014 upraven formulář (V-21)</a:t>
            </a:r>
          </a:p>
          <a:p>
            <a:pPr lvl="1"/>
            <a:r>
              <a:rPr lang="cs-CZ" dirty="0" smtClean="0"/>
              <a:t>pro rok 2015 může být opět použit (</a:t>
            </a:r>
            <a:r>
              <a:rPr lang="cs-CZ" dirty="0" smtClean="0">
                <a:sym typeface="Wingdings" panose="05000000000000000000" pitchFamily="2" charset="2"/>
              </a:rPr>
              <a:t>)</a:t>
            </a:r>
            <a:endParaRPr lang="cs-CZ" dirty="0" smtClean="0"/>
          </a:p>
          <a:p>
            <a:r>
              <a:rPr lang="cs-CZ" dirty="0" smtClean="0"/>
              <a:t>není čas přehodnotit prosté sbírání údajů?</a:t>
            </a:r>
          </a:p>
          <a:p>
            <a:r>
              <a:rPr lang="cs-CZ" dirty="0" smtClean="0"/>
              <a:t>nezvolíme úplně jiné řešení?</a:t>
            </a:r>
            <a:endParaRPr lang="cs-CZ" dirty="0" smtClean="0">
              <a:sym typeface="Wingdings" panose="05000000000000000000" pitchFamily="2" charset="2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Končí sběr dat pro MŠMT ČR – co dál???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9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nalézt nový systém</a:t>
            </a:r>
          </a:p>
          <a:p>
            <a:pPr lvl="1"/>
            <a:r>
              <a:rPr lang="cs-CZ" dirty="0" smtClean="0"/>
              <a:t>použijeme BIX nebo nějaké vlastní řešení</a:t>
            </a:r>
          </a:p>
          <a:p>
            <a:r>
              <a:rPr lang="cs-CZ" dirty="0" smtClean="0"/>
              <a:t>co chceme sledovat?</a:t>
            </a:r>
          </a:p>
          <a:p>
            <a:pPr lvl="1"/>
            <a:r>
              <a:rPr lang="cs-CZ" dirty="0" smtClean="0"/>
              <a:t>je pro nás roční výkaz dostačující???</a:t>
            </a:r>
          </a:p>
          <a:p>
            <a:pPr lvl="1"/>
            <a:r>
              <a:rPr lang="cs-CZ" dirty="0" smtClean="0"/>
              <a:t>jaké parametry jsou důležité pro knihovny, zřizovatele,…???</a:t>
            </a:r>
          </a:p>
          <a:p>
            <a:pPr lvl="1"/>
            <a:r>
              <a:rPr lang="cs-CZ" dirty="0" smtClean="0"/>
              <a:t>víme to??? </a:t>
            </a:r>
            <a:r>
              <a:rPr lang="cs-CZ" dirty="0" smtClean="0">
                <a:sym typeface="Wingdings" panose="05000000000000000000" pitchFamily="2" charset="2"/>
              </a:rPr>
              <a:t> výzkum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zajímají nás jen kvantitativní ukazatele???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chceme sledovat i kvalitativní ukazatele (např. uživatelské výzkumy)???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Končí sběr dat pro MŠMT ČR – co dál???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9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300"/>
          </a:xfrm>
        </p:spPr>
        <p:txBody>
          <a:bodyPr/>
          <a:lstStyle/>
          <a:p>
            <a:r>
              <a:rPr lang="cs-CZ" dirty="0" smtClean="0"/>
              <a:t>rešerše nástrojů a služeb a jejich komparativní analýza </a:t>
            </a:r>
            <a:r>
              <a:rPr lang="cs-CZ" dirty="0" smtClean="0">
                <a:sym typeface="Wingdings" panose="05000000000000000000" pitchFamily="2" charset="2"/>
              </a:rPr>
              <a:t> jaké parametry sledují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zjistit očekávání knihoven a zřizovatelů (rozhovory)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definovat vstupy a výstupy systému (delfská metoda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>
                <a:sym typeface="Wingdings" panose="05000000000000000000" pitchFamily="2" charset="2"/>
              </a:rPr>
              <a:t> spolupráce s odborníky)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návrh funkcí systému a jeho fungování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návrh metodiky pro sběr údajů a práci se systémem</a:t>
            </a:r>
          </a:p>
          <a:p>
            <a:r>
              <a:rPr lang="cs-CZ" dirty="0">
                <a:sym typeface="Wingdings" panose="05000000000000000000" pitchFamily="2" charset="2"/>
              </a:rPr>
              <a:t>celý proces </a:t>
            </a:r>
            <a:r>
              <a:rPr lang="cs-CZ" dirty="0" smtClean="0">
                <a:sym typeface="Wingdings" panose="05000000000000000000" pitchFamily="2" charset="2"/>
              </a:rPr>
              <a:t>návrhu/výběru systému nelze uspěchat, je potřeba jej podložit výzkumy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313" y="908720"/>
            <a:ext cx="8229600" cy="1296144"/>
          </a:xfrm>
        </p:spPr>
        <p:txBody>
          <a:bodyPr/>
          <a:lstStyle/>
          <a:p>
            <a:r>
              <a:rPr lang="cs-CZ" dirty="0" smtClean="0"/>
              <a:t>Měření </a:t>
            </a:r>
            <a:r>
              <a:rPr lang="cs-CZ" dirty="0"/>
              <a:t>výkonu akademických knihoven a jeho využití při zvyšování kvality </a:t>
            </a:r>
            <a:r>
              <a:rPr lang="cs-CZ" dirty="0" smtClean="0"/>
              <a:t>služeb</a:t>
            </a:r>
            <a:br>
              <a:rPr lang="cs-CZ" dirty="0" smtClean="0"/>
            </a:br>
            <a:r>
              <a:rPr lang="cs-CZ" sz="2000" dirty="0" smtClean="0">
                <a:solidFill>
                  <a:schemeClr val="tx1"/>
                </a:solidFill>
              </a:rPr>
              <a:t>dizertační práce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5040412"/>
          </a:xfrm>
        </p:spPr>
        <p:txBody>
          <a:bodyPr/>
          <a:lstStyle/>
          <a:p>
            <a:pPr marL="0" indent="0" algn="ctr">
              <a:buNone/>
            </a:pPr>
            <a:r>
              <a:rPr lang="cs-CZ" sz="8800" b="1" dirty="0">
                <a:sym typeface="Wingdings" panose="05000000000000000000" pitchFamily="2" charset="2"/>
              </a:rPr>
              <a:t>C</a:t>
            </a:r>
            <a:r>
              <a:rPr lang="cs-CZ" sz="8800" b="1" dirty="0" smtClean="0">
                <a:sym typeface="Wingdings" panose="05000000000000000000" pitchFamily="2" charset="2"/>
              </a:rPr>
              <a:t>o </a:t>
            </a:r>
            <a:r>
              <a:rPr lang="cs-CZ" sz="8800" b="1" dirty="0">
                <a:sym typeface="Wingdings" panose="05000000000000000000" pitchFamily="2" charset="2"/>
              </a:rPr>
              <a:t>budeme sbírat v </a:t>
            </a:r>
            <a:r>
              <a:rPr lang="cs-CZ" sz="8800" b="1">
                <a:sym typeface="Wingdings" panose="05000000000000000000" pitchFamily="2" charset="2"/>
              </a:rPr>
              <a:t>roce </a:t>
            </a:r>
            <a:r>
              <a:rPr lang="cs-CZ" sz="8800" b="1" smtClean="0">
                <a:solidFill>
                  <a:schemeClr val="accent2"/>
                </a:solidFill>
                <a:sym typeface="Wingdings" panose="05000000000000000000" pitchFamily="2" charset="2"/>
              </a:rPr>
              <a:t>2015</a:t>
            </a:r>
            <a:r>
              <a:rPr lang="cs-CZ" sz="8800" b="1" smtClean="0">
                <a:sym typeface="Wingdings" panose="05000000000000000000" pitchFamily="2" charset="2"/>
              </a:rPr>
              <a:t>???</a:t>
            </a:r>
            <a:endParaRPr lang="cs-CZ" sz="8800" b="1" dirty="0"/>
          </a:p>
        </p:txBody>
      </p:sp>
    </p:spTree>
    <p:extLst>
      <p:ext uri="{BB962C8B-B14F-4D97-AF65-F5344CB8AC3E}">
        <p14:creationId xmlns:p14="http://schemas.microsoft.com/office/powerpoint/2010/main" val="32552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proběhne pod záštitou AKVŠ</a:t>
            </a:r>
          </a:p>
          <a:p>
            <a:pPr lvl="1"/>
            <a:r>
              <a:rPr lang="cs-CZ" dirty="0" smtClean="0"/>
              <a:t>pravděpodobně v listopadu na VUT v Brně</a:t>
            </a:r>
          </a:p>
          <a:p>
            <a:r>
              <a:rPr lang="cs-CZ" dirty="0" smtClean="0"/>
              <a:t>statistická data za 2014</a:t>
            </a:r>
          </a:p>
          <a:p>
            <a:pPr lvl="1"/>
            <a:r>
              <a:rPr lang="cs-CZ" dirty="0" smtClean="0"/>
              <a:t>upravený formulář V-21</a:t>
            </a:r>
            <a:endParaRPr lang="cs-CZ" dirty="0"/>
          </a:p>
          <a:p>
            <a:r>
              <a:rPr lang="cs-CZ" dirty="0" smtClean="0"/>
              <a:t>zapojení dalších VŠ knihoven do projektu</a:t>
            </a:r>
          </a:p>
          <a:p>
            <a:r>
              <a:rPr lang="cs-CZ" dirty="0" smtClean="0"/>
              <a:t>návrh nových indikátorů</a:t>
            </a:r>
          </a:p>
          <a:p>
            <a:endParaRPr lang="cs-CZ" dirty="0" smtClean="0"/>
          </a:p>
          <a:p>
            <a:r>
              <a:rPr lang="cs-CZ" dirty="0" smtClean="0"/>
              <a:t>zmapování situace?</a:t>
            </a:r>
          </a:p>
          <a:p>
            <a:pPr lvl="1"/>
            <a:r>
              <a:rPr lang="cs-CZ" dirty="0" smtClean="0"/>
              <a:t>dotazník – začátkem listopadu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 věnovaný sběru dat a benchmarkingu</a:t>
            </a:r>
          </a:p>
        </p:txBody>
      </p:sp>
    </p:spTree>
    <p:extLst>
      <p:ext uri="{BB962C8B-B14F-4D97-AF65-F5344CB8AC3E}">
        <p14:creationId xmlns:p14="http://schemas.microsoft.com/office/powerpoint/2010/main" val="39998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2913" indent="-44291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28713" indent="-4191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+mn-lt"/>
              </a:defRPr>
            </a:lvl2pPr>
            <a:lvl3pPr marL="1536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+mn-lt"/>
              </a:defRPr>
            </a:lvl3pPr>
            <a:lvl4pPr marL="1944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+mn-lt"/>
              </a:defRPr>
            </a:lvl4pPr>
            <a:lvl5pPr marL="23526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+mn-lt"/>
              </a:defRPr>
            </a:lvl5pPr>
            <a:lvl6pPr marL="2809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+mn-lt"/>
              </a:defRPr>
            </a:lvl6pPr>
            <a:lvl7pPr marL="3267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+mn-lt"/>
              </a:defRPr>
            </a:lvl7pPr>
            <a:lvl8pPr marL="3724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+mn-lt"/>
              </a:defRPr>
            </a:lvl8pPr>
            <a:lvl9pPr marL="41814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cs-CZ" sz="4400" b="1" dirty="0" smtClean="0"/>
              <a:t>Děkuji Vám za pozornost</a:t>
            </a:r>
            <a:endParaRPr lang="en-US" sz="44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8" name="Skupina 7"/>
          <p:cNvGrpSpPr/>
          <p:nvPr/>
        </p:nvGrpSpPr>
        <p:grpSpPr>
          <a:xfrm>
            <a:off x="2411388" y="4653136"/>
            <a:ext cx="5112940" cy="1354217"/>
            <a:chOff x="2051348" y="4739660"/>
            <a:chExt cx="5112940" cy="135421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203476" y="4739660"/>
              <a:ext cx="3960812" cy="1354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cs-CZ" b="1" dirty="0">
                  <a:latin typeface="Verdana" pitchFamily="34" charset="0"/>
                </a:rPr>
                <a:t>Martin </a:t>
              </a:r>
              <a:r>
                <a:rPr lang="cs-CZ" b="1" dirty="0" smtClean="0">
                  <a:latin typeface="Verdana" pitchFamily="34" charset="0"/>
                </a:rPr>
                <a:t>Krčál</a:t>
              </a:r>
            </a:p>
            <a:p>
              <a:pPr eaLnBrk="1" hangingPunct="1"/>
              <a:endParaRPr lang="cs-CZ" sz="1200" b="1" dirty="0" smtClean="0">
                <a:latin typeface="Verdana" pitchFamily="34" charset="0"/>
              </a:endParaRPr>
            </a:p>
            <a:p>
              <a:pPr eaLnBrk="1" hangingPunct="1"/>
              <a:r>
                <a:rPr lang="cs-CZ" sz="1400" b="1" dirty="0" smtClean="0">
                  <a:latin typeface="Verdana" pitchFamily="34" charset="0"/>
                </a:rPr>
                <a:t>e-mail: </a:t>
              </a:r>
              <a:r>
                <a:rPr lang="cs-CZ" sz="1400" b="1" dirty="0" smtClean="0">
                  <a:latin typeface="Verdana" pitchFamily="34" charset="0"/>
                  <a:hlinkClick r:id="rId4"/>
                </a:rPr>
                <a:t>martin.krcal@gmail.com</a:t>
              </a:r>
              <a:endParaRPr lang="cs-CZ" sz="1400" b="1" dirty="0" smtClean="0">
                <a:latin typeface="Verdana" pitchFamily="34" charset="0"/>
              </a:endParaRPr>
            </a:p>
            <a:p>
              <a:pPr eaLnBrk="1" hangingPunct="1"/>
              <a:endParaRPr lang="cs-CZ" sz="1000" b="1" dirty="0" smtClean="0">
                <a:latin typeface="Verdana" pitchFamily="34" charset="0"/>
              </a:endParaRPr>
            </a:p>
            <a:p>
              <a:pPr eaLnBrk="1" hangingPunct="1"/>
              <a:r>
                <a:rPr lang="cs-CZ" sz="1400" b="1" dirty="0" smtClean="0">
                  <a:latin typeface="Verdana" pitchFamily="34" charset="0"/>
                </a:rPr>
                <a:t>www: </a:t>
              </a:r>
              <a:r>
                <a:rPr lang="cs-CZ" sz="1400" b="1" dirty="0" smtClean="0">
                  <a:latin typeface="Verdana" pitchFamily="34" charset="0"/>
                  <a:hlinkClick r:id="rId5"/>
                </a:rPr>
                <a:t>http</a:t>
              </a:r>
              <a:r>
                <a:rPr lang="cs-CZ" sz="1400" b="1" dirty="0">
                  <a:latin typeface="Verdana" pitchFamily="34" charset="0"/>
                  <a:hlinkClick r:id="rId5"/>
                </a:rPr>
                <a:t>://www.citace.com</a:t>
              </a:r>
              <a:endParaRPr lang="cs-CZ" sz="1400" b="1" dirty="0">
                <a:latin typeface="Verdana" pitchFamily="34" charset="0"/>
              </a:endParaRPr>
            </a:p>
            <a:p>
              <a:pPr eaLnBrk="1" hangingPunct="1"/>
              <a:endParaRPr lang="cs-CZ" sz="1400" b="1" dirty="0" smtClean="0">
                <a:latin typeface="Verdana" pitchFamily="34" charset="0"/>
              </a:endParaRPr>
            </a:p>
          </p:txBody>
        </p:sp>
        <p:pic>
          <p:nvPicPr>
            <p:cNvPr id="141314" name="Picture 2" descr="http://m3.licdn.com/mpr/pub/image-fMfVPmWRgdz4hQMgpjH4xUgy8uL5gMKUuMVpjmWf842jmKpmfMfp1vJR8_UJmcgLlU5c/martin-krcal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348" y="4852764"/>
              <a:ext cx="952500" cy="9525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solidFill>
                <a:schemeClr val="tx1"/>
              </a:solidFill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5127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cs-CZ" sz="8000" b="1" dirty="0" smtClean="0">
                <a:sym typeface="Wingdings" panose="05000000000000000000" pitchFamily="2" charset="2"/>
              </a:rPr>
              <a:t>Výstupy z ročních výkazů</a:t>
            </a:r>
          </a:p>
          <a:p>
            <a:pPr marL="0" indent="0" algn="ctr">
              <a:buNone/>
            </a:pPr>
            <a:r>
              <a:rPr lang="cs-CZ" sz="115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2001-2013</a:t>
            </a:r>
            <a:endParaRPr lang="cs-CZ" sz="11500" b="1" dirty="0"/>
          </a:p>
        </p:txBody>
      </p:sp>
    </p:spTree>
    <p:extLst>
      <p:ext uri="{BB962C8B-B14F-4D97-AF65-F5344CB8AC3E}">
        <p14:creationId xmlns:p14="http://schemas.microsoft.com/office/powerpoint/2010/main" val="41220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38,4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Výpůjčky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1482390" y="2708920"/>
            <a:ext cx="191572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2,9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83768" y="148171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výpůjček v letech 2001-2013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82590" y="288013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výpůjček v průměru za rok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457200" y="4212267"/>
            <a:ext cx="319684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20 477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538520" y="4383482"/>
            <a:ext cx="2895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výpůjček v instituci za rok (medián)</a:t>
            </a:r>
            <a:endParaRPr lang="cs-CZ" sz="2400" dirty="0"/>
          </a:p>
        </p:txBody>
      </p: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395540" y="5733256"/>
          <a:ext cx="8496942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906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535921"/>
                <a:gridCol w="605073"/>
                <a:gridCol w="509990"/>
              </a:tblGrid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Rok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2009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2010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2011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2012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2013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Celkem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Průměr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2 135 915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3 682 530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2 161 035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2 639 906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2 715 107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2 837 185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3 029 800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3 098 768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3 145 969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2 349 032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3 731 374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3 513 168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3 379 517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38 419 306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2 955 331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32 362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49 764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28 814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33 845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34 809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36 374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38 352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39 225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45 594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54 122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57 406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54 049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55 402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43 086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Medián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18 372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17 181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17 576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17 975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19 702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 dirty="0">
                          <a:effectLst/>
                        </a:rPr>
                        <a:t>20 493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21 810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19 940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22 732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26 043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29 580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28 305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33 097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20 477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  <p:pic>
        <p:nvPicPr>
          <p:cNvPr id="100354" name="Picture 2" descr="http://etc-mysitemyway.s3.amazonaws.com/icons/legacy-previews/icons/high-resolution-dark-blue-denim-jeans-icons-culture/030040-high-resolution-dark-blue-denim-jeans-icon-culture-books3-stack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52736"/>
            <a:ext cx="3449650" cy="344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1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</a:rPr>
              <a:t>Výpůjčky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95536" y="1340768"/>
          <a:ext cx="8496944" cy="5098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287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4,7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Uživatelé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539552" y="2708920"/>
            <a:ext cx="3578642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364 304 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350096" y="1481710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registrovaných uživatelů v letech 2001-2013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002670" y="288013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registrovaných uživatelů za rok</a:t>
            </a:r>
            <a:endParaRPr lang="cs-CZ" sz="2400" dirty="0"/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457200" y="4212267"/>
            <a:ext cx="319684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5 217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538520" y="4383482"/>
            <a:ext cx="4849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registrovaných uživatelů na instituci za rok (průměr)</a:t>
            </a:r>
            <a:endParaRPr lang="cs-CZ" sz="2400" dirty="0"/>
          </a:p>
        </p:txBody>
      </p:sp>
      <p:pic>
        <p:nvPicPr>
          <p:cNvPr id="101378" name="Picture 2" descr="http://simpleicon.com/wp-content/uploads/users-256x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871" y="1074423"/>
            <a:ext cx="3074657" cy="307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30" y="5877272"/>
          <a:ext cx="8445619" cy="718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400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532684"/>
                <a:gridCol w="601418"/>
                <a:gridCol w="506909"/>
              </a:tblGrid>
              <a:tr h="179585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79585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272 370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279 933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297 623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319 402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353 781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366 755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528 151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408 908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393 751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325 719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411 733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380 974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396 847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4 735 947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364 304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79585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4 127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3 783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3 968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4 095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4 536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4 702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6 685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5 176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5 707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6 343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6 334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5 861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6 506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5 217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79585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2 735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2 788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2 858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2 688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2 976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3 068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3 458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3 673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3 804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4 306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4 484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3 551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5 206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3 323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4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smtClean="0">
                <a:solidFill>
                  <a:schemeClr val="bg1"/>
                </a:solidFill>
              </a:rPr>
              <a:t>Uživatelé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16" name="Graf 15"/>
          <p:cNvGraphicFramePr>
            <a:graphicFrameLocks/>
          </p:cNvGraphicFramePr>
          <p:nvPr/>
        </p:nvGraphicFramePr>
        <p:xfrm>
          <a:off x="395018" y="1268760"/>
          <a:ext cx="8496944" cy="5098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6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04223"/>
            <a:ext cx="1983052" cy="1008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7200" dirty="0" smtClean="0">
                <a:solidFill>
                  <a:schemeClr val="accent2"/>
                </a:solidFill>
              </a:rPr>
              <a:t>12</a:t>
            </a:r>
            <a:endParaRPr lang="cs-CZ" sz="7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6477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Počet knihovních jednotek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539552" y="2708920"/>
            <a:ext cx="2592288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2012</a:t>
            </a:r>
            <a:endParaRPr lang="cs-CZ" sz="6000" kern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051720" y="1481710"/>
            <a:ext cx="433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mil. knihovních jednotek v akademických knihovnách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31840" y="2880135"/>
            <a:ext cx="3463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tomto roce mají AK nejvyšší počet </a:t>
            </a:r>
            <a:r>
              <a:rPr lang="cs-CZ" sz="2400" dirty="0" err="1" smtClean="0"/>
              <a:t>k.j</a:t>
            </a:r>
            <a:r>
              <a:rPr lang="cs-CZ" sz="2400" dirty="0"/>
              <a:t>.</a:t>
            </a:r>
          </a:p>
        </p:txBody>
      </p:sp>
      <p:sp>
        <p:nvSpPr>
          <p:cNvPr id="16" name="Zástupný symbol pro obsah 1"/>
          <p:cNvSpPr txBox="1">
            <a:spLocks/>
          </p:cNvSpPr>
          <p:nvPr/>
        </p:nvSpPr>
        <p:spPr bwMode="auto">
          <a:xfrm>
            <a:off x="611560" y="4212267"/>
            <a:ext cx="3196844" cy="13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sz="7200" kern="0" dirty="0" smtClean="0">
                <a:solidFill>
                  <a:schemeClr val="accent2"/>
                </a:solidFill>
              </a:rPr>
              <a:t>99 581</a:t>
            </a:r>
            <a:endParaRPr lang="cs-CZ" sz="6000" kern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682536" y="4383482"/>
            <a:ext cx="4849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knihovních jednotek na jednu akademickou knihovnu (medián)</a:t>
            </a:r>
            <a:endParaRPr lang="cs-CZ" sz="2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1" y="5879012"/>
          <a:ext cx="8589644" cy="790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433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541768"/>
                <a:gridCol w="611674"/>
                <a:gridCol w="515553"/>
              </a:tblGrid>
              <a:tr h="19758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Rok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2004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2005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2006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2007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2008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2009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2013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758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Celkem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11 189 464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11 395 447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11 414 844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11 321 854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11 590 075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11 796 673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12 009 183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12 017 183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12 203 462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12 352 327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12 261 220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12 372 826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12 188 438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11 854 846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758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Průměr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169 537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153 993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152 198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145 152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148 591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151 239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152 015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152 116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176 862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187 156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188 634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190 351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199 810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166 743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  <a:tr h="19758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Medián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118 054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85 498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82 710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80 736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89 362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91 722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88 297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84 674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102 321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104 554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110 113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112 329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130 551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u="none" strike="noStrike">
                          <a:effectLst/>
                        </a:rPr>
                        <a:t>99 561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 dirty="0">
                          <a:effectLst/>
                        </a:rPr>
                        <a:t> 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</a:tr>
            </a:tbl>
          </a:graphicData>
        </a:graphic>
      </p:graphicFrame>
      <p:pic>
        <p:nvPicPr>
          <p:cNvPr id="103426" name="Picture 2" descr="https://openclipart.org/image/300px/svg_to_png/196688/mono_bookc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33035"/>
            <a:ext cx="2359344" cy="235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2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395536" y="44624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9900"/>
                </a:solidFill>
                <a:latin typeface="Arial" charset="0"/>
              </a:defRPr>
            </a:lvl9pPr>
          </a:lstStyle>
          <a:p>
            <a:r>
              <a:rPr lang="cs-CZ" kern="0" dirty="0" smtClean="0">
                <a:solidFill>
                  <a:schemeClr val="bg1"/>
                </a:solidFill>
              </a:rPr>
              <a:t>Počet knihovních jednotek</a:t>
            </a:r>
            <a:endParaRPr lang="cs-CZ" kern="0" dirty="0">
              <a:solidFill>
                <a:schemeClr val="bg1"/>
              </a:solidFill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95536" y="1340768"/>
          <a:ext cx="8568952" cy="5141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1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cb34c494f93dee45495d67ab10a6edb8abfd6"/>
</p:tagLst>
</file>

<file path=ppt/theme/theme1.xml><?xml version="1.0" encoding="utf-8"?>
<a:theme xmlns:a="http://schemas.openxmlformats.org/drawingml/2006/main" name="Výchozí návrh">
  <a:themeElements>
    <a:clrScheme name="Výchozí návrh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FF99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E78A00"/>
      </a:accent6>
      <a:hlink>
        <a:srgbClr val="FF6600"/>
      </a:hlink>
      <a:folHlink>
        <a:srgbClr val="FF9966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8A00"/>
        </a:accent6>
        <a:hlink>
          <a:srgbClr val="FF6600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1482</Words>
  <Application>Microsoft Office PowerPoint</Application>
  <PresentationFormat>Předvádění na obrazovce (4:3)</PresentationFormat>
  <Paragraphs>671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Verdana</vt:lpstr>
      <vt:lpstr>Wingdings</vt:lpstr>
      <vt:lpstr>Výchozí návrh</vt:lpstr>
      <vt:lpstr>Měření výkonu akademických knihoven</vt:lpstr>
      <vt:lpstr>Statistiky</vt:lpstr>
      <vt:lpstr>Prezentace aplikace PowerPoint</vt:lpstr>
      <vt:lpstr>Výpůjčky</vt:lpstr>
      <vt:lpstr>Prezentace aplikace PowerPoint</vt:lpstr>
      <vt:lpstr>Uživatelé</vt:lpstr>
      <vt:lpstr>Prezentace aplikace PowerPoint</vt:lpstr>
      <vt:lpstr>Počet knihovních jednotek</vt:lpstr>
      <vt:lpstr>Prezentace aplikace PowerPoint</vt:lpstr>
      <vt:lpstr>Přírůstky</vt:lpstr>
      <vt:lpstr>Prezentace aplikace PowerPoint</vt:lpstr>
      <vt:lpstr>Knihovníci</vt:lpstr>
      <vt:lpstr>Prezentace aplikace PowerPoint</vt:lpstr>
      <vt:lpstr>Náklady na akvizici</vt:lpstr>
      <vt:lpstr>Prezentace aplikace PowerPoint</vt:lpstr>
      <vt:lpstr>Provozní doba</vt:lpstr>
      <vt:lpstr>Ostatní údaje</vt:lpstr>
      <vt:lpstr>Prezentace aplikace PowerPoint</vt:lpstr>
      <vt:lpstr>Prezentace aplikace PowerPoint</vt:lpstr>
      <vt:lpstr>Benchmarking knihoven</vt:lpstr>
      <vt:lpstr>Systémy pro benchmarking knihoven</vt:lpstr>
      <vt:lpstr>Zkušenosti s benchmarkingem v ČR</vt:lpstr>
      <vt:lpstr>Zkušenosti s benchmarkingem v ČR II</vt:lpstr>
      <vt:lpstr>Končí sběr dat pro MŠMT ČR – co dál???</vt:lpstr>
      <vt:lpstr>Končí sběr dat pro MŠMT ČR – co dál???</vt:lpstr>
      <vt:lpstr>Měření výkonu akademických knihoven a jeho využití při zvyšování kvality služeb dizertační práce</vt:lpstr>
      <vt:lpstr>Prezentace aplikace PowerPoint</vt:lpstr>
      <vt:lpstr>Seminář věnovaný sběru dat a benchmarkingu</vt:lpstr>
      <vt:lpstr>Prezentace aplikace PowerPoint</vt:lpstr>
    </vt:vector>
  </TitlesOfParts>
  <Company>CIKT 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 FSS</dc:creator>
  <cp:lastModifiedBy>Martin Krčál</cp:lastModifiedBy>
  <cp:revision>139</cp:revision>
  <cp:lastPrinted>2013-02-21T09:01:29Z</cp:lastPrinted>
  <dcterms:created xsi:type="dcterms:W3CDTF">2012-06-11T08:22:44Z</dcterms:created>
  <dcterms:modified xsi:type="dcterms:W3CDTF">2014-10-14T20:41:04Z</dcterms:modified>
</cp:coreProperties>
</file>