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1" r:id="rId3"/>
    <p:sldId id="272" r:id="rId4"/>
    <p:sldId id="274" r:id="rId5"/>
    <p:sldId id="273" r:id="rId6"/>
    <p:sldId id="275" r:id="rId7"/>
    <p:sldId id="277" r:id="rId8"/>
    <p:sldId id="278" r:id="rId9"/>
    <p:sldId id="279" r:id="rId10"/>
    <p:sldId id="27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1" autoAdjust="0"/>
    <p:restoredTop sz="83807" autoAdjust="0"/>
  </p:normalViewPr>
  <p:slideViewPr>
    <p:cSldViewPr>
      <p:cViewPr>
        <p:scale>
          <a:sx n="60" d="100"/>
          <a:sy n="60" d="100"/>
        </p:scale>
        <p:origin x="-792" y="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8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2214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6813D-9912-4F1B-9D1F-193E6C6C58AD}" type="datetimeFigureOut">
              <a:rPr lang="cs-CZ" smtClean="0"/>
              <a:pPr/>
              <a:t>12.10.2014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A8D79A-B675-4DDC-BA10-18DD8CEE524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58184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0D5DB-1B36-4329-8B38-40B2F6B35361}" type="datetimeFigureOut">
              <a:rPr lang="cs-CZ" smtClean="0"/>
              <a:pPr/>
              <a:t>12.10.2014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AA323-D804-4833-B144-E9355657F59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93560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AA323-D804-4833-B144-E9355657F59B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35925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3AA323-D804-4833-B144-E9355657F59B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7222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71FAEDF-9E70-4530-8B08-1E322B423E63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0E2E28B-F25D-4F89-B8B3-0235142F5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="" xmlns:a14="http://schemas.microsoft.com/office/drawing/2010/main">
                  <a14:imgLayer r:embed="rId3">
                    <a14:imgEffect>
                      <a14:sharpenSoften amount="1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1" y="692696"/>
            <a:ext cx="3657599" cy="76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D8B24-2CC7-4062-9600-2577EFFF384A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CAE1F-FD79-4514-B486-F339378F9F86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B27FF-4BBF-42BE-9C26-7FBE91BC68B4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943EE4D-B43B-4D71-8CD5-3F0F7E13E82B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0E2E28B-F25D-4F89-B8B3-0235142F5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391C6-5C67-4466-8CEB-A85AA5B0E615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A971-8768-4ACC-9A74-D6E4EF110C1F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35A79-1F15-48A2-8693-E0E5D3680769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7AF22-D7DB-492A-9260-8A6D25BEC44A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115FA-2064-4AB5-B31B-C7450322A5B0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8ECDE-3173-4D7C-9B93-B026ED7DA297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B10658-0C81-4C77-A3E7-E7A47EBD751C}" type="datetime1">
              <a:rPr lang="cs-CZ" smtClean="0"/>
              <a:pPr/>
              <a:t>12.10.2014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E2E28B-F25D-4F89-B8B3-0235142F5A7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 2014 Helsinky : </a:t>
            </a:r>
            <a:br>
              <a:rPr lang="cs-CZ" dirty="0" smtClean="0"/>
            </a:br>
            <a:r>
              <a:rPr lang="cs-CZ" dirty="0" smtClean="0"/>
              <a:t>zpráva z konference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Helena Kováříková</a:t>
            </a:r>
          </a:p>
          <a:p>
            <a:r>
              <a:rPr lang="cs-CZ" dirty="0" smtClean="0"/>
              <a:t>Ústřední knihovna ČVUT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0183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Helena.Kovarikova</a:t>
            </a:r>
            <a:r>
              <a:rPr lang="en-US" dirty="0" smtClean="0"/>
              <a:t>@</a:t>
            </a:r>
            <a:r>
              <a:rPr lang="cs-CZ" dirty="0" smtClean="0"/>
              <a:t>uk.cvut.cz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14.-15. 10. 2014 Bibliotheca Academica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05564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Towards Repository Ecosystem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026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„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An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Alternative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American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Approach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to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Repositories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</a:p>
          <a:p>
            <a:pPr algn="r">
              <a:buNone/>
            </a:pPr>
            <a:r>
              <a:rPr lang="cs-CZ" b="1" i="1" dirty="0" err="1" smtClean="0">
                <a:solidFill>
                  <a:schemeClr val="tx2"/>
                </a:solidFill>
              </a:rPr>
              <a:t>Royster</a:t>
            </a:r>
            <a:r>
              <a:rPr lang="cs-CZ" b="1" i="1" dirty="0" smtClean="0">
                <a:solidFill>
                  <a:schemeClr val="tx2"/>
                </a:solidFill>
              </a:rPr>
              <a:t>, Paul</a:t>
            </a: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Zpochybnění metafory o „ekosystému“</a:t>
            </a:r>
          </a:p>
          <a:p>
            <a:pPr lvl="2"/>
            <a:r>
              <a:rPr lang="cs-CZ" dirty="0" smtClean="0"/>
              <a:t>„</a:t>
            </a:r>
            <a:r>
              <a:rPr lang="en-US" dirty="0" smtClean="0"/>
              <a:t>The </a:t>
            </a:r>
            <a:r>
              <a:rPr lang="en-US" b="1" dirty="0" smtClean="0"/>
              <a:t>“Ecosystem” </a:t>
            </a:r>
            <a:r>
              <a:rPr lang="en-US" dirty="0" smtClean="0"/>
              <a:t>metaphor is fundamentally misleading </a:t>
            </a:r>
            <a:endParaRPr lang="cs-CZ" dirty="0" smtClean="0"/>
          </a:p>
          <a:p>
            <a:pPr lvl="2"/>
            <a:r>
              <a:rPr lang="cs-CZ" dirty="0" smtClean="0"/>
              <a:t>„</a:t>
            </a:r>
            <a:r>
              <a:rPr lang="en-US" dirty="0" smtClean="0"/>
              <a:t>It “naturalizes” a system that is artificial, man-made, and economic.</a:t>
            </a:r>
            <a:r>
              <a:rPr lang="cs-CZ" dirty="0" smtClean="0"/>
              <a:t>“</a:t>
            </a:r>
            <a:endParaRPr lang="en-US" dirty="0" smtClean="0"/>
          </a:p>
          <a:p>
            <a:pPr lvl="2"/>
            <a:r>
              <a:rPr lang="cs-CZ" dirty="0" smtClean="0"/>
              <a:t>„</a:t>
            </a:r>
            <a:r>
              <a:rPr lang="en-US" dirty="0" smtClean="0"/>
              <a:t>The struggle over </a:t>
            </a:r>
            <a:r>
              <a:rPr lang="en-US" b="1" dirty="0" smtClean="0"/>
              <a:t>scholarly communications </a:t>
            </a:r>
            <a:r>
              <a:rPr lang="en-US" dirty="0" smtClean="0"/>
              <a:t>is about access to the means of production, the accumulation of capital, and the alienation of the products of labor. It is best described by Marx, not Darwin</a:t>
            </a:r>
            <a:r>
              <a:rPr lang="cs-CZ" dirty="0" smtClean="0"/>
              <a:t>.“</a:t>
            </a:r>
            <a:endParaRPr lang="en-US" dirty="0" smtClean="0"/>
          </a:p>
          <a:p>
            <a:pPr lvl="2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Towards Repository Ecosystem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637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„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An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Alternative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American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Approach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to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Repositories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</a:p>
          <a:p>
            <a:pPr algn="r">
              <a:buNone/>
            </a:pPr>
            <a:r>
              <a:rPr lang="cs-CZ" b="1" i="1" dirty="0" err="1" smtClean="0">
                <a:solidFill>
                  <a:schemeClr val="tx2"/>
                </a:solidFill>
              </a:rPr>
              <a:t>Royster</a:t>
            </a:r>
            <a:r>
              <a:rPr lang="cs-CZ" b="1" i="1" dirty="0" smtClean="0">
                <a:solidFill>
                  <a:schemeClr val="tx2"/>
                </a:solidFill>
              </a:rPr>
              <a:t>, </a:t>
            </a:r>
            <a:r>
              <a:rPr lang="cs-CZ" b="1" i="1" dirty="0" smtClean="0">
                <a:solidFill>
                  <a:schemeClr val="tx2"/>
                </a:solidFill>
              </a:rPr>
              <a:t>Paul</a:t>
            </a:r>
            <a:endParaRPr lang="cs-CZ" sz="2600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r>
              <a:rPr lang="cs-CZ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Poslání</a:t>
            </a:r>
            <a:r>
              <a:rPr lang="cs-CZ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endParaRPr lang="cs-CZ" sz="2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594360" lvl="2" indent="0">
              <a:buNone/>
            </a:pPr>
            <a:r>
              <a:rPr lang="cs-CZ" i="1" dirty="0" smtClean="0"/>
              <a:t>„</a:t>
            </a:r>
            <a:r>
              <a:rPr lang="en-US" i="1" dirty="0" smtClean="0"/>
              <a:t>Shovel as much free content as possible onto the Internet</a:t>
            </a:r>
            <a:r>
              <a:rPr lang="cs-CZ" i="1" dirty="0" smtClean="0"/>
              <a:t>.“</a:t>
            </a:r>
          </a:p>
          <a:p>
            <a:pPr marL="594360" lvl="2" indent="0">
              <a:buNone/>
            </a:pPr>
            <a:endParaRPr lang="cs-CZ" dirty="0" smtClean="0"/>
          </a:p>
          <a:p>
            <a:pPr marL="594360" lvl="2" indent="0">
              <a:buNone/>
            </a:pPr>
            <a:r>
              <a:rPr lang="en-US" dirty="0" smtClean="0"/>
              <a:t>“</a:t>
            </a:r>
            <a:r>
              <a:rPr lang="en-US" i="1" dirty="0" smtClean="0"/>
              <a:t>Send us your vita, and let us do the rest.” </a:t>
            </a:r>
            <a:endParaRPr lang="cs-CZ" i="1" dirty="0" smtClean="0"/>
          </a:p>
          <a:p>
            <a:pPr marL="594360" lvl="2" indent="0">
              <a:buNone/>
            </a:pPr>
            <a:endParaRPr lang="cs-CZ" sz="2400" i="1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r>
              <a:rPr lang="cs-CZ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Základní cíle</a:t>
            </a:r>
          </a:p>
          <a:p>
            <a:pPr lvl="2">
              <a:buClr>
                <a:srgbClr val="727CA3"/>
              </a:buClr>
            </a:pPr>
            <a:r>
              <a:rPr lang="cs-CZ" dirty="0" smtClean="0"/>
              <a:t>usnadnit vědeckou komunikaci</a:t>
            </a:r>
          </a:p>
          <a:p>
            <a:pPr lvl="2">
              <a:buClr>
                <a:srgbClr val="727CA3"/>
              </a:buClr>
            </a:pPr>
            <a:r>
              <a:rPr lang="cs-CZ" dirty="0" smtClean="0"/>
              <a:t>vytvořit platformu pro ukládání digitálního obsahu</a:t>
            </a:r>
          </a:p>
          <a:p>
            <a:pPr lvl="2">
              <a:buClr>
                <a:srgbClr val="727CA3"/>
              </a:buClr>
            </a:pPr>
            <a:r>
              <a:rPr lang="cs-CZ" dirty="0" smtClean="0"/>
              <a:t>co nejvíce tento obsah šířit</a:t>
            </a:r>
          </a:p>
          <a:p>
            <a:pPr marL="594360" lvl="2" indent="0">
              <a:buNone/>
            </a:pPr>
            <a:endParaRPr lang="cs-CZ" sz="2400" i="1" dirty="0" smtClean="0"/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cs-CZ" sz="2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cs-CZ" sz="26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  <a:buNone/>
            </a:pPr>
            <a:endParaRPr lang="cs-CZ" sz="2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Towards Repository Ecosystem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7399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„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An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Alternative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American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Approach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to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Repositories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</a:p>
          <a:p>
            <a:pPr algn="r">
              <a:buNone/>
            </a:pPr>
            <a:r>
              <a:rPr lang="cs-CZ" b="1" i="1" dirty="0" err="1" smtClean="0">
                <a:solidFill>
                  <a:schemeClr val="tx2"/>
                </a:solidFill>
              </a:rPr>
              <a:t>Royster</a:t>
            </a:r>
            <a:r>
              <a:rPr lang="cs-CZ" b="1" i="1" dirty="0" smtClean="0">
                <a:solidFill>
                  <a:schemeClr val="tx2"/>
                </a:solidFill>
              </a:rPr>
              <a:t>, Paul</a:t>
            </a:r>
          </a:p>
          <a:p>
            <a:pPr marL="274320" lvl="1">
              <a:spcBef>
                <a:spcPts val="600"/>
              </a:spcBef>
              <a:buClr>
                <a:srgbClr val="727CA3"/>
              </a:buClr>
            </a:pPr>
            <a:r>
              <a:rPr lang="cs-CZ" sz="2600" dirty="0" smtClean="0">
                <a:solidFill>
                  <a:srgbClr val="464653"/>
                </a:solidFill>
              </a:rPr>
              <a:t>Způsob</a:t>
            </a:r>
            <a:r>
              <a:rPr lang="cs-CZ" sz="2600" dirty="0" smtClean="0">
                <a:solidFill>
                  <a:srgbClr val="464653"/>
                </a:solidFill>
              </a:rPr>
              <a:t>, jak toho dosáhnout</a:t>
            </a:r>
            <a:endParaRPr lang="cs-CZ" dirty="0" smtClean="0">
              <a:solidFill>
                <a:prstClr val="black"/>
              </a:solidFill>
            </a:endParaRPr>
          </a:p>
          <a:p>
            <a:pPr lvl="2"/>
            <a:r>
              <a:rPr lang="cs-CZ" dirty="0" smtClean="0"/>
              <a:t>poskytovat co nejkomplexnější </a:t>
            </a:r>
            <a:r>
              <a:rPr lang="cs-CZ" dirty="0" smtClean="0"/>
              <a:t>služby</a:t>
            </a:r>
          </a:p>
          <a:p>
            <a:pPr lvl="4"/>
            <a:r>
              <a:rPr lang="cs-CZ" sz="1800" dirty="0" smtClean="0"/>
              <a:t>vy</a:t>
            </a:r>
            <a:r>
              <a:rPr lang="cs-CZ" sz="1800" dirty="0" smtClean="0"/>
              <a:t>jasňovat otázky autorských práv</a:t>
            </a:r>
          </a:p>
          <a:p>
            <a:pPr lvl="4"/>
            <a:r>
              <a:rPr lang="cs-CZ" sz="1800" dirty="0" smtClean="0"/>
              <a:t>a</a:t>
            </a:r>
            <a:r>
              <a:rPr lang="cs-CZ" sz="1800" dirty="0" smtClean="0"/>
              <a:t>ktivně vyhledávat obsah, který by měl být umístěn do </a:t>
            </a:r>
            <a:r>
              <a:rPr lang="cs-CZ" sz="1800" dirty="0" err="1" smtClean="0"/>
              <a:t>repozitáře</a:t>
            </a:r>
            <a:endParaRPr lang="cs-CZ" sz="1800" dirty="0" smtClean="0"/>
          </a:p>
          <a:p>
            <a:pPr lvl="4"/>
            <a:r>
              <a:rPr lang="cs-CZ" sz="1800" dirty="0" smtClean="0"/>
              <a:t>s</a:t>
            </a:r>
            <a:r>
              <a:rPr lang="cs-CZ" sz="1800" dirty="0" smtClean="0"/>
              <a:t>kenovat, nahrávat, tisknout, opatřit </a:t>
            </a:r>
            <a:r>
              <a:rPr lang="cs-CZ" sz="1800" dirty="0" err="1" smtClean="0"/>
              <a:t>metadaty</a:t>
            </a:r>
            <a:endParaRPr lang="cs-CZ" sz="1800" dirty="0" smtClean="0"/>
          </a:p>
          <a:p>
            <a:pPr lvl="4"/>
            <a:r>
              <a:rPr lang="cs-CZ" sz="1800" i="1" dirty="0" smtClean="0"/>
              <a:t>„umést cestičku“</a:t>
            </a:r>
            <a:endParaRPr lang="cs-CZ" sz="1800" i="1" dirty="0" smtClean="0"/>
          </a:p>
          <a:p>
            <a:pPr lvl="2"/>
            <a:r>
              <a:rPr lang="cs-CZ" dirty="0" smtClean="0"/>
              <a:t>dělat to jednoduše</a:t>
            </a:r>
          </a:p>
          <a:p>
            <a:pPr lvl="2"/>
            <a:r>
              <a:rPr lang="cs-CZ" dirty="0" smtClean="0"/>
              <a:t>dávat okamžitou zpětnou vazbu</a:t>
            </a:r>
          </a:p>
          <a:p>
            <a:pPr lvl="2"/>
            <a:r>
              <a:rPr lang="cs-CZ" dirty="0" smtClean="0"/>
              <a:t>maximalizovat nahrávání obsahu</a:t>
            </a:r>
            <a:endParaRPr lang="cs-CZ" sz="2400" dirty="0" smtClean="0">
              <a:solidFill>
                <a:prstClr val="black"/>
              </a:solidFill>
            </a:endParaRPr>
          </a:p>
          <a:p>
            <a:pPr lvl="0">
              <a:buClr>
                <a:srgbClr val="727CA3"/>
              </a:buClr>
            </a:pPr>
            <a:r>
              <a:rPr lang="cs-CZ" sz="2400" dirty="0" smtClean="0">
                <a:solidFill>
                  <a:prstClr val="black"/>
                </a:solidFill>
              </a:rPr>
              <a:t>Důležitá role „</a:t>
            </a:r>
            <a:r>
              <a:rPr lang="cs-CZ" sz="2400" dirty="0" err="1" smtClean="0">
                <a:solidFill>
                  <a:prstClr val="black"/>
                </a:solidFill>
              </a:rPr>
              <a:t>Repositorians</a:t>
            </a:r>
            <a:r>
              <a:rPr lang="cs-CZ" sz="2400" dirty="0" smtClean="0">
                <a:solidFill>
                  <a:prstClr val="black"/>
                </a:solidFill>
              </a:rPr>
              <a:t>“</a:t>
            </a:r>
            <a:endParaRPr lang="cs-CZ" sz="22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cs-CZ" b="1" i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b="1" i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b="1" i="1" dirty="0" smtClean="0">
              <a:solidFill>
                <a:schemeClr val="tx2"/>
              </a:solidFill>
            </a:endParaRPr>
          </a:p>
          <a:p>
            <a:pPr marL="594360" lvl="2" indent="0">
              <a:buNone/>
            </a:pPr>
            <a:endParaRPr lang="cs-CZ" i="1" dirty="0" smtClean="0"/>
          </a:p>
          <a:p>
            <a:pPr>
              <a:buNone/>
            </a:pPr>
            <a:endParaRPr lang="cs-CZ" b="1" i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Towards Repository Ecosystem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98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„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An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Alternative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American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Approach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 to </a:t>
            </a:r>
            <a:r>
              <a:rPr lang="cs-CZ" b="1" i="1" dirty="0" err="1" smtClean="0">
                <a:solidFill>
                  <a:schemeClr val="tx2">
                    <a:lumMod val="75000"/>
                  </a:schemeClr>
                </a:solidFill>
              </a:rPr>
              <a:t>Repositories</a:t>
            </a:r>
            <a:r>
              <a:rPr lang="cs-CZ" b="1" i="1" dirty="0" smtClean="0">
                <a:solidFill>
                  <a:schemeClr val="tx2">
                    <a:lumMod val="75000"/>
                  </a:schemeClr>
                </a:solidFill>
              </a:rPr>
              <a:t>“</a:t>
            </a:r>
          </a:p>
          <a:p>
            <a:pPr algn="r">
              <a:buNone/>
            </a:pPr>
            <a:r>
              <a:rPr lang="cs-CZ" b="1" i="1" dirty="0" err="1" smtClean="0">
                <a:solidFill>
                  <a:schemeClr val="tx2"/>
                </a:solidFill>
              </a:rPr>
              <a:t>Royster</a:t>
            </a:r>
            <a:r>
              <a:rPr lang="cs-CZ" b="1" i="1" dirty="0" smtClean="0">
                <a:solidFill>
                  <a:schemeClr val="tx2"/>
                </a:solidFill>
              </a:rPr>
              <a:t>, Paul</a:t>
            </a:r>
          </a:p>
          <a:p>
            <a:pPr lvl="2">
              <a:buNone/>
            </a:pPr>
            <a:endParaRPr lang="cs-CZ" i="1" dirty="0" smtClean="0"/>
          </a:p>
          <a:p>
            <a:pPr marL="274320" lvl="1">
              <a:spcBef>
                <a:spcPts val="600"/>
              </a:spcBef>
              <a:buClr>
                <a:srgbClr val="727CA3"/>
              </a:buClr>
              <a:buNone/>
            </a:pPr>
            <a:r>
              <a:rPr lang="cs-CZ" sz="2600" b="1" dirty="0" smtClean="0">
                <a:solidFill>
                  <a:srgbClr val="464653">
                    <a:lumMod val="60000"/>
                    <a:lumOff val="40000"/>
                  </a:srgbClr>
                </a:solidFill>
              </a:rPr>
              <a:t>Výsledek:</a:t>
            </a:r>
          </a:p>
          <a:p>
            <a:pPr lvl="2">
              <a:buNone/>
            </a:pPr>
            <a:endParaRPr lang="cs-CZ" i="1" dirty="0" smtClean="0"/>
          </a:p>
          <a:p>
            <a:r>
              <a:rPr lang="cs-CZ" sz="2400" dirty="0" smtClean="0"/>
              <a:t>druhý nejrozsáhlejší </a:t>
            </a:r>
            <a:r>
              <a:rPr lang="cs-CZ" sz="2400" dirty="0" err="1" smtClean="0"/>
              <a:t>repozitář</a:t>
            </a:r>
            <a:r>
              <a:rPr lang="cs-CZ" sz="2400" dirty="0" smtClean="0"/>
              <a:t> v USA</a:t>
            </a:r>
          </a:p>
          <a:p>
            <a:r>
              <a:rPr lang="cs-CZ" sz="2400" dirty="0" smtClean="0"/>
              <a:t>při vyhledávání na </a:t>
            </a:r>
            <a:r>
              <a:rPr lang="cs-CZ" sz="2400" dirty="0" err="1" smtClean="0"/>
              <a:t>Googlu</a:t>
            </a:r>
            <a:r>
              <a:rPr lang="cs-CZ" sz="2400" dirty="0" smtClean="0"/>
              <a:t> je obsah jejich </a:t>
            </a:r>
            <a:r>
              <a:rPr lang="cs-CZ" sz="2400" dirty="0" err="1" smtClean="0"/>
              <a:t>repozitáře</a:t>
            </a:r>
            <a:r>
              <a:rPr lang="cs-CZ" sz="2400" dirty="0" smtClean="0"/>
              <a:t> předřazen výsledkům vyhledávání z </a:t>
            </a:r>
            <a:r>
              <a:rPr lang="cs-CZ" sz="2400" dirty="0" err="1" smtClean="0"/>
              <a:t>Elsevieru</a:t>
            </a:r>
            <a:endParaRPr lang="cs-CZ" sz="2400" dirty="0" smtClean="0"/>
          </a:p>
          <a:p>
            <a:r>
              <a:rPr lang="cs-CZ" sz="2400" dirty="0" smtClean="0"/>
              <a:t>dobře přijímáni a hodnoceni ze strany univerzity </a:t>
            </a:r>
          </a:p>
          <a:p>
            <a:pPr lvl="1"/>
            <a:r>
              <a:rPr lang="cs-CZ" sz="2100" dirty="0" smtClean="0"/>
              <a:t>„fakulty spolupracují proto, že chtějí, nikoliv že musí“</a:t>
            </a:r>
          </a:p>
          <a:p>
            <a:pPr>
              <a:buNone/>
            </a:pPr>
            <a:endParaRPr lang="cs-CZ" b="1" i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Towards Repository Ecosystem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6730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cs-CZ" b="1" i="1" dirty="0" smtClean="0"/>
              <a:t>Budování </a:t>
            </a:r>
            <a:r>
              <a:rPr lang="cs-CZ" b="1" i="1" dirty="0" err="1" smtClean="0"/>
              <a:t>repozitářů</a:t>
            </a:r>
            <a:r>
              <a:rPr lang="cs-CZ" b="1" i="1" dirty="0" smtClean="0"/>
              <a:t> – „dospělé“ </a:t>
            </a:r>
            <a:r>
              <a:rPr lang="cs-CZ" b="1" i="1" dirty="0" err="1" smtClean="0"/>
              <a:t>repozitáře</a:t>
            </a:r>
            <a:endParaRPr lang="cs-CZ" b="1" i="1" dirty="0" smtClean="0">
              <a:solidFill>
                <a:schemeClr val="tx2"/>
              </a:solidFill>
            </a:endParaRP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co je </a:t>
            </a:r>
            <a:r>
              <a:rPr lang="cs-CZ" sz="2400" dirty="0" err="1" smtClean="0">
                <a:solidFill>
                  <a:schemeClr val="tx1"/>
                </a:solidFill>
              </a:rPr>
              <a:t>repozitář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rozdíl mezi </a:t>
            </a:r>
            <a:r>
              <a:rPr lang="cs-CZ" sz="2400" dirty="0" err="1" smtClean="0">
                <a:solidFill>
                  <a:schemeClr val="tx1"/>
                </a:solidFill>
              </a:rPr>
              <a:t>repozitářem</a:t>
            </a:r>
            <a:r>
              <a:rPr lang="cs-CZ" sz="2400" dirty="0" smtClean="0">
                <a:solidFill>
                  <a:schemeClr val="tx1"/>
                </a:solidFill>
              </a:rPr>
              <a:t> a digitálním archivem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strategie budování </a:t>
            </a:r>
            <a:r>
              <a:rPr lang="cs-CZ" sz="2400" dirty="0" err="1" smtClean="0">
                <a:solidFill>
                  <a:schemeClr val="tx1"/>
                </a:solidFill>
              </a:rPr>
              <a:t>repozitáře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2"/>
            <a:r>
              <a:rPr lang="cs-CZ" sz="2100" dirty="0" smtClean="0">
                <a:solidFill>
                  <a:schemeClr val="tx1"/>
                </a:solidFill>
              </a:rPr>
              <a:t>plán tvorby </a:t>
            </a:r>
            <a:r>
              <a:rPr lang="cs-CZ" sz="2100" dirty="0" err="1" smtClean="0">
                <a:solidFill>
                  <a:schemeClr val="tx1"/>
                </a:solidFill>
              </a:rPr>
              <a:t>repozitáře</a:t>
            </a:r>
            <a:endParaRPr lang="cs-CZ" sz="2100" dirty="0" smtClean="0"/>
          </a:p>
          <a:p>
            <a:pPr lvl="2"/>
            <a:r>
              <a:rPr lang="cs-CZ" sz="2100" dirty="0" smtClean="0"/>
              <a:t>j</a:t>
            </a:r>
            <a:r>
              <a:rPr lang="cs-CZ" sz="2100" dirty="0" smtClean="0">
                <a:solidFill>
                  <a:schemeClr val="tx1"/>
                </a:solidFill>
              </a:rPr>
              <a:t>ak moc </a:t>
            </a:r>
            <a:r>
              <a:rPr lang="cs-CZ" sz="2100" dirty="0" err="1" smtClean="0">
                <a:solidFill>
                  <a:schemeClr val="tx1"/>
                </a:solidFill>
              </a:rPr>
              <a:t>repozitáře</a:t>
            </a:r>
            <a:r>
              <a:rPr lang="cs-CZ" sz="2100" dirty="0" smtClean="0">
                <a:solidFill>
                  <a:schemeClr val="tx1"/>
                </a:solidFill>
              </a:rPr>
              <a:t> rozšiřovat</a:t>
            </a:r>
          </a:p>
          <a:p>
            <a:pPr lvl="2"/>
            <a:r>
              <a:rPr lang="cs-CZ" sz="2100" dirty="0" smtClean="0"/>
              <a:t>co má zůstat uchováno</a:t>
            </a:r>
          </a:p>
          <a:p>
            <a:pPr lvl="2"/>
            <a:r>
              <a:rPr lang="cs-CZ" sz="2100" dirty="0" smtClean="0"/>
              <a:t>správa, udržitelnost</a:t>
            </a:r>
            <a:endParaRPr lang="cs-CZ" sz="2100" dirty="0" smtClean="0">
              <a:solidFill>
                <a:schemeClr val="tx1"/>
              </a:solidFill>
            </a:endParaRP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strategie ochrany</a:t>
            </a:r>
          </a:p>
          <a:p>
            <a:pPr lvl="2"/>
            <a:r>
              <a:rPr lang="cs-CZ" sz="2100" dirty="0" smtClean="0"/>
              <a:t>požadavky na kvalitu digitálního obsahu i </a:t>
            </a:r>
            <a:r>
              <a:rPr lang="cs-CZ" sz="2100" dirty="0" err="1" smtClean="0"/>
              <a:t>metadat</a:t>
            </a:r>
            <a:endParaRPr lang="cs-CZ" sz="2100" dirty="0" smtClean="0"/>
          </a:p>
          <a:p>
            <a:pPr lvl="2"/>
            <a:r>
              <a:rPr lang="cs-CZ" sz="2100" dirty="0" smtClean="0"/>
              <a:t>p</a:t>
            </a:r>
            <a:r>
              <a:rPr lang="cs-CZ" sz="2100" dirty="0" smtClean="0"/>
              <a:t>ožadavky </a:t>
            </a:r>
            <a:r>
              <a:rPr lang="cs-CZ" sz="2100" dirty="0" smtClean="0"/>
              <a:t>trvalé čitelnosti a stálé přístupnosti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certifikace a provádění auditu</a:t>
            </a:r>
            <a:endParaRPr lang="cs-CZ" b="1" i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b="1" i="1" dirty="0" smtClean="0">
              <a:solidFill>
                <a:schemeClr val="tx2"/>
              </a:solidFill>
            </a:endParaRPr>
          </a:p>
          <a:p>
            <a:pPr marL="594360" lvl="2" indent="0">
              <a:buNone/>
            </a:pPr>
            <a:endParaRPr lang="cs-CZ" i="1" dirty="0" smtClean="0"/>
          </a:p>
          <a:p>
            <a:pPr>
              <a:buNone/>
            </a:pPr>
            <a:endParaRPr lang="cs-CZ" b="1" i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Towards Repository Ecosystem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70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cs-CZ" b="1" i="1" dirty="0" smtClean="0"/>
              <a:t>ORCID</a:t>
            </a:r>
          </a:p>
          <a:p>
            <a:pPr algn="just">
              <a:buNone/>
            </a:pPr>
            <a:endParaRPr lang="cs-CZ" sz="9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/>
              <a:t>ORCID - systém pro identifikaci osob a jejich propojení s digitálními objekty</a:t>
            </a:r>
          </a:p>
          <a:p>
            <a:pPr marL="0" indent="0">
              <a:buNone/>
            </a:pPr>
            <a:endParaRPr lang="cs-CZ" sz="900" dirty="0" smtClean="0"/>
          </a:p>
          <a:p>
            <a:r>
              <a:rPr lang="cs-CZ" sz="2400" dirty="0" smtClean="0">
                <a:solidFill>
                  <a:schemeClr val="tx2"/>
                </a:solidFill>
              </a:rPr>
              <a:t>„ORCID </a:t>
            </a:r>
            <a:r>
              <a:rPr lang="cs-CZ" sz="2400" dirty="0" err="1" smtClean="0">
                <a:solidFill>
                  <a:schemeClr val="tx2"/>
                </a:solidFill>
              </a:rPr>
              <a:t>for</a:t>
            </a:r>
            <a:r>
              <a:rPr lang="cs-CZ" sz="2400" dirty="0" smtClean="0">
                <a:solidFill>
                  <a:schemeClr val="tx2"/>
                </a:solidFill>
              </a:rPr>
              <a:t> </a:t>
            </a:r>
            <a:r>
              <a:rPr lang="cs-CZ" sz="2400" dirty="0" err="1" smtClean="0">
                <a:solidFill>
                  <a:schemeClr val="tx2"/>
                </a:solidFill>
              </a:rPr>
              <a:t>DSpace</a:t>
            </a:r>
            <a:r>
              <a:rPr lang="cs-CZ" sz="2400" dirty="0" smtClean="0">
                <a:solidFill>
                  <a:schemeClr val="tx2"/>
                </a:solidFill>
              </a:rPr>
              <a:t>“ </a:t>
            </a:r>
            <a:r>
              <a:rPr lang="cs-CZ" sz="2400" dirty="0" err="1" smtClean="0">
                <a:solidFill>
                  <a:schemeClr val="tx2"/>
                </a:solidFill>
              </a:rPr>
              <a:t>Luyten</a:t>
            </a:r>
            <a:r>
              <a:rPr lang="cs-CZ" sz="2400" dirty="0" smtClean="0">
                <a:solidFill>
                  <a:schemeClr val="tx2"/>
                </a:solidFill>
              </a:rPr>
              <a:t>, </a:t>
            </a:r>
            <a:r>
              <a:rPr lang="cs-CZ" sz="2400" dirty="0" err="1" smtClean="0">
                <a:solidFill>
                  <a:schemeClr val="tx2"/>
                </a:solidFill>
              </a:rPr>
              <a:t>Bram</a:t>
            </a:r>
            <a:endParaRPr lang="cs-CZ" sz="2400" dirty="0" smtClean="0">
              <a:solidFill>
                <a:schemeClr val="tx2"/>
              </a:solidFill>
            </a:endParaRPr>
          </a:p>
          <a:p>
            <a:r>
              <a:rPr lang="cs-CZ" sz="2400" dirty="0" smtClean="0">
                <a:solidFill>
                  <a:schemeClr val="tx2"/>
                </a:solidFill>
              </a:rPr>
              <a:t>„ORCID </a:t>
            </a:r>
            <a:r>
              <a:rPr lang="cs-CZ" sz="2400" dirty="0" err="1" smtClean="0">
                <a:solidFill>
                  <a:schemeClr val="tx2"/>
                </a:solidFill>
              </a:rPr>
              <a:t>Adoption</a:t>
            </a:r>
            <a:r>
              <a:rPr lang="cs-CZ" sz="2400" dirty="0" smtClean="0">
                <a:solidFill>
                  <a:schemeClr val="tx2"/>
                </a:solidFill>
              </a:rPr>
              <a:t> </a:t>
            </a:r>
            <a:r>
              <a:rPr lang="cs-CZ" sz="2400" dirty="0" err="1" smtClean="0">
                <a:solidFill>
                  <a:schemeClr val="tx2"/>
                </a:solidFill>
              </a:rPr>
              <a:t>and</a:t>
            </a:r>
            <a:r>
              <a:rPr lang="cs-CZ" sz="2400" dirty="0" smtClean="0">
                <a:solidFill>
                  <a:schemeClr val="tx2"/>
                </a:solidFill>
              </a:rPr>
              <a:t> </a:t>
            </a:r>
            <a:r>
              <a:rPr lang="cs-CZ" sz="2400" dirty="0" err="1" smtClean="0">
                <a:solidFill>
                  <a:schemeClr val="tx2"/>
                </a:solidFill>
              </a:rPr>
              <a:t>Integration</a:t>
            </a:r>
            <a:r>
              <a:rPr lang="cs-CZ" sz="2400" dirty="0" smtClean="0">
                <a:solidFill>
                  <a:schemeClr val="tx2"/>
                </a:solidFill>
              </a:rPr>
              <a:t> in </a:t>
            </a:r>
            <a:r>
              <a:rPr lang="cs-CZ" sz="2400" dirty="0" err="1" smtClean="0">
                <a:solidFill>
                  <a:schemeClr val="tx2"/>
                </a:solidFill>
              </a:rPr>
              <a:t>Dspace</a:t>
            </a:r>
            <a:r>
              <a:rPr lang="cs-CZ" sz="2400" dirty="0" smtClean="0">
                <a:solidFill>
                  <a:schemeClr val="tx2"/>
                </a:solidFill>
              </a:rPr>
              <a:t>“ </a:t>
            </a:r>
            <a:r>
              <a:rPr lang="cs-CZ" sz="2400" dirty="0" err="1" smtClean="0">
                <a:solidFill>
                  <a:schemeClr val="tx2"/>
                </a:solidFill>
              </a:rPr>
              <a:t>Luyten</a:t>
            </a:r>
            <a:r>
              <a:rPr lang="cs-CZ" sz="2400" dirty="0" smtClean="0">
                <a:solidFill>
                  <a:schemeClr val="tx2"/>
                </a:solidFill>
              </a:rPr>
              <a:t>, </a:t>
            </a:r>
            <a:r>
              <a:rPr lang="cs-CZ" sz="2400" dirty="0" err="1" smtClean="0">
                <a:solidFill>
                  <a:schemeClr val="tx2"/>
                </a:solidFill>
              </a:rPr>
              <a:t>Bram</a:t>
            </a:r>
            <a:r>
              <a:rPr lang="cs-CZ" sz="2400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[</a:t>
            </a:r>
            <a:r>
              <a:rPr lang="cs-CZ" sz="2400" dirty="0" err="1" smtClean="0">
                <a:solidFill>
                  <a:schemeClr val="tx2"/>
                </a:solidFill>
              </a:rPr>
              <a:t>et.al</a:t>
            </a:r>
            <a:r>
              <a:rPr lang="cs-CZ" sz="2400" dirty="0" smtClean="0">
                <a:solidFill>
                  <a:schemeClr val="tx2"/>
                </a:solidFill>
              </a:rPr>
              <a:t>.</a:t>
            </a:r>
            <a:r>
              <a:rPr lang="en-US" sz="2400" dirty="0" smtClean="0">
                <a:solidFill>
                  <a:schemeClr val="tx2"/>
                </a:solidFill>
              </a:rPr>
              <a:t>]</a:t>
            </a:r>
            <a:endParaRPr lang="cs-CZ" sz="2400" dirty="0" smtClean="0">
              <a:solidFill>
                <a:schemeClr val="tx2"/>
              </a:solidFill>
            </a:endParaRPr>
          </a:p>
          <a:p>
            <a:pPr lvl="2"/>
            <a:r>
              <a:rPr lang="cs-CZ" dirty="0" smtClean="0"/>
              <a:t>j</a:t>
            </a:r>
            <a:r>
              <a:rPr lang="cs-CZ" dirty="0" smtClean="0"/>
              <a:t>ak </a:t>
            </a:r>
            <a:r>
              <a:rPr lang="cs-CZ" dirty="0" smtClean="0"/>
              <a:t>implementovat ORCID do prostředí </a:t>
            </a:r>
            <a:r>
              <a:rPr lang="cs-CZ" dirty="0" err="1" smtClean="0"/>
              <a:t>DSpace</a:t>
            </a:r>
            <a:endParaRPr lang="cs-CZ" dirty="0" smtClean="0"/>
          </a:p>
          <a:p>
            <a:pPr lvl="2"/>
            <a:r>
              <a:rPr lang="cs-CZ" dirty="0" err="1" smtClean="0"/>
              <a:t>i</a:t>
            </a:r>
            <a:r>
              <a:rPr lang="cs-CZ" dirty="0" err="1" smtClean="0"/>
              <a:t>nfo</a:t>
            </a:r>
            <a:r>
              <a:rPr lang="cs-CZ" dirty="0" smtClean="0"/>
              <a:t> </a:t>
            </a:r>
            <a:r>
              <a:rPr lang="cs-CZ" dirty="0" smtClean="0"/>
              <a:t>o rozšířeném API umožňující spolupráci ORCID a </a:t>
            </a:r>
            <a:r>
              <a:rPr lang="cs-CZ" dirty="0" err="1" smtClean="0"/>
              <a:t>Dspace</a:t>
            </a:r>
            <a:r>
              <a:rPr lang="cs-CZ" dirty="0" smtClean="0"/>
              <a:t> – součást </a:t>
            </a:r>
            <a:r>
              <a:rPr lang="cs-CZ" dirty="0" err="1" smtClean="0"/>
              <a:t>Dspace</a:t>
            </a:r>
            <a:r>
              <a:rPr lang="cs-CZ" dirty="0" smtClean="0"/>
              <a:t> 5, konec r. 2014</a:t>
            </a:r>
          </a:p>
          <a:p>
            <a:pPr lvl="2"/>
            <a:r>
              <a:rPr lang="cs-CZ" dirty="0" smtClean="0"/>
              <a:t>č</a:t>
            </a:r>
            <a:r>
              <a:rPr lang="cs-CZ" dirty="0" smtClean="0"/>
              <a:t>ištění </a:t>
            </a:r>
            <a:r>
              <a:rPr lang="cs-CZ" dirty="0" smtClean="0"/>
              <a:t>autorských </a:t>
            </a:r>
            <a:r>
              <a:rPr lang="cs-CZ" dirty="0" err="1" smtClean="0"/>
              <a:t>metadat</a:t>
            </a:r>
            <a:r>
              <a:rPr lang="cs-CZ" dirty="0" smtClean="0"/>
              <a:t>, přidání identifikátoru ORCID</a:t>
            </a:r>
            <a:endParaRPr lang="cs-CZ" i="1" dirty="0" smtClean="0"/>
          </a:p>
          <a:p>
            <a:pPr>
              <a:buNone/>
            </a:pPr>
            <a:endParaRPr lang="cs-CZ" b="1" i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Towards Repository Ecosystem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cs-CZ" b="1" i="1" dirty="0" smtClean="0"/>
              <a:t>ORCID</a:t>
            </a:r>
          </a:p>
          <a:p>
            <a:pPr algn="just">
              <a:buNone/>
            </a:pPr>
            <a:endParaRPr lang="cs-CZ" sz="9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/>
              <a:t>ORCID - systém pro identifikaci osob a jejich propojení s digitálními objekty</a:t>
            </a:r>
          </a:p>
          <a:p>
            <a:pPr marL="0" indent="0">
              <a:buNone/>
            </a:pPr>
            <a:endParaRPr lang="cs-CZ" sz="900" dirty="0" smtClean="0"/>
          </a:p>
          <a:p>
            <a:r>
              <a:rPr lang="cs-CZ" sz="2300" dirty="0" smtClean="0">
                <a:solidFill>
                  <a:schemeClr val="tx2"/>
                </a:solidFill>
              </a:rPr>
              <a:t>„</a:t>
            </a:r>
            <a:r>
              <a:rPr lang="en-US" sz="2300" dirty="0" smtClean="0">
                <a:solidFill>
                  <a:schemeClr val="tx2"/>
                </a:solidFill>
              </a:rPr>
              <a:t>ORCIDs in the Wild: Implementing ORCIDs into Research Support and Repository Systems</a:t>
            </a:r>
            <a:r>
              <a:rPr lang="cs-CZ" sz="2300" dirty="0" smtClean="0">
                <a:solidFill>
                  <a:schemeClr val="tx2"/>
                </a:solidFill>
              </a:rPr>
              <a:t>“ </a:t>
            </a:r>
            <a:r>
              <a:rPr lang="en-US" sz="2300" dirty="0" err="1" smtClean="0">
                <a:solidFill>
                  <a:schemeClr val="tx2"/>
                </a:solidFill>
              </a:rPr>
              <a:t>Shreeves</a:t>
            </a:r>
            <a:r>
              <a:rPr lang="en-US" sz="2300" dirty="0" smtClean="0">
                <a:solidFill>
                  <a:schemeClr val="tx2"/>
                </a:solidFill>
              </a:rPr>
              <a:t>, Sarah L.; Witt, Michael C.; </a:t>
            </a:r>
            <a:r>
              <a:rPr lang="en-US" sz="2300" dirty="0" err="1" smtClean="0">
                <a:solidFill>
                  <a:schemeClr val="tx2"/>
                </a:solidFill>
              </a:rPr>
              <a:t>Luyten</a:t>
            </a:r>
            <a:r>
              <a:rPr lang="en-US" sz="2300" dirty="0" smtClean="0">
                <a:solidFill>
                  <a:schemeClr val="tx2"/>
                </a:solidFill>
              </a:rPr>
              <a:t>, Bram; </a:t>
            </a:r>
            <a:r>
              <a:rPr lang="en-US" sz="2300" dirty="0" err="1" smtClean="0">
                <a:solidFill>
                  <a:schemeClr val="tx2"/>
                </a:solidFill>
              </a:rPr>
              <a:t>Andersson</a:t>
            </a:r>
            <a:r>
              <a:rPr lang="en-US" sz="2300" dirty="0" smtClean="0">
                <a:solidFill>
                  <a:schemeClr val="tx2"/>
                </a:solidFill>
              </a:rPr>
              <a:t>, Urban </a:t>
            </a:r>
            <a:endParaRPr lang="cs-CZ" sz="23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sz="2300" dirty="0" smtClean="0">
              <a:solidFill>
                <a:schemeClr val="tx2"/>
              </a:solidFill>
            </a:endParaRPr>
          </a:p>
          <a:p>
            <a:r>
              <a:rPr lang="cs-CZ" sz="2300" dirty="0" smtClean="0">
                <a:solidFill>
                  <a:schemeClr val="tx2"/>
                </a:solidFill>
              </a:rPr>
              <a:t>„ORCID in </a:t>
            </a:r>
            <a:r>
              <a:rPr lang="cs-CZ" sz="2300" dirty="0" err="1" smtClean="0">
                <a:solidFill>
                  <a:schemeClr val="tx2"/>
                </a:solidFill>
              </a:rPr>
              <a:t>Finland</a:t>
            </a:r>
            <a:r>
              <a:rPr lang="cs-CZ" sz="2300" dirty="0" smtClean="0">
                <a:solidFill>
                  <a:schemeClr val="tx2"/>
                </a:solidFill>
              </a:rPr>
              <a:t>?“ </a:t>
            </a:r>
            <a:r>
              <a:rPr lang="cs-CZ" sz="2300" dirty="0" err="1" smtClean="0">
                <a:solidFill>
                  <a:schemeClr val="tx2"/>
                </a:solidFill>
              </a:rPr>
              <a:t>Ilva</a:t>
            </a:r>
            <a:r>
              <a:rPr lang="cs-CZ" sz="2300" dirty="0" smtClean="0">
                <a:solidFill>
                  <a:schemeClr val="tx2"/>
                </a:solidFill>
              </a:rPr>
              <a:t>, </a:t>
            </a:r>
            <a:r>
              <a:rPr lang="cs-CZ" sz="2300" dirty="0" err="1" smtClean="0">
                <a:solidFill>
                  <a:schemeClr val="tx2"/>
                </a:solidFill>
              </a:rPr>
              <a:t>Jyrki</a:t>
            </a:r>
            <a:r>
              <a:rPr lang="cs-CZ" sz="2300" dirty="0" smtClean="0">
                <a:solidFill>
                  <a:schemeClr val="tx2"/>
                </a:solidFill>
              </a:rPr>
              <a:t> </a:t>
            </a:r>
          </a:p>
          <a:p>
            <a:pPr>
              <a:buNone/>
            </a:pPr>
            <a:endParaRPr lang="cs-CZ" b="1" i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Towards Repository Ecosystem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14.-15. 10. 2014 Bibliotheca Academica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809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cs-CZ" b="1" i="1" dirty="0" smtClean="0"/>
              <a:t>Integrace </a:t>
            </a:r>
            <a:r>
              <a:rPr lang="cs-CZ" b="1" i="1" dirty="0" err="1" smtClean="0"/>
              <a:t>repozitářů</a:t>
            </a:r>
            <a:r>
              <a:rPr lang="cs-CZ" b="1" i="1" dirty="0" smtClean="0"/>
              <a:t> 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cs-CZ" sz="2300" dirty="0" smtClean="0">
              <a:solidFill>
                <a:schemeClr val="tx2"/>
              </a:solidFill>
            </a:endParaRPr>
          </a:p>
          <a:p>
            <a:r>
              <a:rPr lang="cs-CZ" sz="2400" b="1" dirty="0" smtClean="0">
                <a:solidFill>
                  <a:schemeClr val="tx2"/>
                </a:solidFill>
              </a:rPr>
              <a:t>„</a:t>
            </a:r>
            <a:r>
              <a:rPr lang="en-US" sz="2400" b="1" dirty="0" smtClean="0">
                <a:solidFill>
                  <a:schemeClr val="tx2"/>
                </a:solidFill>
              </a:rPr>
              <a:t>University Institutional Repository and its Place in the University Information Infrastructure</a:t>
            </a:r>
            <a:r>
              <a:rPr lang="cs-CZ" sz="2400" b="1" dirty="0" smtClean="0">
                <a:solidFill>
                  <a:schemeClr val="tx2"/>
                </a:solidFill>
              </a:rPr>
              <a:t> “  </a:t>
            </a:r>
          </a:p>
          <a:p>
            <a:pPr>
              <a:buNone/>
            </a:pPr>
            <a:endParaRPr lang="cs-CZ" sz="1000" b="1" dirty="0" smtClean="0">
              <a:solidFill>
                <a:schemeClr val="tx2"/>
              </a:solidFill>
            </a:endParaRPr>
          </a:p>
          <a:p>
            <a:pPr lvl="2"/>
            <a:r>
              <a:rPr lang="cs-CZ" sz="2200" i="1" dirty="0" smtClean="0"/>
              <a:t>Propojení jednotlivých subsystémů univerzity s IS</a:t>
            </a:r>
          </a:p>
          <a:p>
            <a:pPr lvl="2"/>
            <a:r>
              <a:rPr lang="cs-CZ" sz="2200" i="1" dirty="0" smtClean="0"/>
              <a:t>Automatická synchronizace organizační struktury univerzity se strukturou </a:t>
            </a:r>
            <a:r>
              <a:rPr lang="cs-CZ" sz="2200" i="1" dirty="0" err="1" smtClean="0"/>
              <a:t>repozitáře</a:t>
            </a:r>
            <a:endParaRPr lang="cs-CZ" sz="2200" i="1" dirty="0" smtClean="0"/>
          </a:p>
          <a:p>
            <a:pPr lvl="2"/>
            <a:r>
              <a:rPr lang="cs-CZ" sz="2200" i="1" dirty="0" smtClean="0"/>
              <a:t>Rozšíření stávajícího </a:t>
            </a:r>
            <a:r>
              <a:rPr lang="cs-CZ" sz="2200" i="1" dirty="0" err="1" smtClean="0"/>
              <a:t>RESTful</a:t>
            </a:r>
            <a:r>
              <a:rPr lang="cs-CZ" sz="2200" i="1" dirty="0" smtClean="0"/>
              <a:t> API rozhraní o možnost kompletního zápisu (CRUD) nad všemi objekty</a:t>
            </a:r>
          </a:p>
          <a:p>
            <a:pPr>
              <a:buNone/>
            </a:pPr>
            <a:endParaRPr lang="cs-CZ" b="1" i="1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2E28B-F25D-4F89-B8B3-0235142F5A77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</TotalTime>
  <Words>596</Words>
  <Application>Microsoft Office PowerPoint</Application>
  <PresentationFormat>Předvádění na obrazovce (4:3)</PresentationFormat>
  <Paragraphs>115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Původ</vt:lpstr>
      <vt:lpstr>OR 2014 Helsinky :  zpráva z konference</vt:lpstr>
      <vt:lpstr>Towards Repository Ecosystem</vt:lpstr>
      <vt:lpstr>Towards Repository Ecosystem</vt:lpstr>
      <vt:lpstr>Towards Repository Ecosystem</vt:lpstr>
      <vt:lpstr>Towards Repository Ecosystem</vt:lpstr>
      <vt:lpstr>Towards Repository Ecosystem</vt:lpstr>
      <vt:lpstr>Towards Repository Ecosystem</vt:lpstr>
      <vt:lpstr>Towards Repository Ecosystem</vt:lpstr>
      <vt:lpstr>Towards Repository Ecosystem</vt:lpstr>
      <vt:lpstr>Děkuji za pozornost!</vt:lpstr>
    </vt:vector>
  </TitlesOfParts>
  <Company>CVUT v Praze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 2014 Helsinky : zpráva z konference</dc:title>
  <dc:creator>aa aa</dc:creator>
  <cp:lastModifiedBy>Vaše jméno</cp:lastModifiedBy>
  <cp:revision>69</cp:revision>
  <dcterms:created xsi:type="dcterms:W3CDTF">2014-10-07T07:15:53Z</dcterms:created>
  <dcterms:modified xsi:type="dcterms:W3CDTF">2014-10-12T18:16:53Z</dcterms:modified>
</cp:coreProperties>
</file>