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sldIdLst>
    <p:sldId id="256" r:id="rId2"/>
    <p:sldId id="257" r:id="rId3"/>
    <p:sldId id="259" r:id="rId4"/>
    <p:sldId id="270" r:id="rId5"/>
    <p:sldId id="267" r:id="rId6"/>
    <p:sldId id="268" r:id="rId7"/>
    <p:sldId id="287" r:id="rId8"/>
    <p:sldId id="271" r:id="rId9"/>
    <p:sldId id="280" r:id="rId10"/>
    <p:sldId id="272" r:id="rId11"/>
    <p:sldId id="284" r:id="rId12"/>
    <p:sldId id="285" r:id="rId13"/>
    <p:sldId id="258" r:id="rId14"/>
    <p:sldId id="314" r:id="rId15"/>
    <p:sldId id="260" r:id="rId16"/>
    <p:sldId id="277" r:id="rId17"/>
    <p:sldId id="269" r:id="rId18"/>
    <p:sldId id="276" r:id="rId19"/>
    <p:sldId id="278" r:id="rId20"/>
    <p:sldId id="279" r:id="rId21"/>
    <p:sldId id="273" r:id="rId22"/>
    <p:sldId id="274" r:id="rId23"/>
    <p:sldId id="261" r:id="rId24"/>
    <p:sldId id="323" r:id="rId25"/>
    <p:sldId id="324" r:id="rId26"/>
    <p:sldId id="325" r:id="rId27"/>
    <p:sldId id="334" r:id="rId28"/>
    <p:sldId id="326" r:id="rId29"/>
    <p:sldId id="327" r:id="rId30"/>
    <p:sldId id="262" r:id="rId31"/>
    <p:sldId id="265" r:id="rId32"/>
    <p:sldId id="266" r:id="rId33"/>
    <p:sldId id="317" r:id="rId34"/>
    <p:sldId id="264" r:id="rId35"/>
    <p:sldId id="305" r:id="rId36"/>
    <p:sldId id="309" r:id="rId37"/>
    <p:sldId id="310" r:id="rId38"/>
    <p:sldId id="308" r:id="rId39"/>
    <p:sldId id="299" r:id="rId40"/>
    <p:sldId id="300" r:id="rId41"/>
    <p:sldId id="301" r:id="rId42"/>
    <p:sldId id="302" r:id="rId43"/>
    <p:sldId id="307" r:id="rId44"/>
    <p:sldId id="306" r:id="rId45"/>
    <p:sldId id="297" r:id="rId46"/>
    <p:sldId id="298" r:id="rId47"/>
    <p:sldId id="303" r:id="rId48"/>
    <p:sldId id="304" r:id="rId49"/>
    <p:sldId id="320" r:id="rId50"/>
    <p:sldId id="321" r:id="rId51"/>
    <p:sldId id="318" r:id="rId52"/>
    <p:sldId id="322" r:id="rId53"/>
    <p:sldId id="312" r:id="rId54"/>
    <p:sldId id="333" r:id="rId55"/>
    <p:sldId id="316" r:id="rId56"/>
    <p:sldId id="315" r:id="rId57"/>
    <p:sldId id="288" r:id="rId58"/>
    <p:sldId id="289" r:id="rId59"/>
    <p:sldId id="291" r:id="rId60"/>
    <p:sldId id="290" r:id="rId61"/>
    <p:sldId id="292" r:id="rId62"/>
    <p:sldId id="293" r:id="rId63"/>
    <p:sldId id="294" r:id="rId64"/>
    <p:sldId id="295" r:id="rId65"/>
    <p:sldId id="328" r:id="rId66"/>
    <p:sldId id="313" r:id="rId67"/>
    <p:sldId id="329" r:id="rId68"/>
    <p:sldId id="330" r:id="rId69"/>
    <p:sldId id="331" r:id="rId70"/>
    <p:sldId id="332" r:id="rId71"/>
    <p:sldId id="311" r:id="rId7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sclient\host\data2\vscht\_org\cis\akvs\dotaznik_eiz\prumer_ukazk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wos_korelace_searches_rec_views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tsclient\host\data2\vscht\_org\cis\akvs\dotaznik_eiz\wos_jcr_rucne_z_RAEIZ_nov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misc\SCOPUS_2013_prac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misc\SCOPUS_2013_prac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misc\SCOPUS_2013_prac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misc\SCOPUS_2013_prac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springer\all_subs_stats_sorted_marked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springer\all_subs_stats_sorted_marked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springer\all_subs_stats_sorted_marked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prezentace\senat201406\usage_s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ceny_eiz_rocne_ukazky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stats\rsc\2013\IPs--Article_Requests_by_Mont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ceny_eiz_rocne_ukazk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ceny_eiz_rocne_ukazk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odhad_prubehu_usag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odhad_prubehu_usag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odhad_prubehu_usag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odhad_prubehu_usag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host\data2\vscht\_org\cis\akvs\dotaznik_eiz\wos_korelace_searches_rec_view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noFill/>
              <a:ln w="12700"/>
            </c:spPr>
          </c:marker>
          <c:xVal>
            <c:numRef>
              <c:f>List1!$C$5:$V$5</c:f>
              <c:numCache>
                <c:formatCode>General</c:formatCode>
                <c:ptCount val="20"/>
                <c:pt idx="0">
                  <c:v>83.883540719492089</c:v>
                </c:pt>
                <c:pt idx="1">
                  <c:v>85.49518664754288</c:v>
                </c:pt>
                <c:pt idx="2">
                  <c:v>87.106832575593671</c:v>
                </c:pt>
                <c:pt idx="3">
                  <c:v>88.718478503644462</c:v>
                </c:pt>
                <c:pt idx="4">
                  <c:v>90.330124431695253</c:v>
                </c:pt>
                <c:pt idx="5">
                  <c:v>91.941770359746045</c:v>
                </c:pt>
                <c:pt idx="6">
                  <c:v>93.553416287796836</c:v>
                </c:pt>
                <c:pt idx="7">
                  <c:v>95.165062215847627</c:v>
                </c:pt>
                <c:pt idx="8">
                  <c:v>96.776708143898418</c:v>
                </c:pt>
                <c:pt idx="9">
                  <c:v>98.388354071949209</c:v>
                </c:pt>
                <c:pt idx="10">
                  <c:v>101.61164592805079</c:v>
                </c:pt>
                <c:pt idx="11">
                  <c:v>103.22329185610158</c:v>
                </c:pt>
                <c:pt idx="12">
                  <c:v>104.83493778415237</c:v>
                </c:pt>
                <c:pt idx="13">
                  <c:v>106.44658371220316</c:v>
                </c:pt>
                <c:pt idx="14">
                  <c:v>108.05822964025396</c:v>
                </c:pt>
                <c:pt idx="15">
                  <c:v>109.66987556830475</c:v>
                </c:pt>
                <c:pt idx="16">
                  <c:v>111.28152149635554</c:v>
                </c:pt>
                <c:pt idx="17">
                  <c:v>112.89316742440633</c:v>
                </c:pt>
                <c:pt idx="18">
                  <c:v>114.50481335245712</c:v>
                </c:pt>
                <c:pt idx="19">
                  <c:v>116.11645928050791</c:v>
                </c:pt>
              </c:numCache>
            </c:numRef>
          </c:xVal>
          <c:yVal>
            <c:numRef>
              <c:f>List1!$C$6:$V$6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circle"/>
            <c:size val="7"/>
            <c:spPr>
              <a:noFill/>
              <a:ln w="12700"/>
            </c:spPr>
          </c:marker>
          <c:xVal>
            <c:numRef>
              <c:f>List1!$C$11:$V$11</c:f>
              <c:numCache>
                <c:formatCode>General</c:formatCode>
                <c:ptCount val="20"/>
                <c:pt idx="0">
                  <c:v>91</c:v>
                </c:pt>
                <c:pt idx="1">
                  <c:v>91.690272277743858</c:v>
                </c:pt>
                <c:pt idx="2">
                  <c:v>92.380544555487717</c:v>
                </c:pt>
                <c:pt idx="3">
                  <c:v>93.070816833231575</c:v>
                </c:pt>
                <c:pt idx="4">
                  <c:v>93.761089110975433</c:v>
                </c:pt>
                <c:pt idx="5">
                  <c:v>94.451361388719292</c:v>
                </c:pt>
                <c:pt idx="6">
                  <c:v>95.14163366646315</c:v>
                </c:pt>
                <c:pt idx="7">
                  <c:v>95.831905944207008</c:v>
                </c:pt>
                <c:pt idx="8">
                  <c:v>96.522178221950867</c:v>
                </c:pt>
                <c:pt idx="9">
                  <c:v>97.212450499694725</c:v>
                </c:pt>
                <c:pt idx="10">
                  <c:v>97.902722777438584</c:v>
                </c:pt>
                <c:pt idx="11">
                  <c:v>98.592995055182442</c:v>
                </c:pt>
                <c:pt idx="12">
                  <c:v>99.2832673329263</c:v>
                </c:pt>
                <c:pt idx="13">
                  <c:v>99.973539610670159</c:v>
                </c:pt>
                <c:pt idx="14">
                  <c:v>100.66381188841402</c:v>
                </c:pt>
                <c:pt idx="15">
                  <c:v>101.35408416615788</c:v>
                </c:pt>
                <c:pt idx="16">
                  <c:v>102.04435644390173</c:v>
                </c:pt>
                <c:pt idx="17">
                  <c:v>102.73462872164559</c:v>
                </c:pt>
                <c:pt idx="18">
                  <c:v>127.03703703703704</c:v>
                </c:pt>
                <c:pt idx="19">
                  <c:v>129.35130446814236</c:v>
                </c:pt>
              </c:numCache>
            </c:numRef>
          </c:xVal>
          <c:yVal>
            <c:numRef>
              <c:f>List1!$C$12:$V$12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noFill/>
            </a:ln>
          </c:spPr>
          <c:marker>
            <c:symbol val="circle"/>
            <c:size val="7"/>
            <c:spPr>
              <a:noFill/>
              <a:ln w="12700"/>
            </c:spPr>
          </c:marker>
          <c:xVal>
            <c:numRef>
              <c:f>List1!$C$9:$V$9</c:f>
              <c:numCache>
                <c:formatCode>General</c:formatCode>
                <c:ptCount val="20"/>
                <c:pt idx="0">
                  <c:v>87.669587656633269</c:v>
                </c:pt>
                <c:pt idx="1">
                  <c:v>88.214883130388216</c:v>
                </c:pt>
                <c:pt idx="2">
                  <c:v>88.760178604143164</c:v>
                </c:pt>
                <c:pt idx="3">
                  <c:v>89.305474077898111</c:v>
                </c:pt>
                <c:pt idx="4">
                  <c:v>89.850769551653059</c:v>
                </c:pt>
                <c:pt idx="5">
                  <c:v>90.396065025408006</c:v>
                </c:pt>
                <c:pt idx="6">
                  <c:v>90.941360499162954</c:v>
                </c:pt>
                <c:pt idx="7">
                  <c:v>91.486655972917902</c:v>
                </c:pt>
                <c:pt idx="8">
                  <c:v>92.031951446672849</c:v>
                </c:pt>
                <c:pt idx="9">
                  <c:v>92.577246920427797</c:v>
                </c:pt>
                <c:pt idx="10">
                  <c:v>107.4227530795722</c:v>
                </c:pt>
                <c:pt idx="11">
                  <c:v>107.96804855332715</c:v>
                </c:pt>
                <c:pt idx="12">
                  <c:v>108.5133440270821</c:v>
                </c:pt>
                <c:pt idx="13">
                  <c:v>109.05863950083705</c:v>
                </c:pt>
                <c:pt idx="14">
                  <c:v>109.60393497459199</c:v>
                </c:pt>
                <c:pt idx="15">
                  <c:v>110.14923044834694</c:v>
                </c:pt>
                <c:pt idx="16">
                  <c:v>110.69452592210189</c:v>
                </c:pt>
                <c:pt idx="17">
                  <c:v>111.23982139585684</c:v>
                </c:pt>
                <c:pt idx="18">
                  <c:v>111.78511686961178</c:v>
                </c:pt>
                <c:pt idx="19">
                  <c:v>112.33041234336673</c:v>
                </c:pt>
              </c:numCache>
            </c:numRef>
          </c:xVal>
          <c:yVal>
            <c:numRef>
              <c:f>List1!$C$10:$V$10</c:f>
              <c:numCache>
                <c:formatCode>General</c:formatCode>
                <c:ptCount val="2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596800"/>
        <c:axId val="61598720"/>
      </c:scatterChart>
      <c:valAx>
        <c:axId val="61596800"/>
        <c:scaling>
          <c:orientation val="minMax"/>
          <c:max val="130"/>
          <c:min val="70"/>
        </c:scaling>
        <c:delete val="0"/>
        <c:axPos val="b"/>
        <c:numFmt formatCode="General" sourceLinked="1"/>
        <c:majorTickMark val="out"/>
        <c:minorTickMark val="none"/>
        <c:tickLblPos val="nextTo"/>
        <c:crossAx val="61598720"/>
        <c:crosses val="autoZero"/>
        <c:crossBetween val="midCat"/>
        <c:majorUnit val="10"/>
      </c:valAx>
      <c:valAx>
        <c:axId val="61598720"/>
        <c:scaling>
          <c:orientation val="minMax"/>
          <c:max val="4.5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61596800"/>
        <c:crosses val="autoZero"/>
        <c:crossBetween val="midCat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Sheet1!$C$2:$C$77</c:f>
              <c:numCache>
                <c:formatCode>General</c:formatCode>
                <c:ptCount val="76"/>
                <c:pt idx="0">
                  <c:v>664671</c:v>
                </c:pt>
                <c:pt idx="1">
                  <c:v>597200</c:v>
                </c:pt>
                <c:pt idx="2">
                  <c:v>314038</c:v>
                </c:pt>
                <c:pt idx="3">
                  <c:v>235834</c:v>
                </c:pt>
                <c:pt idx="4">
                  <c:v>215643</c:v>
                </c:pt>
                <c:pt idx="5">
                  <c:v>192735</c:v>
                </c:pt>
                <c:pt idx="6">
                  <c:v>154446</c:v>
                </c:pt>
                <c:pt idx="7">
                  <c:v>121053</c:v>
                </c:pt>
                <c:pt idx="8">
                  <c:v>110403</c:v>
                </c:pt>
                <c:pt idx="9">
                  <c:v>104616</c:v>
                </c:pt>
                <c:pt idx="10">
                  <c:v>103367</c:v>
                </c:pt>
                <c:pt idx="11">
                  <c:v>90657</c:v>
                </c:pt>
                <c:pt idx="12">
                  <c:v>89450</c:v>
                </c:pt>
                <c:pt idx="13">
                  <c:v>86021</c:v>
                </c:pt>
                <c:pt idx="14">
                  <c:v>68363</c:v>
                </c:pt>
                <c:pt idx="15">
                  <c:v>64492</c:v>
                </c:pt>
                <c:pt idx="16">
                  <c:v>58960</c:v>
                </c:pt>
                <c:pt idx="17">
                  <c:v>58005</c:v>
                </c:pt>
                <c:pt idx="18">
                  <c:v>55376</c:v>
                </c:pt>
                <c:pt idx="19">
                  <c:v>42469</c:v>
                </c:pt>
                <c:pt idx="20">
                  <c:v>42174</c:v>
                </c:pt>
                <c:pt idx="21">
                  <c:v>40360</c:v>
                </c:pt>
                <c:pt idx="22">
                  <c:v>37252</c:v>
                </c:pt>
                <c:pt idx="23">
                  <c:v>33423</c:v>
                </c:pt>
                <c:pt idx="24">
                  <c:v>30878</c:v>
                </c:pt>
                <c:pt idx="25">
                  <c:v>27624</c:v>
                </c:pt>
                <c:pt idx="26">
                  <c:v>19917</c:v>
                </c:pt>
                <c:pt idx="27">
                  <c:v>19586</c:v>
                </c:pt>
                <c:pt idx="28">
                  <c:v>18878</c:v>
                </c:pt>
                <c:pt idx="29">
                  <c:v>18569</c:v>
                </c:pt>
                <c:pt idx="30">
                  <c:v>16680</c:v>
                </c:pt>
                <c:pt idx="31">
                  <c:v>16496</c:v>
                </c:pt>
                <c:pt idx="32">
                  <c:v>14590</c:v>
                </c:pt>
                <c:pt idx="33">
                  <c:v>14228</c:v>
                </c:pt>
                <c:pt idx="34">
                  <c:v>14007</c:v>
                </c:pt>
                <c:pt idx="35">
                  <c:v>12749</c:v>
                </c:pt>
                <c:pt idx="36">
                  <c:v>11598</c:v>
                </c:pt>
                <c:pt idx="37">
                  <c:v>10821</c:v>
                </c:pt>
                <c:pt idx="38">
                  <c:v>10255</c:v>
                </c:pt>
                <c:pt idx="39">
                  <c:v>9177</c:v>
                </c:pt>
                <c:pt idx="40">
                  <c:v>9091</c:v>
                </c:pt>
                <c:pt idx="41">
                  <c:v>7556</c:v>
                </c:pt>
                <c:pt idx="42">
                  <c:v>5831</c:v>
                </c:pt>
                <c:pt idx="43">
                  <c:v>5409</c:v>
                </c:pt>
                <c:pt idx="44">
                  <c:v>5002</c:v>
                </c:pt>
                <c:pt idx="45">
                  <c:v>4669</c:v>
                </c:pt>
                <c:pt idx="46">
                  <c:v>4499</c:v>
                </c:pt>
                <c:pt idx="47">
                  <c:v>4150</c:v>
                </c:pt>
                <c:pt idx="48">
                  <c:v>4129</c:v>
                </c:pt>
                <c:pt idx="49">
                  <c:v>4066</c:v>
                </c:pt>
                <c:pt idx="50">
                  <c:v>3778</c:v>
                </c:pt>
                <c:pt idx="51">
                  <c:v>3454</c:v>
                </c:pt>
                <c:pt idx="52">
                  <c:v>3317</c:v>
                </c:pt>
                <c:pt idx="53">
                  <c:v>2699</c:v>
                </c:pt>
                <c:pt idx="54">
                  <c:v>2472</c:v>
                </c:pt>
                <c:pt idx="55">
                  <c:v>2361</c:v>
                </c:pt>
                <c:pt idx="56">
                  <c:v>2132</c:v>
                </c:pt>
                <c:pt idx="57">
                  <c:v>1880</c:v>
                </c:pt>
                <c:pt idx="58">
                  <c:v>1677</c:v>
                </c:pt>
                <c:pt idx="59">
                  <c:v>1571</c:v>
                </c:pt>
                <c:pt idx="60">
                  <c:v>1416</c:v>
                </c:pt>
                <c:pt idx="61">
                  <c:v>1337</c:v>
                </c:pt>
                <c:pt idx="62">
                  <c:v>1259</c:v>
                </c:pt>
                <c:pt idx="63">
                  <c:v>1255</c:v>
                </c:pt>
                <c:pt idx="64">
                  <c:v>1048</c:v>
                </c:pt>
                <c:pt idx="65">
                  <c:v>847</c:v>
                </c:pt>
                <c:pt idx="66">
                  <c:v>808</c:v>
                </c:pt>
                <c:pt idx="67">
                  <c:v>556</c:v>
                </c:pt>
                <c:pt idx="68">
                  <c:v>548</c:v>
                </c:pt>
                <c:pt idx="69">
                  <c:v>271</c:v>
                </c:pt>
                <c:pt idx="70">
                  <c:v>158</c:v>
                </c:pt>
                <c:pt idx="71">
                  <c:v>120</c:v>
                </c:pt>
                <c:pt idx="72">
                  <c:v>47</c:v>
                </c:pt>
                <c:pt idx="73">
                  <c:v>19</c:v>
                </c:pt>
                <c:pt idx="74">
                  <c:v>12</c:v>
                </c:pt>
                <c:pt idx="75">
                  <c:v>12</c:v>
                </c:pt>
              </c:numCache>
            </c:numRef>
          </c:xVal>
          <c:yVal>
            <c:numRef>
              <c:f>Sheet1!$J$2:$J$77</c:f>
              <c:numCache>
                <c:formatCode>General</c:formatCode>
                <c:ptCount val="76"/>
                <c:pt idx="0">
                  <c:v>2.3752077102027251</c:v>
                </c:pt>
                <c:pt idx="1">
                  <c:v>2.353098785230483</c:v>
                </c:pt>
                <c:pt idx="2">
                  <c:v>2.6440406829892567</c:v>
                </c:pt>
                <c:pt idx="3">
                  <c:v>2.3645824977941765</c:v>
                </c:pt>
                <c:pt idx="4">
                  <c:v>1.9537304643261608</c:v>
                </c:pt>
                <c:pt idx="5">
                  <c:v>2.6138875703532922</c:v>
                </c:pt>
                <c:pt idx="6">
                  <c:v>2.436825497002209</c:v>
                </c:pt>
                <c:pt idx="7">
                  <c:v>2.5971465350783092</c:v>
                </c:pt>
                <c:pt idx="8">
                  <c:v>2.1396344890404855</c:v>
                </c:pt>
                <c:pt idx="9">
                  <c:v>3.0097528697603497</c:v>
                </c:pt>
                <c:pt idx="10">
                  <c:v>1.5863810064611181</c:v>
                </c:pt>
                <c:pt idx="11">
                  <c:v>3.0716609066883511</c:v>
                </c:pt>
                <c:pt idx="12">
                  <c:v>2.986145885494909</c:v>
                </c:pt>
                <c:pt idx="13">
                  <c:v>2.5222401407418267</c:v>
                </c:pt>
                <c:pt idx="14">
                  <c:v>1.9256098247986029</c:v>
                </c:pt>
                <c:pt idx="15">
                  <c:v>2.890721649484536</c:v>
                </c:pt>
                <c:pt idx="16">
                  <c:v>1.8609936241398901</c:v>
                </c:pt>
                <c:pt idx="17">
                  <c:v>2.4738772550859385</c:v>
                </c:pt>
                <c:pt idx="18">
                  <c:v>2.6804782419284572</c:v>
                </c:pt>
                <c:pt idx="19">
                  <c:v>3.3217833398513883</c:v>
                </c:pt>
                <c:pt idx="20">
                  <c:v>2.3092591578601542</c:v>
                </c:pt>
                <c:pt idx="21">
                  <c:v>3.979098885931184</c:v>
                </c:pt>
                <c:pt idx="22">
                  <c:v>2.1806474272668734</c:v>
                </c:pt>
                <c:pt idx="23">
                  <c:v>3.505296276874672</c:v>
                </c:pt>
                <c:pt idx="24">
                  <c:v>2.0811484801509739</c:v>
                </c:pt>
                <c:pt idx="25">
                  <c:v>3.4171202375061851</c:v>
                </c:pt>
                <c:pt idx="26">
                  <c:v>2.8957545798197151</c:v>
                </c:pt>
                <c:pt idx="27">
                  <c:v>3.0086021505376346</c:v>
                </c:pt>
                <c:pt idx="28">
                  <c:v>2.9096794081381012</c:v>
                </c:pt>
                <c:pt idx="29">
                  <c:v>3.6814036478984931</c:v>
                </c:pt>
                <c:pt idx="30">
                  <c:v>2.9171038824763902</c:v>
                </c:pt>
                <c:pt idx="31">
                  <c:v>2.0891590678824721</c:v>
                </c:pt>
                <c:pt idx="32">
                  <c:v>3.3440293376117349</c:v>
                </c:pt>
                <c:pt idx="33">
                  <c:v>2.6921475875118257</c:v>
                </c:pt>
                <c:pt idx="34">
                  <c:v>1.0035824317546751</c:v>
                </c:pt>
                <c:pt idx="35">
                  <c:v>3.753017368266117</c:v>
                </c:pt>
                <c:pt idx="36">
                  <c:v>2.2235429447852759</c:v>
                </c:pt>
                <c:pt idx="37">
                  <c:v>3.3152573529411766</c:v>
                </c:pt>
                <c:pt idx="38">
                  <c:v>1.6877880184331797</c:v>
                </c:pt>
                <c:pt idx="39">
                  <c:v>3.490680867249905</c:v>
                </c:pt>
                <c:pt idx="40">
                  <c:v>1.5860083740404745</c:v>
                </c:pt>
                <c:pt idx="41">
                  <c:v>3.2276804784280224</c:v>
                </c:pt>
                <c:pt idx="42">
                  <c:v>1.0788159111933395</c:v>
                </c:pt>
                <c:pt idx="43">
                  <c:v>3.4083175803402646</c:v>
                </c:pt>
                <c:pt idx="44">
                  <c:v>2.4579852579852579</c:v>
                </c:pt>
                <c:pt idx="45">
                  <c:v>1.992744344857021</c:v>
                </c:pt>
                <c:pt idx="46">
                  <c:v>3.8289361702127658</c:v>
                </c:pt>
                <c:pt idx="47">
                  <c:v>6.3069908814589661</c:v>
                </c:pt>
                <c:pt idx="48">
                  <c:v>1.4452222611130556</c:v>
                </c:pt>
                <c:pt idx="49">
                  <c:v>2.5036945812807883</c:v>
                </c:pt>
                <c:pt idx="50">
                  <c:v>5.2038567493112948</c:v>
                </c:pt>
                <c:pt idx="51">
                  <c:v>5.2732824427480915</c:v>
                </c:pt>
                <c:pt idx="52">
                  <c:v>3.4842436974789917</c:v>
                </c:pt>
                <c:pt idx="53">
                  <c:v>2.1069476971116314</c:v>
                </c:pt>
                <c:pt idx="54">
                  <c:v>1.7581792318634424</c:v>
                </c:pt>
                <c:pt idx="55">
                  <c:v>2.1366515837104072</c:v>
                </c:pt>
                <c:pt idx="56">
                  <c:v>5.98876404494382</c:v>
                </c:pt>
                <c:pt idx="57">
                  <c:v>2.4102564102564101</c:v>
                </c:pt>
                <c:pt idx="58">
                  <c:v>5.6086956521739131</c:v>
                </c:pt>
                <c:pt idx="59">
                  <c:v>6.334677419354839</c:v>
                </c:pt>
                <c:pt idx="60">
                  <c:v>5.9746835443037973</c:v>
                </c:pt>
                <c:pt idx="61">
                  <c:v>2.9384615384615387</c:v>
                </c:pt>
                <c:pt idx="62">
                  <c:v>4.1827242524916945</c:v>
                </c:pt>
                <c:pt idx="63">
                  <c:v>3.9096573208722742</c:v>
                </c:pt>
                <c:pt idx="64">
                  <c:v>1.9625468164794007</c:v>
                </c:pt>
                <c:pt idx="65">
                  <c:v>2.6635220125786163</c:v>
                </c:pt>
                <c:pt idx="66">
                  <c:v>4.2978723404255321</c:v>
                </c:pt>
                <c:pt idx="67">
                  <c:v>1.8976109215017065</c:v>
                </c:pt>
                <c:pt idx="68">
                  <c:v>1.6023391812865497</c:v>
                </c:pt>
                <c:pt idx="69">
                  <c:v>3.0449438202247192</c:v>
                </c:pt>
                <c:pt idx="70">
                  <c:v>3.5111111111111111</c:v>
                </c:pt>
                <c:pt idx="71">
                  <c:v>1.9047619047619047</c:v>
                </c:pt>
                <c:pt idx="72">
                  <c:v>1.9583333333333333</c:v>
                </c:pt>
                <c:pt idx="73">
                  <c:v>0.79166666666666663</c:v>
                </c:pt>
                <c:pt idx="74">
                  <c:v>12</c:v>
                </c:pt>
                <c:pt idx="75">
                  <c:v>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526400"/>
        <c:axId val="65618688"/>
      </c:scatterChart>
      <c:valAx>
        <c:axId val="65526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Searches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618688"/>
        <c:crosses val="autoZero"/>
        <c:crossBetween val="midCat"/>
      </c:valAx>
      <c:valAx>
        <c:axId val="656186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Views/Search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52640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32791939969046E-2"/>
          <c:y val="1.2924054379682243E-2"/>
          <c:w val="0.78602232111500814"/>
          <c:h val="0.9234318732308051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knihovna/muzeum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Sheet1!$D$3:$D$14</c:f>
              <c:numCache>
                <c:formatCode>General</c:formatCode>
                <c:ptCount val="12"/>
                <c:pt idx="0">
                  <c:v>16680</c:v>
                </c:pt>
                <c:pt idx="1">
                  <c:v>12749</c:v>
                </c:pt>
                <c:pt idx="2">
                  <c:v>10225</c:v>
                </c:pt>
                <c:pt idx="3">
                  <c:v>5409</c:v>
                </c:pt>
                <c:pt idx="4">
                  <c:v>5002</c:v>
                </c:pt>
                <c:pt idx="5">
                  <c:v>4669</c:v>
                </c:pt>
                <c:pt idx="6">
                  <c:v>4129</c:v>
                </c:pt>
                <c:pt idx="7">
                  <c:v>4066</c:v>
                </c:pt>
                <c:pt idx="8">
                  <c:v>3454</c:v>
                </c:pt>
                <c:pt idx="9">
                  <c:v>1880</c:v>
                </c:pt>
                <c:pt idx="10">
                  <c:v>808</c:v>
                </c:pt>
                <c:pt idx="11">
                  <c:v>271</c:v>
                </c:pt>
              </c:numCache>
            </c:numRef>
          </c:xVal>
          <c:yVal>
            <c:numRef>
              <c:f>Sheet1!$E$3:$E$14</c:f>
              <c:numCache>
                <c:formatCode>0.0</c:formatCode>
                <c:ptCount val="12"/>
                <c:pt idx="0">
                  <c:v>35.042016806722692</c:v>
                </c:pt>
                <c:pt idx="1">
                  <c:v>53.793248945147681</c:v>
                </c:pt>
                <c:pt idx="2">
                  <c:v>21.346555323590813</c:v>
                </c:pt>
                <c:pt idx="3">
                  <c:v>16.098214285714285</c:v>
                </c:pt>
                <c:pt idx="4">
                  <c:v>13.338666666666667</c:v>
                </c:pt>
                <c:pt idx="5">
                  <c:v>43.635514018691588</c:v>
                </c:pt>
                <c:pt idx="6">
                  <c:v>47.459770114942529</c:v>
                </c:pt>
                <c:pt idx="7">
                  <c:v>150.59259259259258</c:v>
                </c:pt>
                <c:pt idx="8">
                  <c:v>70.489795918367349</c:v>
                </c:pt>
                <c:pt idx="9">
                  <c:v>8.0686695278969953</c:v>
                </c:pt>
                <c:pt idx="10">
                  <c:v>25.25</c:v>
                </c:pt>
                <c:pt idx="11">
                  <c:v>30.111111111111111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Sheet1!$A$34</c:f>
              <c:strCache>
                <c:ptCount val="1"/>
                <c:pt idx="0">
                  <c:v>VS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Sheet1!$D$34:$D$55</c:f>
              <c:numCache>
                <c:formatCode>General</c:formatCode>
                <c:ptCount val="22"/>
                <c:pt idx="0">
                  <c:v>664671</c:v>
                </c:pt>
                <c:pt idx="1">
                  <c:v>235834</c:v>
                </c:pt>
                <c:pt idx="2">
                  <c:v>215643</c:v>
                </c:pt>
                <c:pt idx="3">
                  <c:v>192735</c:v>
                </c:pt>
                <c:pt idx="4">
                  <c:v>154446</c:v>
                </c:pt>
                <c:pt idx="5">
                  <c:v>121053</c:v>
                </c:pt>
                <c:pt idx="6">
                  <c:v>110403</c:v>
                </c:pt>
                <c:pt idx="7">
                  <c:v>104616</c:v>
                </c:pt>
                <c:pt idx="8">
                  <c:v>103367</c:v>
                </c:pt>
                <c:pt idx="9">
                  <c:v>89450</c:v>
                </c:pt>
                <c:pt idx="10">
                  <c:v>86021</c:v>
                </c:pt>
                <c:pt idx="11">
                  <c:v>68363</c:v>
                </c:pt>
                <c:pt idx="12">
                  <c:v>58005</c:v>
                </c:pt>
                <c:pt idx="13">
                  <c:v>40360</c:v>
                </c:pt>
                <c:pt idx="14">
                  <c:v>33423</c:v>
                </c:pt>
                <c:pt idx="15">
                  <c:v>30878</c:v>
                </c:pt>
                <c:pt idx="16">
                  <c:v>18878</c:v>
                </c:pt>
                <c:pt idx="17">
                  <c:v>18569</c:v>
                </c:pt>
                <c:pt idx="18">
                  <c:v>14590</c:v>
                </c:pt>
                <c:pt idx="19">
                  <c:v>11598</c:v>
                </c:pt>
                <c:pt idx="20">
                  <c:v>7556</c:v>
                </c:pt>
                <c:pt idx="21">
                  <c:v>2472</c:v>
                </c:pt>
              </c:numCache>
            </c:numRef>
          </c:xVal>
          <c:yVal>
            <c:numRef>
              <c:f>Sheet1!$E$34:$E$55</c:f>
              <c:numCache>
                <c:formatCode>0.0</c:formatCode>
                <c:ptCount val="22"/>
                <c:pt idx="0">
                  <c:v>24.516653756777693</c:v>
                </c:pt>
                <c:pt idx="1">
                  <c:v>15.467567390306289</c:v>
                </c:pt>
                <c:pt idx="2">
                  <c:v>24.180645884727518</c:v>
                </c:pt>
                <c:pt idx="3">
                  <c:v>18.392499284282852</c:v>
                </c:pt>
                <c:pt idx="4">
                  <c:v>25.905065414290508</c:v>
                </c:pt>
                <c:pt idx="5">
                  <c:v>17.278475592349416</c:v>
                </c:pt>
                <c:pt idx="6">
                  <c:v>29.590726346823907</c:v>
                </c:pt>
                <c:pt idx="7">
                  <c:v>33.327811404906022</c:v>
                </c:pt>
                <c:pt idx="8">
                  <c:v>23.423294810786313</c:v>
                </c:pt>
                <c:pt idx="9">
                  <c:v>16.580166821130678</c:v>
                </c:pt>
                <c:pt idx="10">
                  <c:v>41.636495643756049</c:v>
                </c:pt>
                <c:pt idx="11">
                  <c:v>16.743325985794758</c:v>
                </c:pt>
                <c:pt idx="12">
                  <c:v>16.257006726457398</c:v>
                </c:pt>
                <c:pt idx="13">
                  <c:v>11.081823174080176</c:v>
                </c:pt>
                <c:pt idx="14">
                  <c:v>8.1519512195121955</c:v>
                </c:pt>
                <c:pt idx="15">
                  <c:v>18.885626911314986</c:v>
                </c:pt>
                <c:pt idx="16">
                  <c:v>25.931318681318682</c:v>
                </c:pt>
                <c:pt idx="17">
                  <c:v>21.491898148148149</c:v>
                </c:pt>
                <c:pt idx="18">
                  <c:v>12.427597955706984</c:v>
                </c:pt>
                <c:pt idx="19">
                  <c:v>9.6973244147157196</c:v>
                </c:pt>
                <c:pt idx="20">
                  <c:v>45.245508982035929</c:v>
                </c:pt>
                <c:pt idx="21">
                  <c:v>26.021052631578947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Sheet1!$A$17</c:f>
              <c:strCache>
                <c:ptCount val="1"/>
                <c:pt idx="0">
                  <c:v>VO-jina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Sheet1!$D$17:$D$33</c:f>
              <c:numCache>
                <c:formatCode>General</c:formatCode>
                <c:ptCount val="17"/>
                <c:pt idx="0">
                  <c:v>37252</c:v>
                </c:pt>
                <c:pt idx="1">
                  <c:v>16496</c:v>
                </c:pt>
                <c:pt idx="2">
                  <c:v>14228</c:v>
                </c:pt>
                <c:pt idx="3">
                  <c:v>14007</c:v>
                </c:pt>
                <c:pt idx="4">
                  <c:v>10821</c:v>
                </c:pt>
                <c:pt idx="5">
                  <c:v>9091</c:v>
                </c:pt>
                <c:pt idx="6">
                  <c:v>5831</c:v>
                </c:pt>
                <c:pt idx="7">
                  <c:v>3317</c:v>
                </c:pt>
                <c:pt idx="8">
                  <c:v>2361</c:v>
                </c:pt>
                <c:pt idx="9">
                  <c:v>2132</c:v>
                </c:pt>
                <c:pt idx="10">
                  <c:v>1571</c:v>
                </c:pt>
                <c:pt idx="11">
                  <c:v>1337</c:v>
                </c:pt>
                <c:pt idx="12">
                  <c:v>1259</c:v>
                </c:pt>
                <c:pt idx="13">
                  <c:v>1048</c:v>
                </c:pt>
                <c:pt idx="14">
                  <c:v>556</c:v>
                </c:pt>
                <c:pt idx="15">
                  <c:v>548</c:v>
                </c:pt>
                <c:pt idx="16">
                  <c:v>158</c:v>
                </c:pt>
              </c:numCache>
            </c:numRef>
          </c:xVal>
          <c:yVal>
            <c:numRef>
              <c:f>Sheet1!$E$17:$E$33</c:f>
              <c:numCache>
                <c:formatCode>0.0</c:formatCode>
                <c:ptCount val="17"/>
                <c:pt idx="0">
                  <c:v>31.812126387702818</c:v>
                </c:pt>
                <c:pt idx="1">
                  <c:v>45.695290858725762</c:v>
                </c:pt>
                <c:pt idx="2">
                  <c:v>17.565432098765431</c:v>
                </c:pt>
                <c:pt idx="3">
                  <c:v>14.916932907348242</c:v>
                </c:pt>
                <c:pt idx="4">
                  <c:v>45.466386554621849</c:v>
                </c:pt>
                <c:pt idx="5">
                  <c:v>13.508172362555721</c:v>
                </c:pt>
                <c:pt idx="6">
                  <c:v>16.01923076923077</c:v>
                </c:pt>
                <c:pt idx="7">
                  <c:v>8.940700808625337</c:v>
                </c:pt>
                <c:pt idx="8">
                  <c:v>16.864285714285714</c:v>
                </c:pt>
                <c:pt idx="9">
                  <c:v>13.579617834394904</c:v>
                </c:pt>
                <c:pt idx="10">
                  <c:v>12.468253968253968</c:v>
                </c:pt>
                <c:pt idx="11">
                  <c:v>13.107843137254902</c:v>
                </c:pt>
                <c:pt idx="12">
                  <c:v>25.18</c:v>
                </c:pt>
                <c:pt idx="13">
                  <c:v>12.476190476190476</c:v>
                </c:pt>
                <c:pt idx="14">
                  <c:v>8.0579710144927539</c:v>
                </c:pt>
                <c:pt idx="15">
                  <c:v>18.266666666666666</c:v>
                </c:pt>
                <c:pt idx="16">
                  <c:v>6.32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Sheet1!$A$2</c:f>
              <c:strCache>
                <c:ptCount val="1"/>
                <c:pt idx="0">
                  <c:v>AV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Sheet1!$D$2</c:f>
              <c:numCache>
                <c:formatCode>General</c:formatCode>
                <c:ptCount val="1"/>
                <c:pt idx="0">
                  <c:v>3271848</c:v>
                </c:pt>
              </c:numCache>
            </c:numRef>
          </c:xVal>
          <c:yVal>
            <c:numRef>
              <c:f>Sheet1!$E$2</c:f>
              <c:numCache>
                <c:formatCode>0.0</c:formatCode>
                <c:ptCount val="1"/>
                <c:pt idx="0">
                  <c:v>21.850047749113468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667456"/>
        <c:axId val="65669376"/>
      </c:scatterChart>
      <c:valAx>
        <c:axId val="65667456"/>
        <c:scaling>
          <c:orientation val="minMax"/>
          <c:max val="50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WOS dotazy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669376"/>
        <c:crosses val="autoZero"/>
        <c:crossBetween val="midCat"/>
        <c:majorUnit val="10000"/>
      </c:valAx>
      <c:valAx>
        <c:axId val="656693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WOS/JCR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65667456"/>
        <c:crosses val="autoZero"/>
        <c:crossBetween val="midCat"/>
        <c:majorUnit val="5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 dirty="0" smtClean="0"/>
              <a:t>Scopus</a:t>
            </a:r>
            <a:endParaRPr lang="en-US" sz="2800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Sheet2!$L$1</c:f>
              <c:strCache>
                <c:ptCount val="1"/>
                <c:pt idx="0">
                  <c:v>Abstracts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Sheet2!$K$2:$K$75</c:f>
              <c:numCache>
                <c:formatCode>General</c:formatCode>
                <c:ptCount val="74"/>
                <c:pt idx="0">
                  <c:v>154801</c:v>
                </c:pt>
                <c:pt idx="1">
                  <c:v>85338</c:v>
                </c:pt>
                <c:pt idx="2">
                  <c:v>57816</c:v>
                </c:pt>
                <c:pt idx="3">
                  <c:v>51555</c:v>
                </c:pt>
                <c:pt idx="4">
                  <c:v>45547</c:v>
                </c:pt>
                <c:pt idx="5">
                  <c:v>42065</c:v>
                </c:pt>
                <c:pt idx="6">
                  <c:v>41384</c:v>
                </c:pt>
                <c:pt idx="7">
                  <c:v>38315</c:v>
                </c:pt>
                <c:pt idx="8">
                  <c:v>35972</c:v>
                </c:pt>
                <c:pt idx="9">
                  <c:v>31252</c:v>
                </c:pt>
                <c:pt idx="10">
                  <c:v>27355</c:v>
                </c:pt>
                <c:pt idx="11">
                  <c:v>22461</c:v>
                </c:pt>
                <c:pt idx="12">
                  <c:v>16656</c:v>
                </c:pt>
                <c:pt idx="13">
                  <c:v>14705</c:v>
                </c:pt>
                <c:pt idx="14">
                  <c:v>14538</c:v>
                </c:pt>
                <c:pt idx="15">
                  <c:v>13428</c:v>
                </c:pt>
                <c:pt idx="16">
                  <c:v>11348</c:v>
                </c:pt>
                <c:pt idx="17">
                  <c:v>10419</c:v>
                </c:pt>
                <c:pt idx="18">
                  <c:v>9594</c:v>
                </c:pt>
                <c:pt idx="19">
                  <c:v>9394</c:v>
                </c:pt>
                <c:pt idx="20">
                  <c:v>8662</c:v>
                </c:pt>
                <c:pt idx="21">
                  <c:v>7626</c:v>
                </c:pt>
                <c:pt idx="22">
                  <c:v>6713</c:v>
                </c:pt>
                <c:pt idx="23">
                  <c:v>6343</c:v>
                </c:pt>
                <c:pt idx="24">
                  <c:v>6342</c:v>
                </c:pt>
                <c:pt idx="25">
                  <c:v>6139</c:v>
                </c:pt>
                <c:pt idx="26">
                  <c:v>6089</c:v>
                </c:pt>
                <c:pt idx="27">
                  <c:v>4723</c:v>
                </c:pt>
                <c:pt idx="28">
                  <c:v>4125</c:v>
                </c:pt>
                <c:pt idx="29">
                  <c:v>3732</c:v>
                </c:pt>
                <c:pt idx="30">
                  <c:v>3563</c:v>
                </c:pt>
                <c:pt idx="31">
                  <c:v>3347</c:v>
                </c:pt>
                <c:pt idx="32">
                  <c:v>3041</c:v>
                </c:pt>
                <c:pt idx="33">
                  <c:v>3014</c:v>
                </c:pt>
                <c:pt idx="34">
                  <c:v>2711</c:v>
                </c:pt>
                <c:pt idx="35">
                  <c:v>2479</c:v>
                </c:pt>
                <c:pt idx="36">
                  <c:v>2454</c:v>
                </c:pt>
                <c:pt idx="37">
                  <c:v>2446</c:v>
                </c:pt>
                <c:pt idx="38">
                  <c:v>2336</c:v>
                </c:pt>
                <c:pt idx="39">
                  <c:v>2325</c:v>
                </c:pt>
                <c:pt idx="40">
                  <c:v>2152</c:v>
                </c:pt>
                <c:pt idx="41">
                  <c:v>2135</c:v>
                </c:pt>
                <c:pt idx="42">
                  <c:v>1874</c:v>
                </c:pt>
                <c:pt idx="43">
                  <c:v>1805</c:v>
                </c:pt>
                <c:pt idx="44">
                  <c:v>1793</c:v>
                </c:pt>
                <c:pt idx="45">
                  <c:v>1678</c:v>
                </c:pt>
                <c:pt idx="46">
                  <c:v>1656</c:v>
                </c:pt>
                <c:pt idx="47">
                  <c:v>1646</c:v>
                </c:pt>
                <c:pt idx="48">
                  <c:v>1610</c:v>
                </c:pt>
                <c:pt idx="49">
                  <c:v>1376</c:v>
                </c:pt>
                <c:pt idx="50">
                  <c:v>1343</c:v>
                </c:pt>
                <c:pt idx="51">
                  <c:v>1128</c:v>
                </c:pt>
                <c:pt idx="52">
                  <c:v>1010</c:v>
                </c:pt>
                <c:pt idx="53">
                  <c:v>941</c:v>
                </c:pt>
                <c:pt idx="54">
                  <c:v>935</c:v>
                </c:pt>
                <c:pt idx="55">
                  <c:v>872</c:v>
                </c:pt>
                <c:pt idx="56">
                  <c:v>818</c:v>
                </c:pt>
                <c:pt idx="57">
                  <c:v>817</c:v>
                </c:pt>
                <c:pt idx="58">
                  <c:v>695</c:v>
                </c:pt>
                <c:pt idx="59">
                  <c:v>641</c:v>
                </c:pt>
                <c:pt idx="60">
                  <c:v>484</c:v>
                </c:pt>
                <c:pt idx="61">
                  <c:v>463</c:v>
                </c:pt>
                <c:pt idx="62">
                  <c:v>393</c:v>
                </c:pt>
                <c:pt idx="63">
                  <c:v>307</c:v>
                </c:pt>
                <c:pt idx="64">
                  <c:v>242</c:v>
                </c:pt>
                <c:pt idx="65">
                  <c:v>196</c:v>
                </c:pt>
                <c:pt idx="66">
                  <c:v>186</c:v>
                </c:pt>
                <c:pt idx="67">
                  <c:v>158</c:v>
                </c:pt>
                <c:pt idx="68">
                  <c:v>154</c:v>
                </c:pt>
                <c:pt idx="69">
                  <c:v>148</c:v>
                </c:pt>
                <c:pt idx="70">
                  <c:v>112</c:v>
                </c:pt>
                <c:pt idx="71">
                  <c:v>59</c:v>
                </c:pt>
                <c:pt idx="72">
                  <c:v>21</c:v>
                </c:pt>
                <c:pt idx="73">
                  <c:v>0</c:v>
                </c:pt>
              </c:numCache>
            </c:numRef>
          </c:xVal>
          <c:yVal>
            <c:numRef>
              <c:f>Sheet2!$L$2:$L$75</c:f>
              <c:numCache>
                <c:formatCode>General</c:formatCode>
                <c:ptCount val="74"/>
                <c:pt idx="0">
                  <c:v>194034</c:v>
                </c:pt>
                <c:pt idx="1">
                  <c:v>36360</c:v>
                </c:pt>
                <c:pt idx="2">
                  <c:v>26686</c:v>
                </c:pt>
                <c:pt idx="3">
                  <c:v>30923</c:v>
                </c:pt>
                <c:pt idx="4">
                  <c:v>24405</c:v>
                </c:pt>
                <c:pt idx="5">
                  <c:v>23498</c:v>
                </c:pt>
                <c:pt idx="6">
                  <c:v>20022</c:v>
                </c:pt>
                <c:pt idx="7">
                  <c:v>24630</c:v>
                </c:pt>
                <c:pt idx="8">
                  <c:v>24706</c:v>
                </c:pt>
                <c:pt idx="9">
                  <c:v>23672</c:v>
                </c:pt>
                <c:pt idx="10">
                  <c:v>11368</c:v>
                </c:pt>
                <c:pt idx="11">
                  <c:v>10029</c:v>
                </c:pt>
                <c:pt idx="12">
                  <c:v>5663</c:v>
                </c:pt>
                <c:pt idx="13">
                  <c:v>4398</c:v>
                </c:pt>
                <c:pt idx="14">
                  <c:v>9724</c:v>
                </c:pt>
                <c:pt idx="15">
                  <c:v>6327</c:v>
                </c:pt>
                <c:pt idx="16">
                  <c:v>7246</c:v>
                </c:pt>
                <c:pt idx="17">
                  <c:v>5187</c:v>
                </c:pt>
                <c:pt idx="18">
                  <c:v>4025</c:v>
                </c:pt>
                <c:pt idx="19">
                  <c:v>3597</c:v>
                </c:pt>
                <c:pt idx="20">
                  <c:v>3145</c:v>
                </c:pt>
                <c:pt idx="21">
                  <c:v>2285</c:v>
                </c:pt>
                <c:pt idx="22">
                  <c:v>3935</c:v>
                </c:pt>
                <c:pt idx="23">
                  <c:v>2556</c:v>
                </c:pt>
                <c:pt idx="24">
                  <c:v>2105</c:v>
                </c:pt>
                <c:pt idx="25">
                  <c:v>3146</c:v>
                </c:pt>
                <c:pt idx="26">
                  <c:v>1843</c:v>
                </c:pt>
                <c:pt idx="27">
                  <c:v>2446</c:v>
                </c:pt>
                <c:pt idx="28">
                  <c:v>3361</c:v>
                </c:pt>
                <c:pt idx="29">
                  <c:v>1861</c:v>
                </c:pt>
                <c:pt idx="30">
                  <c:v>1698</c:v>
                </c:pt>
                <c:pt idx="31">
                  <c:v>1711</c:v>
                </c:pt>
                <c:pt idx="32">
                  <c:v>1657</c:v>
                </c:pt>
                <c:pt idx="33">
                  <c:v>722</c:v>
                </c:pt>
                <c:pt idx="34">
                  <c:v>886</c:v>
                </c:pt>
                <c:pt idx="35">
                  <c:v>1448</c:v>
                </c:pt>
                <c:pt idx="36">
                  <c:v>1102</c:v>
                </c:pt>
                <c:pt idx="37">
                  <c:v>1359</c:v>
                </c:pt>
                <c:pt idx="38">
                  <c:v>782</c:v>
                </c:pt>
                <c:pt idx="39">
                  <c:v>1719</c:v>
                </c:pt>
                <c:pt idx="40">
                  <c:v>1496</c:v>
                </c:pt>
                <c:pt idx="41">
                  <c:v>1029</c:v>
                </c:pt>
                <c:pt idx="42">
                  <c:v>688</c:v>
                </c:pt>
                <c:pt idx="43">
                  <c:v>976</c:v>
                </c:pt>
                <c:pt idx="44">
                  <c:v>931</c:v>
                </c:pt>
                <c:pt idx="45">
                  <c:v>654</c:v>
                </c:pt>
                <c:pt idx="46">
                  <c:v>757</c:v>
                </c:pt>
                <c:pt idx="47">
                  <c:v>468</c:v>
                </c:pt>
                <c:pt idx="48">
                  <c:v>490</c:v>
                </c:pt>
                <c:pt idx="49">
                  <c:v>433</c:v>
                </c:pt>
                <c:pt idx="50">
                  <c:v>572</c:v>
                </c:pt>
                <c:pt idx="51">
                  <c:v>448</c:v>
                </c:pt>
                <c:pt idx="52">
                  <c:v>300</c:v>
                </c:pt>
                <c:pt idx="53">
                  <c:v>223</c:v>
                </c:pt>
                <c:pt idx="54">
                  <c:v>355</c:v>
                </c:pt>
                <c:pt idx="55">
                  <c:v>462</c:v>
                </c:pt>
                <c:pt idx="56">
                  <c:v>328</c:v>
                </c:pt>
                <c:pt idx="57">
                  <c:v>429</c:v>
                </c:pt>
                <c:pt idx="58">
                  <c:v>232</c:v>
                </c:pt>
                <c:pt idx="59">
                  <c:v>242</c:v>
                </c:pt>
                <c:pt idx="60">
                  <c:v>220</c:v>
                </c:pt>
                <c:pt idx="61">
                  <c:v>267</c:v>
                </c:pt>
                <c:pt idx="62">
                  <c:v>87</c:v>
                </c:pt>
                <c:pt idx="63">
                  <c:v>88</c:v>
                </c:pt>
                <c:pt idx="64">
                  <c:v>84</c:v>
                </c:pt>
                <c:pt idx="65">
                  <c:v>194</c:v>
                </c:pt>
                <c:pt idx="66">
                  <c:v>77</c:v>
                </c:pt>
                <c:pt idx="67">
                  <c:v>147</c:v>
                </c:pt>
                <c:pt idx="68">
                  <c:v>10</c:v>
                </c:pt>
                <c:pt idx="69">
                  <c:v>33</c:v>
                </c:pt>
                <c:pt idx="70">
                  <c:v>29</c:v>
                </c:pt>
                <c:pt idx="71">
                  <c:v>22</c:v>
                </c:pt>
                <c:pt idx="72">
                  <c:v>4</c:v>
                </c:pt>
                <c:pt idx="73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707008"/>
        <c:axId val="65717376"/>
      </c:scatterChart>
      <c:valAx>
        <c:axId val="65707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Searches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717376"/>
        <c:crosses val="autoZero"/>
        <c:crossBetween val="midCat"/>
      </c:valAx>
      <c:valAx>
        <c:axId val="657173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Abstracts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70700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err="1" smtClean="0"/>
              <a:t>Scopus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Sheet2!$M$1</c:f>
              <c:strCache>
                <c:ptCount val="1"/>
                <c:pt idx="0">
                  <c:v>Sessions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Sheet2!$K$2:$K$75</c:f>
              <c:numCache>
                <c:formatCode>General</c:formatCode>
                <c:ptCount val="74"/>
                <c:pt idx="0">
                  <c:v>154801</c:v>
                </c:pt>
                <c:pt idx="1">
                  <c:v>85338</c:v>
                </c:pt>
                <c:pt idx="2">
                  <c:v>57816</c:v>
                </c:pt>
                <c:pt idx="3">
                  <c:v>51555</c:v>
                </c:pt>
                <c:pt idx="4">
                  <c:v>45547</c:v>
                </c:pt>
                <c:pt idx="5">
                  <c:v>42065</c:v>
                </c:pt>
                <c:pt idx="6">
                  <c:v>41384</c:v>
                </c:pt>
                <c:pt idx="7">
                  <c:v>38315</c:v>
                </c:pt>
                <c:pt idx="8">
                  <c:v>35972</c:v>
                </c:pt>
                <c:pt idx="9">
                  <c:v>31252</c:v>
                </c:pt>
                <c:pt idx="10">
                  <c:v>27355</c:v>
                </c:pt>
                <c:pt idx="11">
                  <c:v>22461</c:v>
                </c:pt>
                <c:pt idx="12">
                  <c:v>16656</c:v>
                </c:pt>
                <c:pt idx="13">
                  <c:v>14705</c:v>
                </c:pt>
                <c:pt idx="14">
                  <c:v>14538</c:v>
                </c:pt>
                <c:pt idx="15">
                  <c:v>13428</c:v>
                </c:pt>
                <c:pt idx="16">
                  <c:v>11348</c:v>
                </c:pt>
                <c:pt idx="17">
                  <c:v>10419</c:v>
                </c:pt>
                <c:pt idx="18">
                  <c:v>9594</c:v>
                </c:pt>
                <c:pt idx="19">
                  <c:v>9394</c:v>
                </c:pt>
                <c:pt idx="20">
                  <c:v>8662</c:v>
                </c:pt>
                <c:pt idx="21">
                  <c:v>7626</c:v>
                </c:pt>
                <c:pt idx="22">
                  <c:v>6713</c:v>
                </c:pt>
                <c:pt idx="23">
                  <c:v>6343</c:v>
                </c:pt>
                <c:pt idx="24">
                  <c:v>6342</c:v>
                </c:pt>
                <c:pt idx="25">
                  <c:v>6139</c:v>
                </c:pt>
                <c:pt idx="26">
                  <c:v>6089</c:v>
                </c:pt>
                <c:pt idx="27">
                  <c:v>4723</c:v>
                </c:pt>
                <c:pt idx="28">
                  <c:v>4125</c:v>
                </c:pt>
                <c:pt idx="29">
                  <c:v>3732</c:v>
                </c:pt>
                <c:pt idx="30">
                  <c:v>3563</c:v>
                </c:pt>
                <c:pt idx="31">
                  <c:v>3347</c:v>
                </c:pt>
                <c:pt idx="32">
                  <c:v>3041</c:v>
                </c:pt>
                <c:pt idx="33">
                  <c:v>3014</c:v>
                </c:pt>
                <c:pt idx="34">
                  <c:v>2711</c:v>
                </c:pt>
                <c:pt idx="35">
                  <c:v>2479</c:v>
                </c:pt>
                <c:pt idx="36">
                  <c:v>2454</c:v>
                </c:pt>
                <c:pt idx="37">
                  <c:v>2446</c:v>
                </c:pt>
                <c:pt idx="38">
                  <c:v>2336</c:v>
                </c:pt>
                <c:pt idx="39">
                  <c:v>2325</c:v>
                </c:pt>
                <c:pt idx="40">
                  <c:v>2152</c:v>
                </c:pt>
                <c:pt idx="41">
                  <c:v>2135</c:v>
                </c:pt>
                <c:pt idx="42">
                  <c:v>1874</c:v>
                </c:pt>
                <c:pt idx="43">
                  <c:v>1805</c:v>
                </c:pt>
                <c:pt idx="44">
                  <c:v>1793</c:v>
                </c:pt>
                <c:pt idx="45">
                  <c:v>1678</c:v>
                </c:pt>
                <c:pt idx="46">
                  <c:v>1656</c:v>
                </c:pt>
                <c:pt idx="47">
                  <c:v>1646</c:v>
                </c:pt>
                <c:pt idx="48">
                  <c:v>1610</c:v>
                </c:pt>
                <c:pt idx="49">
                  <c:v>1376</c:v>
                </c:pt>
                <c:pt idx="50">
                  <c:v>1343</c:v>
                </c:pt>
                <c:pt idx="51">
                  <c:v>1128</c:v>
                </c:pt>
                <c:pt idx="52">
                  <c:v>1010</c:v>
                </c:pt>
                <c:pt idx="53">
                  <c:v>941</c:v>
                </c:pt>
                <c:pt idx="54">
                  <c:v>935</c:v>
                </c:pt>
                <c:pt idx="55">
                  <c:v>872</c:v>
                </c:pt>
                <c:pt idx="56">
                  <c:v>818</c:v>
                </c:pt>
                <c:pt idx="57">
                  <c:v>817</c:v>
                </c:pt>
                <c:pt idx="58">
                  <c:v>695</c:v>
                </c:pt>
                <c:pt idx="59">
                  <c:v>641</c:v>
                </c:pt>
                <c:pt idx="60">
                  <c:v>484</c:v>
                </c:pt>
                <c:pt idx="61">
                  <c:v>463</c:v>
                </c:pt>
                <c:pt idx="62">
                  <c:v>393</c:v>
                </c:pt>
                <c:pt idx="63">
                  <c:v>307</c:v>
                </c:pt>
                <c:pt idx="64">
                  <c:v>242</c:v>
                </c:pt>
                <c:pt idx="65">
                  <c:v>196</c:v>
                </c:pt>
                <c:pt idx="66">
                  <c:v>186</c:v>
                </c:pt>
                <c:pt idx="67">
                  <c:v>158</c:v>
                </c:pt>
                <c:pt idx="68">
                  <c:v>154</c:v>
                </c:pt>
                <c:pt idx="69">
                  <c:v>148</c:v>
                </c:pt>
                <c:pt idx="70">
                  <c:v>112</c:v>
                </c:pt>
                <c:pt idx="71">
                  <c:v>59</c:v>
                </c:pt>
                <c:pt idx="72">
                  <c:v>21</c:v>
                </c:pt>
                <c:pt idx="73">
                  <c:v>0</c:v>
                </c:pt>
              </c:numCache>
            </c:numRef>
          </c:xVal>
          <c:yVal>
            <c:numRef>
              <c:f>Sheet2!$M$2:$M$75</c:f>
              <c:numCache>
                <c:formatCode>General</c:formatCode>
                <c:ptCount val="74"/>
                <c:pt idx="0">
                  <c:v>5629</c:v>
                </c:pt>
                <c:pt idx="1">
                  <c:v>34010</c:v>
                </c:pt>
                <c:pt idx="2">
                  <c:v>19582</c:v>
                </c:pt>
                <c:pt idx="3">
                  <c:v>20374</c:v>
                </c:pt>
                <c:pt idx="4">
                  <c:v>13184</c:v>
                </c:pt>
                <c:pt idx="5">
                  <c:v>14367</c:v>
                </c:pt>
                <c:pt idx="6">
                  <c:v>17669</c:v>
                </c:pt>
                <c:pt idx="7">
                  <c:v>14469</c:v>
                </c:pt>
                <c:pt idx="8">
                  <c:v>11992</c:v>
                </c:pt>
                <c:pt idx="9">
                  <c:v>10457</c:v>
                </c:pt>
                <c:pt idx="10">
                  <c:v>7902</c:v>
                </c:pt>
                <c:pt idx="11">
                  <c:v>10008</c:v>
                </c:pt>
                <c:pt idx="12">
                  <c:v>4695</c:v>
                </c:pt>
                <c:pt idx="13">
                  <c:v>6007</c:v>
                </c:pt>
                <c:pt idx="14">
                  <c:v>4777</c:v>
                </c:pt>
                <c:pt idx="15">
                  <c:v>4103</c:v>
                </c:pt>
                <c:pt idx="16">
                  <c:v>2695</c:v>
                </c:pt>
                <c:pt idx="17">
                  <c:v>2900</c:v>
                </c:pt>
                <c:pt idx="18">
                  <c:v>2565</c:v>
                </c:pt>
                <c:pt idx="19">
                  <c:v>4365</c:v>
                </c:pt>
                <c:pt idx="20">
                  <c:v>2845</c:v>
                </c:pt>
                <c:pt idx="21">
                  <c:v>2879</c:v>
                </c:pt>
                <c:pt idx="22">
                  <c:v>2903</c:v>
                </c:pt>
                <c:pt idx="23">
                  <c:v>2643</c:v>
                </c:pt>
                <c:pt idx="24">
                  <c:v>2771</c:v>
                </c:pt>
                <c:pt idx="25">
                  <c:v>2209</c:v>
                </c:pt>
                <c:pt idx="26">
                  <c:v>2216</c:v>
                </c:pt>
                <c:pt idx="27">
                  <c:v>1805</c:v>
                </c:pt>
                <c:pt idx="28">
                  <c:v>2027</c:v>
                </c:pt>
                <c:pt idx="29">
                  <c:v>1375</c:v>
                </c:pt>
                <c:pt idx="30">
                  <c:v>1747</c:v>
                </c:pt>
                <c:pt idx="31">
                  <c:v>1455</c:v>
                </c:pt>
                <c:pt idx="32">
                  <c:v>990</c:v>
                </c:pt>
                <c:pt idx="33">
                  <c:v>1299</c:v>
                </c:pt>
                <c:pt idx="34">
                  <c:v>1554</c:v>
                </c:pt>
                <c:pt idx="35">
                  <c:v>796</c:v>
                </c:pt>
                <c:pt idx="36">
                  <c:v>996</c:v>
                </c:pt>
                <c:pt idx="37">
                  <c:v>995</c:v>
                </c:pt>
                <c:pt idx="38">
                  <c:v>956</c:v>
                </c:pt>
                <c:pt idx="39">
                  <c:v>1052</c:v>
                </c:pt>
                <c:pt idx="40">
                  <c:v>989</c:v>
                </c:pt>
                <c:pt idx="41">
                  <c:v>617</c:v>
                </c:pt>
                <c:pt idx="42">
                  <c:v>761</c:v>
                </c:pt>
                <c:pt idx="43">
                  <c:v>710</c:v>
                </c:pt>
                <c:pt idx="44">
                  <c:v>427</c:v>
                </c:pt>
                <c:pt idx="45">
                  <c:v>412</c:v>
                </c:pt>
                <c:pt idx="46">
                  <c:v>495</c:v>
                </c:pt>
                <c:pt idx="47">
                  <c:v>1018</c:v>
                </c:pt>
                <c:pt idx="48">
                  <c:v>508</c:v>
                </c:pt>
                <c:pt idx="49">
                  <c:v>537</c:v>
                </c:pt>
                <c:pt idx="50">
                  <c:v>464</c:v>
                </c:pt>
                <c:pt idx="51">
                  <c:v>543</c:v>
                </c:pt>
                <c:pt idx="52">
                  <c:v>602</c:v>
                </c:pt>
                <c:pt idx="53">
                  <c:v>394</c:v>
                </c:pt>
                <c:pt idx="54">
                  <c:v>267</c:v>
                </c:pt>
                <c:pt idx="55">
                  <c:v>243</c:v>
                </c:pt>
                <c:pt idx="56">
                  <c:v>222</c:v>
                </c:pt>
                <c:pt idx="57">
                  <c:v>385</c:v>
                </c:pt>
                <c:pt idx="58">
                  <c:v>609</c:v>
                </c:pt>
                <c:pt idx="59">
                  <c:v>318</c:v>
                </c:pt>
                <c:pt idx="60">
                  <c:v>168</c:v>
                </c:pt>
                <c:pt idx="61">
                  <c:v>202</c:v>
                </c:pt>
                <c:pt idx="62">
                  <c:v>173</c:v>
                </c:pt>
                <c:pt idx="63">
                  <c:v>100</c:v>
                </c:pt>
                <c:pt idx="64">
                  <c:v>123</c:v>
                </c:pt>
                <c:pt idx="65">
                  <c:v>66</c:v>
                </c:pt>
                <c:pt idx="66">
                  <c:v>90</c:v>
                </c:pt>
                <c:pt idx="67">
                  <c:v>64</c:v>
                </c:pt>
                <c:pt idx="68">
                  <c:v>68</c:v>
                </c:pt>
                <c:pt idx="69">
                  <c:v>47</c:v>
                </c:pt>
                <c:pt idx="70">
                  <c:v>34</c:v>
                </c:pt>
                <c:pt idx="71">
                  <c:v>27</c:v>
                </c:pt>
                <c:pt idx="72">
                  <c:v>8</c:v>
                </c:pt>
                <c:pt idx="73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734528"/>
        <c:axId val="65761280"/>
      </c:scatterChart>
      <c:valAx>
        <c:axId val="65734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Searches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761280"/>
        <c:crosses val="autoZero"/>
        <c:crossBetween val="midCat"/>
      </c:valAx>
      <c:valAx>
        <c:axId val="657612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Sessions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73452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Sheet2!$L$1</c:f>
              <c:strCache>
                <c:ptCount val="1"/>
                <c:pt idx="0">
                  <c:v>Abstracts</c:v>
                </c:pt>
              </c:strCache>
            </c:strRef>
          </c:tx>
          <c:xVal>
            <c:numRef>
              <c:f>Sheet2!$K$2:$K$74</c:f>
              <c:numCache>
                <c:formatCode>General</c:formatCode>
                <c:ptCount val="73"/>
                <c:pt idx="0">
                  <c:v>154801</c:v>
                </c:pt>
                <c:pt idx="1">
                  <c:v>85338</c:v>
                </c:pt>
                <c:pt idx="2">
                  <c:v>57816</c:v>
                </c:pt>
                <c:pt idx="3">
                  <c:v>51555</c:v>
                </c:pt>
                <c:pt idx="4">
                  <c:v>45547</c:v>
                </c:pt>
                <c:pt idx="5">
                  <c:v>42065</c:v>
                </c:pt>
                <c:pt idx="6">
                  <c:v>41384</c:v>
                </c:pt>
                <c:pt idx="7">
                  <c:v>38315</c:v>
                </c:pt>
                <c:pt idx="8">
                  <c:v>35972</c:v>
                </c:pt>
                <c:pt idx="9">
                  <c:v>31252</c:v>
                </c:pt>
                <c:pt idx="10">
                  <c:v>27355</c:v>
                </c:pt>
                <c:pt idx="11">
                  <c:v>22461</c:v>
                </c:pt>
                <c:pt idx="12">
                  <c:v>16656</c:v>
                </c:pt>
                <c:pt idx="13">
                  <c:v>14705</c:v>
                </c:pt>
                <c:pt idx="14">
                  <c:v>14538</c:v>
                </c:pt>
                <c:pt idx="15">
                  <c:v>13428</c:v>
                </c:pt>
                <c:pt idx="16">
                  <c:v>11348</c:v>
                </c:pt>
                <c:pt idx="17">
                  <c:v>10419</c:v>
                </c:pt>
                <c:pt idx="18">
                  <c:v>9594</c:v>
                </c:pt>
                <c:pt idx="19">
                  <c:v>9394</c:v>
                </c:pt>
                <c:pt idx="20">
                  <c:v>8662</c:v>
                </c:pt>
                <c:pt idx="21">
                  <c:v>7626</c:v>
                </c:pt>
                <c:pt idx="22">
                  <c:v>6713</c:v>
                </c:pt>
                <c:pt idx="23">
                  <c:v>6343</c:v>
                </c:pt>
                <c:pt idx="24">
                  <c:v>6342</c:v>
                </c:pt>
                <c:pt idx="25">
                  <c:v>6139</c:v>
                </c:pt>
                <c:pt idx="26">
                  <c:v>6089</c:v>
                </c:pt>
                <c:pt idx="27">
                  <c:v>4723</c:v>
                </c:pt>
                <c:pt idx="28">
                  <c:v>4125</c:v>
                </c:pt>
                <c:pt idx="29">
                  <c:v>3732</c:v>
                </c:pt>
                <c:pt idx="30">
                  <c:v>3563</c:v>
                </c:pt>
                <c:pt idx="31">
                  <c:v>3347</c:v>
                </c:pt>
                <c:pt idx="32">
                  <c:v>3041</c:v>
                </c:pt>
                <c:pt idx="33">
                  <c:v>3014</c:v>
                </c:pt>
                <c:pt idx="34">
                  <c:v>2711</c:v>
                </c:pt>
                <c:pt idx="35">
                  <c:v>2479</c:v>
                </c:pt>
                <c:pt idx="36">
                  <c:v>2454</c:v>
                </c:pt>
                <c:pt idx="37">
                  <c:v>2446</c:v>
                </c:pt>
                <c:pt idx="38">
                  <c:v>2336</c:v>
                </c:pt>
                <c:pt idx="39">
                  <c:v>2325</c:v>
                </c:pt>
                <c:pt idx="40">
                  <c:v>2152</c:v>
                </c:pt>
                <c:pt idx="41">
                  <c:v>2135</c:v>
                </c:pt>
                <c:pt idx="42">
                  <c:v>1874</c:v>
                </c:pt>
                <c:pt idx="43">
                  <c:v>1805</c:v>
                </c:pt>
                <c:pt idx="44">
                  <c:v>1793</c:v>
                </c:pt>
                <c:pt idx="45">
                  <c:v>1678</c:v>
                </c:pt>
                <c:pt idx="46">
                  <c:v>1656</c:v>
                </c:pt>
                <c:pt idx="47">
                  <c:v>1646</c:v>
                </c:pt>
                <c:pt idx="48">
                  <c:v>1610</c:v>
                </c:pt>
                <c:pt idx="49">
                  <c:v>1376</c:v>
                </c:pt>
                <c:pt idx="50">
                  <c:v>1343</c:v>
                </c:pt>
                <c:pt idx="51">
                  <c:v>1128</c:v>
                </c:pt>
                <c:pt idx="52">
                  <c:v>1010</c:v>
                </c:pt>
                <c:pt idx="53">
                  <c:v>941</c:v>
                </c:pt>
                <c:pt idx="54">
                  <c:v>935</c:v>
                </c:pt>
                <c:pt idx="55">
                  <c:v>872</c:v>
                </c:pt>
                <c:pt idx="56">
                  <c:v>818</c:v>
                </c:pt>
                <c:pt idx="57">
                  <c:v>817</c:v>
                </c:pt>
                <c:pt idx="58">
                  <c:v>695</c:v>
                </c:pt>
                <c:pt idx="59">
                  <c:v>641</c:v>
                </c:pt>
                <c:pt idx="60">
                  <c:v>484</c:v>
                </c:pt>
                <c:pt idx="61">
                  <c:v>463</c:v>
                </c:pt>
                <c:pt idx="62">
                  <c:v>393</c:v>
                </c:pt>
                <c:pt idx="63">
                  <c:v>307</c:v>
                </c:pt>
                <c:pt idx="64">
                  <c:v>242</c:v>
                </c:pt>
                <c:pt idx="65">
                  <c:v>196</c:v>
                </c:pt>
                <c:pt idx="66">
                  <c:v>186</c:v>
                </c:pt>
                <c:pt idx="67">
                  <c:v>158</c:v>
                </c:pt>
                <c:pt idx="68">
                  <c:v>154</c:v>
                </c:pt>
                <c:pt idx="69">
                  <c:v>148</c:v>
                </c:pt>
                <c:pt idx="70">
                  <c:v>112</c:v>
                </c:pt>
                <c:pt idx="71">
                  <c:v>59</c:v>
                </c:pt>
                <c:pt idx="72">
                  <c:v>21</c:v>
                </c:pt>
              </c:numCache>
            </c:numRef>
          </c:xVal>
          <c:yVal>
            <c:numRef>
              <c:f>Sheet2!$L$2:$L$74</c:f>
              <c:numCache>
                <c:formatCode>General</c:formatCode>
                <c:ptCount val="73"/>
                <c:pt idx="0">
                  <c:v>194034</c:v>
                </c:pt>
                <c:pt idx="1">
                  <c:v>36360</c:v>
                </c:pt>
                <c:pt idx="2">
                  <c:v>26686</c:v>
                </c:pt>
                <c:pt idx="3">
                  <c:v>30923</c:v>
                </c:pt>
                <c:pt idx="4">
                  <c:v>24405</c:v>
                </c:pt>
                <c:pt idx="5">
                  <c:v>23498</c:v>
                </c:pt>
                <c:pt idx="6">
                  <c:v>20022</c:v>
                </c:pt>
                <c:pt idx="7">
                  <c:v>24630</c:v>
                </c:pt>
                <c:pt idx="8">
                  <c:v>24706</c:v>
                </c:pt>
                <c:pt idx="9">
                  <c:v>23672</c:v>
                </c:pt>
                <c:pt idx="10">
                  <c:v>11368</c:v>
                </c:pt>
                <c:pt idx="11">
                  <c:v>10029</c:v>
                </c:pt>
                <c:pt idx="12">
                  <c:v>5663</c:v>
                </c:pt>
                <c:pt idx="13">
                  <c:v>4398</c:v>
                </c:pt>
                <c:pt idx="14">
                  <c:v>9724</c:v>
                </c:pt>
                <c:pt idx="15">
                  <c:v>6327</c:v>
                </c:pt>
                <c:pt idx="16">
                  <c:v>7246</c:v>
                </c:pt>
                <c:pt idx="17">
                  <c:v>5187</c:v>
                </c:pt>
                <c:pt idx="18">
                  <c:v>4025</c:v>
                </c:pt>
                <c:pt idx="19">
                  <c:v>3597</c:v>
                </c:pt>
                <c:pt idx="20">
                  <c:v>3145</c:v>
                </c:pt>
                <c:pt idx="21">
                  <c:v>2285</c:v>
                </c:pt>
                <c:pt idx="22">
                  <c:v>3935</c:v>
                </c:pt>
                <c:pt idx="23">
                  <c:v>2556</c:v>
                </c:pt>
                <c:pt idx="24">
                  <c:v>2105</c:v>
                </c:pt>
                <c:pt idx="25">
                  <c:v>3146</c:v>
                </c:pt>
                <c:pt idx="26">
                  <c:v>1843</c:v>
                </c:pt>
                <c:pt idx="27">
                  <c:v>2446</c:v>
                </c:pt>
                <c:pt idx="28">
                  <c:v>3361</c:v>
                </c:pt>
                <c:pt idx="29">
                  <c:v>1861</c:v>
                </c:pt>
                <c:pt idx="30">
                  <c:v>1698</c:v>
                </c:pt>
                <c:pt idx="31">
                  <c:v>1711</c:v>
                </c:pt>
                <c:pt idx="32">
                  <c:v>1657</c:v>
                </c:pt>
                <c:pt idx="33">
                  <c:v>722</c:v>
                </c:pt>
                <c:pt idx="34">
                  <c:v>886</c:v>
                </c:pt>
                <c:pt idx="35">
                  <c:v>1448</c:v>
                </c:pt>
                <c:pt idx="36">
                  <c:v>1102</c:v>
                </c:pt>
                <c:pt idx="37">
                  <c:v>1359</c:v>
                </c:pt>
                <c:pt idx="38">
                  <c:v>782</c:v>
                </c:pt>
                <c:pt idx="39">
                  <c:v>1719</c:v>
                </c:pt>
                <c:pt idx="40">
                  <c:v>1496</c:v>
                </c:pt>
                <c:pt idx="41">
                  <c:v>1029</c:v>
                </c:pt>
                <c:pt idx="42">
                  <c:v>688</c:v>
                </c:pt>
                <c:pt idx="43">
                  <c:v>976</c:v>
                </c:pt>
                <c:pt idx="44">
                  <c:v>931</c:v>
                </c:pt>
                <c:pt idx="45">
                  <c:v>654</c:v>
                </c:pt>
                <c:pt idx="46">
                  <c:v>757</c:v>
                </c:pt>
                <c:pt idx="47">
                  <c:v>468</c:v>
                </c:pt>
                <c:pt idx="48">
                  <c:v>490</c:v>
                </c:pt>
                <c:pt idx="49">
                  <c:v>433</c:v>
                </c:pt>
                <c:pt idx="50">
                  <c:v>572</c:v>
                </c:pt>
                <c:pt idx="51">
                  <c:v>448</c:v>
                </c:pt>
                <c:pt idx="52">
                  <c:v>300</c:v>
                </c:pt>
                <c:pt idx="53">
                  <c:v>223</c:v>
                </c:pt>
                <c:pt idx="54">
                  <c:v>355</c:v>
                </c:pt>
                <c:pt idx="55">
                  <c:v>462</c:v>
                </c:pt>
                <c:pt idx="56">
                  <c:v>328</c:v>
                </c:pt>
                <c:pt idx="57">
                  <c:v>429</c:v>
                </c:pt>
                <c:pt idx="58">
                  <c:v>232</c:v>
                </c:pt>
                <c:pt idx="59">
                  <c:v>242</c:v>
                </c:pt>
                <c:pt idx="60">
                  <c:v>220</c:v>
                </c:pt>
                <c:pt idx="61">
                  <c:v>267</c:v>
                </c:pt>
                <c:pt idx="62">
                  <c:v>87</c:v>
                </c:pt>
                <c:pt idx="63">
                  <c:v>88</c:v>
                </c:pt>
                <c:pt idx="64">
                  <c:v>84</c:v>
                </c:pt>
                <c:pt idx="65">
                  <c:v>194</c:v>
                </c:pt>
                <c:pt idx="66">
                  <c:v>77</c:v>
                </c:pt>
                <c:pt idx="67">
                  <c:v>147</c:v>
                </c:pt>
                <c:pt idx="68">
                  <c:v>10</c:v>
                </c:pt>
                <c:pt idx="69">
                  <c:v>33</c:v>
                </c:pt>
                <c:pt idx="70">
                  <c:v>29</c:v>
                </c:pt>
                <c:pt idx="71">
                  <c:v>22</c:v>
                </c:pt>
                <c:pt idx="72">
                  <c:v>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Sheet2!$M$1</c:f>
              <c:strCache>
                <c:ptCount val="1"/>
                <c:pt idx="0">
                  <c:v>Sessions</c:v>
                </c:pt>
              </c:strCache>
            </c:strRef>
          </c:tx>
          <c:marker>
            <c:symbol val="none"/>
          </c:marker>
          <c:xVal>
            <c:numRef>
              <c:f>Sheet2!$K$2:$K$74</c:f>
              <c:numCache>
                <c:formatCode>General</c:formatCode>
                <c:ptCount val="73"/>
                <c:pt idx="0">
                  <c:v>154801</c:v>
                </c:pt>
                <c:pt idx="1">
                  <c:v>85338</c:v>
                </c:pt>
                <c:pt idx="2">
                  <c:v>57816</c:v>
                </c:pt>
                <c:pt idx="3">
                  <c:v>51555</c:v>
                </c:pt>
                <c:pt idx="4">
                  <c:v>45547</c:v>
                </c:pt>
                <c:pt idx="5">
                  <c:v>42065</c:v>
                </c:pt>
                <c:pt idx="6">
                  <c:v>41384</c:v>
                </c:pt>
                <c:pt idx="7">
                  <c:v>38315</c:v>
                </c:pt>
                <c:pt idx="8">
                  <c:v>35972</c:v>
                </c:pt>
                <c:pt idx="9">
                  <c:v>31252</c:v>
                </c:pt>
                <c:pt idx="10">
                  <c:v>27355</c:v>
                </c:pt>
                <c:pt idx="11">
                  <c:v>22461</c:v>
                </c:pt>
                <c:pt idx="12">
                  <c:v>16656</c:v>
                </c:pt>
                <c:pt idx="13">
                  <c:v>14705</c:v>
                </c:pt>
                <c:pt idx="14">
                  <c:v>14538</c:v>
                </c:pt>
                <c:pt idx="15">
                  <c:v>13428</c:v>
                </c:pt>
                <c:pt idx="16">
                  <c:v>11348</c:v>
                </c:pt>
                <c:pt idx="17">
                  <c:v>10419</c:v>
                </c:pt>
                <c:pt idx="18">
                  <c:v>9594</c:v>
                </c:pt>
                <c:pt idx="19">
                  <c:v>9394</c:v>
                </c:pt>
                <c:pt idx="20">
                  <c:v>8662</c:v>
                </c:pt>
                <c:pt idx="21">
                  <c:v>7626</c:v>
                </c:pt>
                <c:pt idx="22">
                  <c:v>6713</c:v>
                </c:pt>
                <c:pt idx="23">
                  <c:v>6343</c:v>
                </c:pt>
                <c:pt idx="24">
                  <c:v>6342</c:v>
                </c:pt>
                <c:pt idx="25">
                  <c:v>6139</c:v>
                </c:pt>
                <c:pt idx="26">
                  <c:v>6089</c:v>
                </c:pt>
                <c:pt idx="27">
                  <c:v>4723</c:v>
                </c:pt>
                <c:pt idx="28">
                  <c:v>4125</c:v>
                </c:pt>
                <c:pt idx="29">
                  <c:v>3732</c:v>
                </c:pt>
                <c:pt idx="30">
                  <c:v>3563</c:v>
                </c:pt>
                <c:pt idx="31">
                  <c:v>3347</c:v>
                </c:pt>
                <c:pt idx="32">
                  <c:v>3041</c:v>
                </c:pt>
                <c:pt idx="33">
                  <c:v>3014</c:v>
                </c:pt>
                <c:pt idx="34">
                  <c:v>2711</c:v>
                </c:pt>
                <c:pt idx="35">
                  <c:v>2479</c:v>
                </c:pt>
                <c:pt idx="36">
                  <c:v>2454</c:v>
                </c:pt>
                <c:pt idx="37">
                  <c:v>2446</c:v>
                </c:pt>
                <c:pt idx="38">
                  <c:v>2336</c:v>
                </c:pt>
                <c:pt idx="39">
                  <c:v>2325</c:v>
                </c:pt>
                <c:pt idx="40">
                  <c:v>2152</c:v>
                </c:pt>
                <c:pt idx="41">
                  <c:v>2135</c:v>
                </c:pt>
                <c:pt idx="42">
                  <c:v>1874</c:v>
                </c:pt>
                <c:pt idx="43">
                  <c:v>1805</c:v>
                </c:pt>
                <c:pt idx="44">
                  <c:v>1793</c:v>
                </c:pt>
                <c:pt idx="45">
                  <c:v>1678</c:v>
                </c:pt>
                <c:pt idx="46">
                  <c:v>1656</c:v>
                </c:pt>
                <c:pt idx="47">
                  <c:v>1646</c:v>
                </c:pt>
                <c:pt idx="48">
                  <c:v>1610</c:v>
                </c:pt>
                <c:pt idx="49">
                  <c:v>1376</c:v>
                </c:pt>
                <c:pt idx="50">
                  <c:v>1343</c:v>
                </c:pt>
                <c:pt idx="51">
                  <c:v>1128</c:v>
                </c:pt>
                <c:pt idx="52">
                  <c:v>1010</c:v>
                </c:pt>
                <c:pt idx="53">
                  <c:v>941</c:v>
                </c:pt>
                <c:pt idx="54">
                  <c:v>935</c:v>
                </c:pt>
                <c:pt idx="55">
                  <c:v>872</c:v>
                </c:pt>
                <c:pt idx="56">
                  <c:v>818</c:v>
                </c:pt>
                <c:pt idx="57">
                  <c:v>817</c:v>
                </c:pt>
                <c:pt idx="58">
                  <c:v>695</c:v>
                </c:pt>
                <c:pt idx="59">
                  <c:v>641</c:v>
                </c:pt>
                <c:pt idx="60">
                  <c:v>484</c:v>
                </c:pt>
                <c:pt idx="61">
                  <c:v>463</c:v>
                </c:pt>
                <c:pt idx="62">
                  <c:v>393</c:v>
                </c:pt>
                <c:pt idx="63">
                  <c:v>307</c:v>
                </c:pt>
                <c:pt idx="64">
                  <c:v>242</c:v>
                </c:pt>
                <c:pt idx="65">
                  <c:v>196</c:v>
                </c:pt>
                <c:pt idx="66">
                  <c:v>186</c:v>
                </c:pt>
                <c:pt idx="67">
                  <c:v>158</c:v>
                </c:pt>
                <c:pt idx="68">
                  <c:v>154</c:v>
                </c:pt>
                <c:pt idx="69">
                  <c:v>148</c:v>
                </c:pt>
                <c:pt idx="70">
                  <c:v>112</c:v>
                </c:pt>
                <c:pt idx="71">
                  <c:v>59</c:v>
                </c:pt>
                <c:pt idx="72">
                  <c:v>21</c:v>
                </c:pt>
              </c:numCache>
            </c:numRef>
          </c:xVal>
          <c:yVal>
            <c:numRef>
              <c:f>Sheet2!$M$2:$M$74</c:f>
              <c:numCache>
                <c:formatCode>General</c:formatCode>
                <c:ptCount val="73"/>
                <c:pt idx="0">
                  <c:v>5629</c:v>
                </c:pt>
                <c:pt idx="1">
                  <c:v>34010</c:v>
                </c:pt>
                <c:pt idx="2">
                  <c:v>19582</c:v>
                </c:pt>
                <c:pt idx="3">
                  <c:v>20374</c:v>
                </c:pt>
                <c:pt idx="4">
                  <c:v>13184</c:v>
                </c:pt>
                <c:pt idx="5">
                  <c:v>14367</c:v>
                </c:pt>
                <c:pt idx="6">
                  <c:v>17669</c:v>
                </c:pt>
                <c:pt idx="7">
                  <c:v>14469</c:v>
                </c:pt>
                <c:pt idx="8">
                  <c:v>11992</c:v>
                </c:pt>
                <c:pt idx="9">
                  <c:v>10457</c:v>
                </c:pt>
                <c:pt idx="10">
                  <c:v>7902</c:v>
                </c:pt>
                <c:pt idx="11">
                  <c:v>10008</c:v>
                </c:pt>
                <c:pt idx="12">
                  <c:v>4695</c:v>
                </c:pt>
                <c:pt idx="13">
                  <c:v>6007</c:v>
                </c:pt>
                <c:pt idx="14">
                  <c:v>4777</c:v>
                </c:pt>
                <c:pt idx="15">
                  <c:v>4103</c:v>
                </c:pt>
                <c:pt idx="16">
                  <c:v>2695</c:v>
                </c:pt>
                <c:pt idx="17">
                  <c:v>2900</c:v>
                </c:pt>
                <c:pt idx="18">
                  <c:v>2565</c:v>
                </c:pt>
                <c:pt idx="19">
                  <c:v>4365</c:v>
                </c:pt>
                <c:pt idx="20">
                  <c:v>2845</c:v>
                </c:pt>
                <c:pt idx="21">
                  <c:v>2879</c:v>
                </c:pt>
                <c:pt idx="22">
                  <c:v>2903</c:v>
                </c:pt>
                <c:pt idx="23">
                  <c:v>2643</c:v>
                </c:pt>
                <c:pt idx="24">
                  <c:v>2771</c:v>
                </c:pt>
                <c:pt idx="25">
                  <c:v>2209</c:v>
                </c:pt>
                <c:pt idx="26">
                  <c:v>2216</c:v>
                </c:pt>
                <c:pt idx="27">
                  <c:v>1805</c:v>
                </c:pt>
                <c:pt idx="28">
                  <c:v>2027</c:v>
                </c:pt>
                <c:pt idx="29">
                  <c:v>1375</c:v>
                </c:pt>
                <c:pt idx="30">
                  <c:v>1747</c:v>
                </c:pt>
                <c:pt idx="31">
                  <c:v>1455</c:v>
                </c:pt>
                <c:pt idx="32">
                  <c:v>990</c:v>
                </c:pt>
                <c:pt idx="33">
                  <c:v>1299</c:v>
                </c:pt>
                <c:pt idx="34">
                  <c:v>1554</c:v>
                </c:pt>
                <c:pt idx="35">
                  <c:v>796</c:v>
                </c:pt>
                <c:pt idx="36">
                  <c:v>996</c:v>
                </c:pt>
                <c:pt idx="37">
                  <c:v>995</c:v>
                </c:pt>
                <c:pt idx="38">
                  <c:v>956</c:v>
                </c:pt>
                <c:pt idx="39">
                  <c:v>1052</c:v>
                </c:pt>
                <c:pt idx="40">
                  <c:v>989</c:v>
                </c:pt>
                <c:pt idx="41">
                  <c:v>617</c:v>
                </c:pt>
                <c:pt idx="42">
                  <c:v>761</c:v>
                </c:pt>
                <c:pt idx="43">
                  <c:v>710</c:v>
                </c:pt>
                <c:pt idx="44">
                  <c:v>427</c:v>
                </c:pt>
                <c:pt idx="45">
                  <c:v>412</c:v>
                </c:pt>
                <c:pt idx="46">
                  <c:v>495</c:v>
                </c:pt>
                <c:pt idx="47">
                  <c:v>1018</c:v>
                </c:pt>
                <c:pt idx="48">
                  <c:v>508</c:v>
                </c:pt>
                <c:pt idx="49">
                  <c:v>537</c:v>
                </c:pt>
                <c:pt idx="50">
                  <c:v>464</c:v>
                </c:pt>
                <c:pt idx="51">
                  <c:v>543</c:v>
                </c:pt>
                <c:pt idx="52">
                  <c:v>602</c:v>
                </c:pt>
                <c:pt idx="53">
                  <c:v>394</c:v>
                </c:pt>
                <c:pt idx="54">
                  <c:v>267</c:v>
                </c:pt>
                <c:pt idx="55">
                  <c:v>243</c:v>
                </c:pt>
                <c:pt idx="56">
                  <c:v>222</c:v>
                </c:pt>
                <c:pt idx="57">
                  <c:v>385</c:v>
                </c:pt>
                <c:pt idx="58">
                  <c:v>609</c:v>
                </c:pt>
                <c:pt idx="59">
                  <c:v>318</c:v>
                </c:pt>
                <c:pt idx="60">
                  <c:v>168</c:v>
                </c:pt>
                <c:pt idx="61">
                  <c:v>202</c:v>
                </c:pt>
                <c:pt idx="62">
                  <c:v>173</c:v>
                </c:pt>
                <c:pt idx="63">
                  <c:v>100</c:v>
                </c:pt>
                <c:pt idx="64">
                  <c:v>123</c:v>
                </c:pt>
                <c:pt idx="65">
                  <c:v>66</c:v>
                </c:pt>
                <c:pt idx="66">
                  <c:v>90</c:v>
                </c:pt>
                <c:pt idx="67">
                  <c:v>64</c:v>
                </c:pt>
                <c:pt idx="68">
                  <c:v>68</c:v>
                </c:pt>
                <c:pt idx="69">
                  <c:v>47</c:v>
                </c:pt>
                <c:pt idx="70">
                  <c:v>34</c:v>
                </c:pt>
                <c:pt idx="71">
                  <c:v>27</c:v>
                </c:pt>
                <c:pt idx="72">
                  <c:v>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794432"/>
        <c:axId val="65796352"/>
      </c:scatterChart>
      <c:scatterChart>
        <c:scatterStyle val="lineMarker"/>
        <c:varyColors val="0"/>
        <c:ser>
          <c:idx val="2"/>
          <c:order val="2"/>
          <c:tx>
            <c:strRef>
              <c:f>Sheet2!$N$1</c:f>
              <c:strCache>
                <c:ptCount val="1"/>
                <c:pt idx="0">
                  <c:v>Searches/A</c:v>
                </c:pt>
              </c:strCache>
            </c:strRef>
          </c:tx>
          <c:xVal>
            <c:numRef>
              <c:f>Sheet2!$K$2:$K$74</c:f>
              <c:numCache>
                <c:formatCode>General</c:formatCode>
                <c:ptCount val="73"/>
                <c:pt idx="0">
                  <c:v>154801</c:v>
                </c:pt>
                <c:pt idx="1">
                  <c:v>85338</c:v>
                </c:pt>
                <c:pt idx="2">
                  <c:v>57816</c:v>
                </c:pt>
                <c:pt idx="3">
                  <c:v>51555</c:v>
                </c:pt>
                <c:pt idx="4">
                  <c:v>45547</c:v>
                </c:pt>
                <c:pt idx="5">
                  <c:v>42065</c:v>
                </c:pt>
                <c:pt idx="6">
                  <c:v>41384</c:v>
                </c:pt>
                <c:pt idx="7">
                  <c:v>38315</c:v>
                </c:pt>
                <c:pt idx="8">
                  <c:v>35972</c:v>
                </c:pt>
                <c:pt idx="9">
                  <c:v>31252</c:v>
                </c:pt>
                <c:pt idx="10">
                  <c:v>27355</c:v>
                </c:pt>
                <c:pt idx="11">
                  <c:v>22461</c:v>
                </c:pt>
                <c:pt idx="12">
                  <c:v>16656</c:v>
                </c:pt>
                <c:pt idx="13">
                  <c:v>14705</c:v>
                </c:pt>
                <c:pt idx="14">
                  <c:v>14538</c:v>
                </c:pt>
                <c:pt idx="15">
                  <c:v>13428</c:v>
                </c:pt>
                <c:pt idx="16">
                  <c:v>11348</c:v>
                </c:pt>
                <c:pt idx="17">
                  <c:v>10419</c:v>
                </c:pt>
                <c:pt idx="18">
                  <c:v>9594</c:v>
                </c:pt>
                <c:pt idx="19">
                  <c:v>9394</c:v>
                </c:pt>
                <c:pt idx="20">
                  <c:v>8662</c:v>
                </c:pt>
                <c:pt idx="21">
                  <c:v>7626</c:v>
                </c:pt>
                <c:pt idx="22">
                  <c:v>6713</c:v>
                </c:pt>
                <c:pt idx="23">
                  <c:v>6343</c:v>
                </c:pt>
                <c:pt idx="24">
                  <c:v>6342</c:v>
                </c:pt>
                <c:pt idx="25">
                  <c:v>6139</c:v>
                </c:pt>
                <c:pt idx="26">
                  <c:v>6089</c:v>
                </c:pt>
                <c:pt idx="27">
                  <c:v>4723</c:v>
                </c:pt>
                <c:pt idx="28">
                  <c:v>4125</c:v>
                </c:pt>
                <c:pt idx="29">
                  <c:v>3732</c:v>
                </c:pt>
                <c:pt idx="30">
                  <c:v>3563</c:v>
                </c:pt>
                <c:pt idx="31">
                  <c:v>3347</c:v>
                </c:pt>
                <c:pt idx="32">
                  <c:v>3041</c:v>
                </c:pt>
                <c:pt idx="33">
                  <c:v>3014</c:v>
                </c:pt>
                <c:pt idx="34">
                  <c:v>2711</c:v>
                </c:pt>
                <c:pt idx="35">
                  <c:v>2479</c:v>
                </c:pt>
                <c:pt idx="36">
                  <c:v>2454</c:v>
                </c:pt>
                <c:pt idx="37">
                  <c:v>2446</c:v>
                </c:pt>
                <c:pt idx="38">
                  <c:v>2336</c:v>
                </c:pt>
                <c:pt idx="39">
                  <c:v>2325</c:v>
                </c:pt>
                <c:pt idx="40">
                  <c:v>2152</c:v>
                </c:pt>
                <c:pt idx="41">
                  <c:v>2135</c:v>
                </c:pt>
                <c:pt idx="42">
                  <c:v>1874</c:v>
                </c:pt>
                <c:pt idx="43">
                  <c:v>1805</c:v>
                </c:pt>
                <c:pt idx="44">
                  <c:v>1793</c:v>
                </c:pt>
                <c:pt idx="45">
                  <c:v>1678</c:v>
                </c:pt>
                <c:pt idx="46">
                  <c:v>1656</c:v>
                </c:pt>
                <c:pt idx="47">
                  <c:v>1646</c:v>
                </c:pt>
                <c:pt idx="48">
                  <c:v>1610</c:v>
                </c:pt>
                <c:pt idx="49">
                  <c:v>1376</c:v>
                </c:pt>
                <c:pt idx="50">
                  <c:v>1343</c:v>
                </c:pt>
                <c:pt idx="51">
                  <c:v>1128</c:v>
                </c:pt>
                <c:pt idx="52">
                  <c:v>1010</c:v>
                </c:pt>
                <c:pt idx="53">
                  <c:v>941</c:v>
                </c:pt>
                <c:pt idx="54">
                  <c:v>935</c:v>
                </c:pt>
                <c:pt idx="55">
                  <c:v>872</c:v>
                </c:pt>
                <c:pt idx="56">
                  <c:v>818</c:v>
                </c:pt>
                <c:pt idx="57">
                  <c:v>817</c:v>
                </c:pt>
                <c:pt idx="58">
                  <c:v>695</c:v>
                </c:pt>
                <c:pt idx="59">
                  <c:v>641</c:v>
                </c:pt>
                <c:pt idx="60">
                  <c:v>484</c:v>
                </c:pt>
                <c:pt idx="61">
                  <c:v>463</c:v>
                </c:pt>
                <c:pt idx="62">
                  <c:v>393</c:v>
                </c:pt>
                <c:pt idx="63">
                  <c:v>307</c:v>
                </c:pt>
                <c:pt idx="64">
                  <c:v>242</c:v>
                </c:pt>
                <c:pt idx="65">
                  <c:v>196</c:v>
                </c:pt>
                <c:pt idx="66">
                  <c:v>186</c:v>
                </c:pt>
                <c:pt idx="67">
                  <c:v>158</c:v>
                </c:pt>
                <c:pt idx="68">
                  <c:v>154</c:v>
                </c:pt>
                <c:pt idx="69">
                  <c:v>148</c:v>
                </c:pt>
                <c:pt idx="70">
                  <c:v>112</c:v>
                </c:pt>
                <c:pt idx="71">
                  <c:v>59</c:v>
                </c:pt>
                <c:pt idx="72">
                  <c:v>21</c:v>
                </c:pt>
              </c:numCache>
            </c:numRef>
          </c:xVal>
          <c:yVal>
            <c:numRef>
              <c:f>Sheet2!$N$2:$N$74</c:f>
              <c:numCache>
                <c:formatCode>General</c:formatCode>
                <c:ptCount val="73"/>
                <c:pt idx="0">
                  <c:v>0.79780347774101446</c:v>
                </c:pt>
                <c:pt idx="1">
                  <c:v>2.3470297029702971</c:v>
                </c:pt>
                <c:pt idx="2">
                  <c:v>2.1665292662819455</c:v>
                </c:pt>
                <c:pt idx="3">
                  <c:v>1.6672056398150243</c:v>
                </c:pt>
                <c:pt idx="4">
                  <c:v>1.8662978897766851</c:v>
                </c:pt>
                <c:pt idx="5">
                  <c:v>1.790152353391778</c:v>
                </c:pt>
                <c:pt idx="6">
                  <c:v>2.0669263809809211</c:v>
                </c:pt>
                <c:pt idx="7">
                  <c:v>1.5556232237109215</c:v>
                </c:pt>
                <c:pt idx="8">
                  <c:v>1.4560025904638549</c:v>
                </c:pt>
                <c:pt idx="9">
                  <c:v>1.320209530246705</c:v>
                </c:pt>
                <c:pt idx="10">
                  <c:v>2.4063159746657283</c:v>
                </c:pt>
                <c:pt idx="11">
                  <c:v>2.23960514507927</c:v>
                </c:pt>
                <c:pt idx="12">
                  <c:v>2.9411972452763555</c:v>
                </c:pt>
                <c:pt idx="13">
                  <c:v>3.3435652569349705</c:v>
                </c:pt>
                <c:pt idx="14">
                  <c:v>1.4950637597696421</c:v>
                </c:pt>
                <c:pt idx="15">
                  <c:v>2.1223328591749646</c:v>
                </c:pt>
                <c:pt idx="16">
                  <c:v>1.566105437482749</c:v>
                </c:pt>
                <c:pt idx="17">
                  <c:v>2.0086755349913243</c:v>
                </c:pt>
                <c:pt idx="18">
                  <c:v>2.3836024844720498</c:v>
                </c:pt>
                <c:pt idx="19">
                  <c:v>2.6116207951070338</c:v>
                </c:pt>
                <c:pt idx="20">
                  <c:v>2.7542130365659778</c:v>
                </c:pt>
                <c:pt idx="21">
                  <c:v>3.3374179431072211</c:v>
                </c:pt>
                <c:pt idx="22">
                  <c:v>1.7059720457433292</c:v>
                </c:pt>
                <c:pt idx="23">
                  <c:v>2.4816118935837244</c:v>
                </c:pt>
                <c:pt idx="24">
                  <c:v>3.0128266033254159</c:v>
                </c:pt>
                <c:pt idx="25">
                  <c:v>1.9513668150031787</c:v>
                </c:pt>
                <c:pt idx="26">
                  <c:v>3.3038524145415082</c:v>
                </c:pt>
                <c:pt idx="27">
                  <c:v>1.9309076042518398</c:v>
                </c:pt>
                <c:pt idx="28">
                  <c:v>1.2273132996132103</c:v>
                </c:pt>
                <c:pt idx="29">
                  <c:v>2.0053734551316498</c:v>
                </c:pt>
                <c:pt idx="30">
                  <c:v>2.0983510011778561</c:v>
                </c:pt>
                <c:pt idx="31">
                  <c:v>1.9561659848042081</c:v>
                </c:pt>
                <c:pt idx="32">
                  <c:v>1.8352444176222089</c:v>
                </c:pt>
                <c:pt idx="33">
                  <c:v>4.174515235457064</c:v>
                </c:pt>
                <c:pt idx="34">
                  <c:v>3.0598194130925509</c:v>
                </c:pt>
                <c:pt idx="35">
                  <c:v>1.7120165745856353</c:v>
                </c:pt>
                <c:pt idx="36">
                  <c:v>2.2268602540834848</c:v>
                </c:pt>
                <c:pt idx="37">
                  <c:v>1.7998528329654158</c:v>
                </c:pt>
                <c:pt idx="38">
                  <c:v>2.9872122762148337</c:v>
                </c:pt>
                <c:pt idx="39">
                  <c:v>1.3525305410122164</c:v>
                </c:pt>
                <c:pt idx="40">
                  <c:v>1.4385026737967914</c:v>
                </c:pt>
                <c:pt idx="41">
                  <c:v>2.074829931972789</c:v>
                </c:pt>
                <c:pt idx="42">
                  <c:v>2.7238372093023258</c:v>
                </c:pt>
                <c:pt idx="43">
                  <c:v>1.8493852459016393</c:v>
                </c:pt>
                <c:pt idx="44">
                  <c:v>1.9258861439312567</c:v>
                </c:pt>
                <c:pt idx="45">
                  <c:v>2.5657492354740059</c:v>
                </c:pt>
                <c:pt idx="46">
                  <c:v>2.1875825627476884</c:v>
                </c:pt>
                <c:pt idx="47">
                  <c:v>3.517094017094017</c:v>
                </c:pt>
                <c:pt idx="48">
                  <c:v>3.2857142857142856</c:v>
                </c:pt>
                <c:pt idx="49">
                  <c:v>3.1778290993071594</c:v>
                </c:pt>
                <c:pt idx="50">
                  <c:v>2.3479020979020979</c:v>
                </c:pt>
                <c:pt idx="51">
                  <c:v>2.5178571428571428</c:v>
                </c:pt>
                <c:pt idx="52">
                  <c:v>3.3666666666666667</c:v>
                </c:pt>
                <c:pt idx="53">
                  <c:v>4.2197309417040358</c:v>
                </c:pt>
                <c:pt idx="54">
                  <c:v>2.6338028169014085</c:v>
                </c:pt>
                <c:pt idx="55">
                  <c:v>1.8874458874458875</c:v>
                </c:pt>
                <c:pt idx="56">
                  <c:v>2.4939024390243905</c:v>
                </c:pt>
                <c:pt idx="57">
                  <c:v>1.9044289044289044</c:v>
                </c:pt>
                <c:pt idx="58">
                  <c:v>2.9956896551724137</c:v>
                </c:pt>
                <c:pt idx="59">
                  <c:v>2.6487603305785123</c:v>
                </c:pt>
                <c:pt idx="60">
                  <c:v>2.2000000000000002</c:v>
                </c:pt>
                <c:pt idx="61">
                  <c:v>1.7340823970037453</c:v>
                </c:pt>
                <c:pt idx="62">
                  <c:v>4.5172413793103452</c:v>
                </c:pt>
                <c:pt idx="63">
                  <c:v>3.4886363636363638</c:v>
                </c:pt>
                <c:pt idx="64">
                  <c:v>2.8809523809523809</c:v>
                </c:pt>
                <c:pt idx="65">
                  <c:v>1.0103092783505154</c:v>
                </c:pt>
                <c:pt idx="66">
                  <c:v>2.4155844155844157</c:v>
                </c:pt>
                <c:pt idx="67">
                  <c:v>1.0748299319727892</c:v>
                </c:pt>
                <c:pt idx="68">
                  <c:v>15.4</c:v>
                </c:pt>
                <c:pt idx="69">
                  <c:v>4.4848484848484844</c:v>
                </c:pt>
                <c:pt idx="70">
                  <c:v>3.8620689655172415</c:v>
                </c:pt>
                <c:pt idx="71">
                  <c:v>2.6818181818181817</c:v>
                </c:pt>
                <c:pt idx="72">
                  <c:v>5.25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Sheet2!$O$1</c:f>
              <c:strCache>
                <c:ptCount val="1"/>
                <c:pt idx="0">
                  <c:v>Searches/Sess</c:v>
                </c:pt>
              </c:strCache>
            </c:strRef>
          </c:tx>
          <c:xVal>
            <c:numRef>
              <c:f>Sheet2!$K$2:$K$74</c:f>
              <c:numCache>
                <c:formatCode>General</c:formatCode>
                <c:ptCount val="73"/>
                <c:pt idx="0">
                  <c:v>154801</c:v>
                </c:pt>
                <c:pt idx="1">
                  <c:v>85338</c:v>
                </c:pt>
                <c:pt idx="2">
                  <c:v>57816</c:v>
                </c:pt>
                <c:pt idx="3">
                  <c:v>51555</c:v>
                </c:pt>
                <c:pt idx="4">
                  <c:v>45547</c:v>
                </c:pt>
                <c:pt idx="5">
                  <c:v>42065</c:v>
                </c:pt>
                <c:pt idx="6">
                  <c:v>41384</c:v>
                </c:pt>
                <c:pt idx="7">
                  <c:v>38315</c:v>
                </c:pt>
                <c:pt idx="8">
                  <c:v>35972</c:v>
                </c:pt>
                <c:pt idx="9">
                  <c:v>31252</c:v>
                </c:pt>
                <c:pt idx="10">
                  <c:v>27355</c:v>
                </c:pt>
                <c:pt idx="11">
                  <c:v>22461</c:v>
                </c:pt>
                <c:pt idx="12">
                  <c:v>16656</c:v>
                </c:pt>
                <c:pt idx="13">
                  <c:v>14705</c:v>
                </c:pt>
                <c:pt idx="14">
                  <c:v>14538</c:v>
                </c:pt>
                <c:pt idx="15">
                  <c:v>13428</c:v>
                </c:pt>
                <c:pt idx="16">
                  <c:v>11348</c:v>
                </c:pt>
                <c:pt idx="17">
                  <c:v>10419</c:v>
                </c:pt>
                <c:pt idx="18">
                  <c:v>9594</c:v>
                </c:pt>
                <c:pt idx="19">
                  <c:v>9394</c:v>
                </c:pt>
                <c:pt idx="20">
                  <c:v>8662</c:v>
                </c:pt>
                <c:pt idx="21">
                  <c:v>7626</c:v>
                </c:pt>
                <c:pt idx="22">
                  <c:v>6713</c:v>
                </c:pt>
                <c:pt idx="23">
                  <c:v>6343</c:v>
                </c:pt>
                <c:pt idx="24">
                  <c:v>6342</c:v>
                </c:pt>
                <c:pt idx="25">
                  <c:v>6139</c:v>
                </c:pt>
                <c:pt idx="26">
                  <c:v>6089</c:v>
                </c:pt>
                <c:pt idx="27">
                  <c:v>4723</c:v>
                </c:pt>
                <c:pt idx="28">
                  <c:v>4125</c:v>
                </c:pt>
                <c:pt idx="29">
                  <c:v>3732</c:v>
                </c:pt>
                <c:pt idx="30">
                  <c:v>3563</c:v>
                </c:pt>
                <c:pt idx="31">
                  <c:v>3347</c:v>
                </c:pt>
                <c:pt idx="32">
                  <c:v>3041</c:v>
                </c:pt>
                <c:pt idx="33">
                  <c:v>3014</c:v>
                </c:pt>
                <c:pt idx="34">
                  <c:v>2711</c:v>
                </c:pt>
                <c:pt idx="35">
                  <c:v>2479</c:v>
                </c:pt>
                <c:pt idx="36">
                  <c:v>2454</c:v>
                </c:pt>
                <c:pt idx="37">
                  <c:v>2446</c:v>
                </c:pt>
                <c:pt idx="38">
                  <c:v>2336</c:v>
                </c:pt>
                <c:pt idx="39">
                  <c:v>2325</c:v>
                </c:pt>
                <c:pt idx="40">
                  <c:v>2152</c:v>
                </c:pt>
                <c:pt idx="41">
                  <c:v>2135</c:v>
                </c:pt>
                <c:pt idx="42">
                  <c:v>1874</c:v>
                </c:pt>
                <c:pt idx="43">
                  <c:v>1805</c:v>
                </c:pt>
                <c:pt idx="44">
                  <c:v>1793</c:v>
                </c:pt>
                <c:pt idx="45">
                  <c:v>1678</c:v>
                </c:pt>
                <c:pt idx="46">
                  <c:v>1656</c:v>
                </c:pt>
                <c:pt idx="47">
                  <c:v>1646</c:v>
                </c:pt>
                <c:pt idx="48">
                  <c:v>1610</c:v>
                </c:pt>
                <c:pt idx="49">
                  <c:v>1376</c:v>
                </c:pt>
                <c:pt idx="50">
                  <c:v>1343</c:v>
                </c:pt>
                <c:pt idx="51">
                  <c:v>1128</c:v>
                </c:pt>
                <c:pt idx="52">
                  <c:v>1010</c:v>
                </c:pt>
                <c:pt idx="53">
                  <c:v>941</c:v>
                </c:pt>
                <c:pt idx="54">
                  <c:v>935</c:v>
                </c:pt>
                <c:pt idx="55">
                  <c:v>872</c:v>
                </c:pt>
                <c:pt idx="56">
                  <c:v>818</c:v>
                </c:pt>
                <c:pt idx="57">
                  <c:v>817</c:v>
                </c:pt>
                <c:pt idx="58">
                  <c:v>695</c:v>
                </c:pt>
                <c:pt idx="59">
                  <c:v>641</c:v>
                </c:pt>
                <c:pt idx="60">
                  <c:v>484</c:v>
                </c:pt>
                <c:pt idx="61">
                  <c:v>463</c:v>
                </c:pt>
                <c:pt idx="62">
                  <c:v>393</c:v>
                </c:pt>
                <c:pt idx="63">
                  <c:v>307</c:v>
                </c:pt>
                <c:pt idx="64">
                  <c:v>242</c:v>
                </c:pt>
                <c:pt idx="65">
                  <c:v>196</c:v>
                </c:pt>
                <c:pt idx="66">
                  <c:v>186</c:v>
                </c:pt>
                <c:pt idx="67">
                  <c:v>158</c:v>
                </c:pt>
                <c:pt idx="68">
                  <c:v>154</c:v>
                </c:pt>
                <c:pt idx="69">
                  <c:v>148</c:v>
                </c:pt>
                <c:pt idx="70">
                  <c:v>112</c:v>
                </c:pt>
                <c:pt idx="71">
                  <c:v>59</c:v>
                </c:pt>
                <c:pt idx="72">
                  <c:v>21</c:v>
                </c:pt>
              </c:numCache>
            </c:numRef>
          </c:xVal>
          <c:yVal>
            <c:numRef>
              <c:f>Sheet2!$O$2:$O$74</c:f>
              <c:numCache>
                <c:formatCode>General</c:formatCode>
                <c:ptCount val="73"/>
                <c:pt idx="0">
                  <c:v>27.500621780067508</c:v>
                </c:pt>
                <c:pt idx="1">
                  <c:v>2.5092031755366069</c:v>
                </c:pt>
                <c:pt idx="2">
                  <c:v>2.9525074047594728</c:v>
                </c:pt>
                <c:pt idx="3">
                  <c:v>2.5304309413958967</c:v>
                </c:pt>
                <c:pt idx="4">
                  <c:v>3.4547178398058254</c:v>
                </c:pt>
                <c:pt idx="5">
                  <c:v>2.927890304169277</c:v>
                </c:pt>
                <c:pt idx="6">
                  <c:v>2.3421812213481239</c:v>
                </c:pt>
                <c:pt idx="7">
                  <c:v>2.6480751952450068</c:v>
                </c:pt>
                <c:pt idx="8">
                  <c:v>2.9996664442961976</c:v>
                </c:pt>
                <c:pt idx="9">
                  <c:v>2.9886200631156163</c:v>
                </c:pt>
                <c:pt idx="10">
                  <c:v>3.4617818273854719</c:v>
                </c:pt>
                <c:pt idx="11">
                  <c:v>2.244304556354916</c:v>
                </c:pt>
                <c:pt idx="12">
                  <c:v>3.5476038338658147</c:v>
                </c:pt>
                <c:pt idx="13">
                  <c:v>2.4479773597469618</c:v>
                </c:pt>
                <c:pt idx="14">
                  <c:v>3.0433326355453212</c:v>
                </c:pt>
                <c:pt idx="15">
                  <c:v>3.2727272727272729</c:v>
                </c:pt>
                <c:pt idx="16">
                  <c:v>4.210760667903525</c:v>
                </c:pt>
                <c:pt idx="17">
                  <c:v>3.5927586206896551</c:v>
                </c:pt>
                <c:pt idx="18">
                  <c:v>3.7403508771929825</c:v>
                </c:pt>
                <c:pt idx="19">
                  <c:v>2.152119129438717</c:v>
                </c:pt>
                <c:pt idx="20">
                  <c:v>3.044639718804921</c:v>
                </c:pt>
                <c:pt idx="21">
                  <c:v>2.6488364015283086</c:v>
                </c:pt>
                <c:pt idx="22">
                  <c:v>2.3124354116431278</c:v>
                </c:pt>
                <c:pt idx="23">
                  <c:v>2.3999243284146803</c:v>
                </c:pt>
                <c:pt idx="24">
                  <c:v>2.2887044388307469</c:v>
                </c:pt>
                <c:pt idx="25">
                  <c:v>2.7790855590765053</c:v>
                </c:pt>
                <c:pt idx="26">
                  <c:v>2.7477436823104693</c:v>
                </c:pt>
                <c:pt idx="27">
                  <c:v>2.6166204986149584</c:v>
                </c:pt>
                <c:pt idx="28">
                  <c:v>2.0350271336951158</c:v>
                </c:pt>
                <c:pt idx="29">
                  <c:v>2.7141818181818183</c:v>
                </c:pt>
                <c:pt idx="30">
                  <c:v>2.0394962793360047</c:v>
                </c:pt>
                <c:pt idx="31">
                  <c:v>2.3003436426116837</c:v>
                </c:pt>
                <c:pt idx="32">
                  <c:v>3.0717171717171716</c:v>
                </c:pt>
                <c:pt idx="33">
                  <c:v>2.3202463433410316</c:v>
                </c:pt>
                <c:pt idx="34">
                  <c:v>1.7445302445302446</c:v>
                </c:pt>
                <c:pt idx="35">
                  <c:v>3.1143216080402012</c:v>
                </c:pt>
                <c:pt idx="36">
                  <c:v>2.463855421686747</c:v>
                </c:pt>
                <c:pt idx="37">
                  <c:v>2.4582914572864323</c:v>
                </c:pt>
                <c:pt idx="38">
                  <c:v>2.4435146443514646</c:v>
                </c:pt>
                <c:pt idx="39">
                  <c:v>2.2100760456273765</c:v>
                </c:pt>
                <c:pt idx="40">
                  <c:v>2.1759352881698684</c:v>
                </c:pt>
                <c:pt idx="41">
                  <c:v>3.4602917341977308</c:v>
                </c:pt>
                <c:pt idx="42">
                  <c:v>2.4625492772667541</c:v>
                </c:pt>
                <c:pt idx="43">
                  <c:v>2.5422535211267605</c:v>
                </c:pt>
                <c:pt idx="44">
                  <c:v>4.1990632318501175</c:v>
                </c:pt>
                <c:pt idx="45">
                  <c:v>4.0728155339805827</c:v>
                </c:pt>
                <c:pt idx="46">
                  <c:v>3.3454545454545452</c:v>
                </c:pt>
                <c:pt idx="47">
                  <c:v>1.6168958742632613</c:v>
                </c:pt>
                <c:pt idx="48">
                  <c:v>3.1692913385826773</c:v>
                </c:pt>
                <c:pt idx="49">
                  <c:v>2.5623836126629422</c:v>
                </c:pt>
                <c:pt idx="50">
                  <c:v>2.8943965517241379</c:v>
                </c:pt>
                <c:pt idx="51">
                  <c:v>2.0773480662983426</c:v>
                </c:pt>
                <c:pt idx="52">
                  <c:v>1.6777408637873754</c:v>
                </c:pt>
                <c:pt idx="53">
                  <c:v>2.3883248730964466</c:v>
                </c:pt>
                <c:pt idx="54">
                  <c:v>3.5018726591760299</c:v>
                </c:pt>
                <c:pt idx="55">
                  <c:v>3.5884773662551441</c:v>
                </c:pt>
                <c:pt idx="56">
                  <c:v>3.6846846846846848</c:v>
                </c:pt>
                <c:pt idx="57">
                  <c:v>2.122077922077922</c:v>
                </c:pt>
                <c:pt idx="58">
                  <c:v>1.1412151067323482</c:v>
                </c:pt>
                <c:pt idx="59">
                  <c:v>2.0157232704402515</c:v>
                </c:pt>
                <c:pt idx="60">
                  <c:v>2.8809523809523809</c:v>
                </c:pt>
                <c:pt idx="61">
                  <c:v>2.2920792079207919</c:v>
                </c:pt>
                <c:pt idx="62">
                  <c:v>2.2716763005780347</c:v>
                </c:pt>
                <c:pt idx="63">
                  <c:v>3.07</c:v>
                </c:pt>
                <c:pt idx="64">
                  <c:v>1.967479674796748</c:v>
                </c:pt>
                <c:pt idx="65">
                  <c:v>2.9696969696969697</c:v>
                </c:pt>
                <c:pt idx="66">
                  <c:v>2.0666666666666669</c:v>
                </c:pt>
                <c:pt idx="67">
                  <c:v>2.46875</c:v>
                </c:pt>
                <c:pt idx="68">
                  <c:v>2.2647058823529411</c:v>
                </c:pt>
                <c:pt idx="69">
                  <c:v>3.1489361702127661</c:v>
                </c:pt>
                <c:pt idx="70">
                  <c:v>3.2941176470588234</c:v>
                </c:pt>
                <c:pt idx="71">
                  <c:v>2.1851851851851851</c:v>
                </c:pt>
                <c:pt idx="72">
                  <c:v>2.625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829120"/>
        <c:axId val="65827200"/>
      </c:scatterChart>
      <c:valAx>
        <c:axId val="65794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sz="1800" b="1" i="0" baseline="0" dirty="0" err="1" smtClean="0">
                    <a:effectLst/>
                  </a:rPr>
                  <a:t>Searches</a:t>
                </a:r>
                <a:endParaRPr lang="cs-CZ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796352"/>
        <c:crosses val="autoZero"/>
        <c:crossBetween val="midCat"/>
      </c:valAx>
      <c:valAx>
        <c:axId val="65796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800" b="1" i="0" baseline="0" dirty="0" err="1" smtClean="0">
                    <a:effectLst/>
                  </a:rPr>
                  <a:t>Abstracts</a:t>
                </a:r>
                <a:r>
                  <a:rPr lang="cs-CZ" sz="1800" b="1" i="0" baseline="0" dirty="0" smtClean="0">
                    <a:effectLst/>
                  </a:rPr>
                  <a:t>, </a:t>
                </a:r>
                <a:r>
                  <a:rPr lang="cs-CZ" sz="1800" b="1" i="0" baseline="0" dirty="0" err="1" smtClean="0">
                    <a:effectLst/>
                  </a:rPr>
                  <a:t>Sessions</a:t>
                </a:r>
                <a:endParaRPr lang="cs-CZ" dirty="0" smtClean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794432"/>
        <c:crosses val="autoZero"/>
        <c:crossBetween val="midCat"/>
      </c:valAx>
      <c:valAx>
        <c:axId val="6582720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800" b="1" i="0" baseline="0" dirty="0" err="1" smtClean="0">
                    <a:effectLst/>
                  </a:rPr>
                  <a:t>Searches</a:t>
                </a:r>
                <a:r>
                  <a:rPr lang="en-US" sz="1800" b="1" i="0" baseline="0" dirty="0" smtClean="0">
                    <a:effectLst/>
                  </a:rPr>
                  <a:t>/Abstract , Searches/Session</a:t>
                </a:r>
                <a:endParaRPr lang="cs-CZ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829120"/>
        <c:crosses val="max"/>
        <c:crossBetween val="midCat"/>
      </c:valAx>
      <c:valAx>
        <c:axId val="65829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582720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Sheet2!$L$1</c:f>
              <c:strCache>
                <c:ptCount val="1"/>
                <c:pt idx="0">
                  <c:v>Abstracts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Sheet2!$K$3:$K$74</c:f>
              <c:numCache>
                <c:formatCode>General</c:formatCode>
                <c:ptCount val="72"/>
                <c:pt idx="0">
                  <c:v>85338</c:v>
                </c:pt>
                <c:pt idx="1">
                  <c:v>57816</c:v>
                </c:pt>
                <c:pt idx="2">
                  <c:v>51555</c:v>
                </c:pt>
                <c:pt idx="3">
                  <c:v>45547</c:v>
                </c:pt>
                <c:pt idx="4">
                  <c:v>42065</c:v>
                </c:pt>
                <c:pt idx="5">
                  <c:v>41384</c:v>
                </c:pt>
                <c:pt idx="6">
                  <c:v>38315</c:v>
                </c:pt>
                <c:pt idx="7">
                  <c:v>35972</c:v>
                </c:pt>
                <c:pt idx="8">
                  <c:v>31252</c:v>
                </c:pt>
                <c:pt idx="9">
                  <c:v>27355</c:v>
                </c:pt>
                <c:pt idx="10">
                  <c:v>22461</c:v>
                </c:pt>
                <c:pt idx="11">
                  <c:v>16656</c:v>
                </c:pt>
                <c:pt idx="12">
                  <c:v>14705</c:v>
                </c:pt>
                <c:pt idx="13">
                  <c:v>14538</c:v>
                </c:pt>
                <c:pt idx="14">
                  <c:v>13428</c:v>
                </c:pt>
                <c:pt idx="15">
                  <c:v>11348</c:v>
                </c:pt>
                <c:pt idx="16">
                  <c:v>10419</c:v>
                </c:pt>
                <c:pt idx="17">
                  <c:v>9594</c:v>
                </c:pt>
                <c:pt idx="18">
                  <c:v>9394</c:v>
                </c:pt>
                <c:pt idx="19">
                  <c:v>8662</c:v>
                </c:pt>
                <c:pt idx="20">
                  <c:v>7626</c:v>
                </c:pt>
                <c:pt idx="21">
                  <c:v>6713</c:v>
                </c:pt>
                <c:pt idx="22">
                  <c:v>6343</c:v>
                </c:pt>
                <c:pt idx="23">
                  <c:v>6342</c:v>
                </c:pt>
                <c:pt idx="24">
                  <c:v>6139</c:v>
                </c:pt>
                <c:pt idx="25">
                  <c:v>6089</c:v>
                </c:pt>
                <c:pt idx="26">
                  <c:v>4723</c:v>
                </c:pt>
                <c:pt idx="27">
                  <c:v>4125</c:v>
                </c:pt>
                <c:pt idx="28">
                  <c:v>3732</c:v>
                </c:pt>
                <c:pt idx="29">
                  <c:v>3563</c:v>
                </c:pt>
                <c:pt idx="30">
                  <c:v>3347</c:v>
                </c:pt>
                <c:pt idx="31">
                  <c:v>3041</c:v>
                </c:pt>
                <c:pt idx="32">
                  <c:v>3014</c:v>
                </c:pt>
                <c:pt idx="33">
                  <c:v>2711</c:v>
                </c:pt>
                <c:pt idx="34">
                  <c:v>2479</c:v>
                </c:pt>
                <c:pt idx="35">
                  <c:v>2454</c:v>
                </c:pt>
                <c:pt idx="36">
                  <c:v>2446</c:v>
                </c:pt>
                <c:pt idx="37">
                  <c:v>2336</c:v>
                </c:pt>
                <c:pt idx="38">
                  <c:v>2325</c:v>
                </c:pt>
                <c:pt idx="39">
                  <c:v>2152</c:v>
                </c:pt>
                <c:pt idx="40">
                  <c:v>2135</c:v>
                </c:pt>
                <c:pt idx="41">
                  <c:v>1874</c:v>
                </c:pt>
                <c:pt idx="42">
                  <c:v>1805</c:v>
                </c:pt>
                <c:pt idx="43">
                  <c:v>1793</c:v>
                </c:pt>
                <c:pt idx="44">
                  <c:v>1678</c:v>
                </c:pt>
                <c:pt idx="45">
                  <c:v>1656</c:v>
                </c:pt>
                <c:pt idx="46">
                  <c:v>1646</c:v>
                </c:pt>
                <c:pt idx="47">
                  <c:v>1610</c:v>
                </c:pt>
                <c:pt idx="48">
                  <c:v>1376</c:v>
                </c:pt>
                <c:pt idx="49">
                  <c:v>1343</c:v>
                </c:pt>
                <c:pt idx="50">
                  <c:v>1128</c:v>
                </c:pt>
                <c:pt idx="51">
                  <c:v>1010</c:v>
                </c:pt>
                <c:pt idx="52">
                  <c:v>941</c:v>
                </c:pt>
                <c:pt idx="53">
                  <c:v>935</c:v>
                </c:pt>
                <c:pt idx="54">
                  <c:v>872</c:v>
                </c:pt>
                <c:pt idx="55">
                  <c:v>818</c:v>
                </c:pt>
                <c:pt idx="56">
                  <c:v>817</c:v>
                </c:pt>
                <c:pt idx="57">
                  <c:v>695</c:v>
                </c:pt>
                <c:pt idx="58">
                  <c:v>641</c:v>
                </c:pt>
                <c:pt idx="59">
                  <c:v>484</c:v>
                </c:pt>
                <c:pt idx="60">
                  <c:v>463</c:v>
                </c:pt>
                <c:pt idx="61">
                  <c:v>393</c:v>
                </c:pt>
                <c:pt idx="62">
                  <c:v>307</c:v>
                </c:pt>
                <c:pt idx="63">
                  <c:v>242</c:v>
                </c:pt>
                <c:pt idx="64">
                  <c:v>196</c:v>
                </c:pt>
                <c:pt idx="65">
                  <c:v>186</c:v>
                </c:pt>
                <c:pt idx="66">
                  <c:v>158</c:v>
                </c:pt>
                <c:pt idx="67">
                  <c:v>154</c:v>
                </c:pt>
                <c:pt idx="68">
                  <c:v>148</c:v>
                </c:pt>
                <c:pt idx="69">
                  <c:v>112</c:v>
                </c:pt>
                <c:pt idx="70">
                  <c:v>59</c:v>
                </c:pt>
                <c:pt idx="71">
                  <c:v>21</c:v>
                </c:pt>
              </c:numCache>
            </c:numRef>
          </c:xVal>
          <c:yVal>
            <c:numRef>
              <c:f>Sheet2!$L$3:$L$74</c:f>
              <c:numCache>
                <c:formatCode>General</c:formatCode>
                <c:ptCount val="72"/>
                <c:pt idx="0">
                  <c:v>36360</c:v>
                </c:pt>
                <c:pt idx="1">
                  <c:v>26686</c:v>
                </c:pt>
                <c:pt idx="2">
                  <c:v>30923</c:v>
                </c:pt>
                <c:pt idx="3">
                  <c:v>24405</c:v>
                </c:pt>
                <c:pt idx="4">
                  <c:v>23498</c:v>
                </c:pt>
                <c:pt idx="5">
                  <c:v>20022</c:v>
                </c:pt>
                <c:pt idx="6">
                  <c:v>24630</c:v>
                </c:pt>
                <c:pt idx="7">
                  <c:v>24706</c:v>
                </c:pt>
                <c:pt idx="8">
                  <c:v>23672</c:v>
                </c:pt>
                <c:pt idx="9">
                  <c:v>11368</c:v>
                </c:pt>
                <c:pt idx="10">
                  <c:v>10029</c:v>
                </c:pt>
                <c:pt idx="11">
                  <c:v>5663</c:v>
                </c:pt>
                <c:pt idx="12">
                  <c:v>4398</c:v>
                </c:pt>
                <c:pt idx="13">
                  <c:v>9724</c:v>
                </c:pt>
                <c:pt idx="14">
                  <c:v>6327</c:v>
                </c:pt>
                <c:pt idx="15">
                  <c:v>7246</c:v>
                </c:pt>
                <c:pt idx="16">
                  <c:v>5187</c:v>
                </c:pt>
                <c:pt idx="17">
                  <c:v>4025</c:v>
                </c:pt>
                <c:pt idx="18">
                  <c:v>3597</c:v>
                </c:pt>
                <c:pt idx="19">
                  <c:v>3145</c:v>
                </c:pt>
                <c:pt idx="20">
                  <c:v>2285</c:v>
                </c:pt>
                <c:pt idx="21">
                  <c:v>3935</c:v>
                </c:pt>
                <c:pt idx="22">
                  <c:v>2556</c:v>
                </c:pt>
                <c:pt idx="23">
                  <c:v>2105</c:v>
                </c:pt>
                <c:pt idx="24">
                  <c:v>3146</c:v>
                </c:pt>
                <c:pt idx="25">
                  <c:v>1843</c:v>
                </c:pt>
                <c:pt idx="26">
                  <c:v>2446</c:v>
                </c:pt>
                <c:pt idx="27">
                  <c:v>3361</c:v>
                </c:pt>
                <c:pt idx="28">
                  <c:v>1861</c:v>
                </c:pt>
                <c:pt idx="29">
                  <c:v>1698</c:v>
                </c:pt>
                <c:pt idx="30">
                  <c:v>1711</c:v>
                </c:pt>
                <c:pt idx="31">
                  <c:v>1657</c:v>
                </c:pt>
                <c:pt idx="32">
                  <c:v>722</c:v>
                </c:pt>
                <c:pt idx="33">
                  <c:v>886</c:v>
                </c:pt>
                <c:pt idx="34">
                  <c:v>1448</c:v>
                </c:pt>
                <c:pt idx="35">
                  <c:v>1102</c:v>
                </c:pt>
                <c:pt idx="36">
                  <c:v>1359</c:v>
                </c:pt>
                <c:pt idx="37">
                  <c:v>782</c:v>
                </c:pt>
                <c:pt idx="38">
                  <c:v>1719</c:v>
                </c:pt>
                <c:pt idx="39">
                  <c:v>1496</c:v>
                </c:pt>
                <c:pt idx="40">
                  <c:v>1029</c:v>
                </c:pt>
                <c:pt idx="41">
                  <c:v>688</c:v>
                </c:pt>
                <c:pt idx="42">
                  <c:v>976</c:v>
                </c:pt>
                <c:pt idx="43">
                  <c:v>931</c:v>
                </c:pt>
                <c:pt idx="44">
                  <c:v>654</c:v>
                </c:pt>
                <c:pt idx="45">
                  <c:v>757</c:v>
                </c:pt>
                <c:pt idx="46">
                  <c:v>468</c:v>
                </c:pt>
                <c:pt idx="47">
                  <c:v>490</c:v>
                </c:pt>
                <c:pt idx="48">
                  <c:v>433</c:v>
                </c:pt>
                <c:pt idx="49">
                  <c:v>572</c:v>
                </c:pt>
                <c:pt idx="50">
                  <c:v>448</c:v>
                </c:pt>
                <c:pt idx="51">
                  <c:v>300</c:v>
                </c:pt>
                <c:pt idx="52">
                  <c:v>223</c:v>
                </c:pt>
                <c:pt idx="53">
                  <c:v>355</c:v>
                </c:pt>
                <c:pt idx="54">
                  <c:v>462</c:v>
                </c:pt>
                <c:pt idx="55">
                  <c:v>328</c:v>
                </c:pt>
                <c:pt idx="56">
                  <c:v>429</c:v>
                </c:pt>
                <c:pt idx="57">
                  <c:v>232</c:v>
                </c:pt>
                <c:pt idx="58">
                  <c:v>242</c:v>
                </c:pt>
                <c:pt idx="59">
                  <c:v>220</c:v>
                </c:pt>
                <c:pt idx="60">
                  <c:v>267</c:v>
                </c:pt>
                <c:pt idx="61">
                  <c:v>87</c:v>
                </c:pt>
                <c:pt idx="62">
                  <c:v>88</c:v>
                </c:pt>
                <c:pt idx="63">
                  <c:v>84</c:v>
                </c:pt>
                <c:pt idx="64">
                  <c:v>194</c:v>
                </c:pt>
                <c:pt idx="65">
                  <c:v>77</c:v>
                </c:pt>
                <c:pt idx="66">
                  <c:v>147</c:v>
                </c:pt>
                <c:pt idx="67">
                  <c:v>10</c:v>
                </c:pt>
                <c:pt idx="68">
                  <c:v>33</c:v>
                </c:pt>
                <c:pt idx="69">
                  <c:v>29</c:v>
                </c:pt>
                <c:pt idx="70">
                  <c:v>22</c:v>
                </c:pt>
                <c:pt idx="71">
                  <c:v>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Sheet2!$M$1</c:f>
              <c:strCache>
                <c:ptCount val="1"/>
                <c:pt idx="0">
                  <c:v>Sessions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Sheet2!$K$3:$K$74</c:f>
              <c:numCache>
                <c:formatCode>General</c:formatCode>
                <c:ptCount val="72"/>
                <c:pt idx="0">
                  <c:v>85338</c:v>
                </c:pt>
                <c:pt idx="1">
                  <c:v>57816</c:v>
                </c:pt>
                <c:pt idx="2">
                  <c:v>51555</c:v>
                </c:pt>
                <c:pt idx="3">
                  <c:v>45547</c:v>
                </c:pt>
                <c:pt idx="4">
                  <c:v>42065</c:v>
                </c:pt>
                <c:pt idx="5">
                  <c:v>41384</c:v>
                </c:pt>
                <c:pt idx="6">
                  <c:v>38315</c:v>
                </c:pt>
                <c:pt idx="7">
                  <c:v>35972</c:v>
                </c:pt>
                <c:pt idx="8">
                  <c:v>31252</c:v>
                </c:pt>
                <c:pt idx="9">
                  <c:v>27355</c:v>
                </c:pt>
                <c:pt idx="10">
                  <c:v>22461</c:v>
                </c:pt>
                <c:pt idx="11">
                  <c:v>16656</c:v>
                </c:pt>
                <c:pt idx="12">
                  <c:v>14705</c:v>
                </c:pt>
                <c:pt idx="13">
                  <c:v>14538</c:v>
                </c:pt>
                <c:pt idx="14">
                  <c:v>13428</c:v>
                </c:pt>
                <c:pt idx="15">
                  <c:v>11348</c:v>
                </c:pt>
                <c:pt idx="16">
                  <c:v>10419</c:v>
                </c:pt>
                <c:pt idx="17">
                  <c:v>9594</c:v>
                </c:pt>
                <c:pt idx="18">
                  <c:v>9394</c:v>
                </c:pt>
                <c:pt idx="19">
                  <c:v>8662</c:v>
                </c:pt>
                <c:pt idx="20">
                  <c:v>7626</c:v>
                </c:pt>
                <c:pt idx="21">
                  <c:v>6713</c:v>
                </c:pt>
                <c:pt idx="22">
                  <c:v>6343</c:v>
                </c:pt>
                <c:pt idx="23">
                  <c:v>6342</c:v>
                </c:pt>
                <c:pt idx="24">
                  <c:v>6139</c:v>
                </c:pt>
                <c:pt idx="25">
                  <c:v>6089</c:v>
                </c:pt>
                <c:pt idx="26">
                  <c:v>4723</c:v>
                </c:pt>
                <c:pt idx="27">
                  <c:v>4125</c:v>
                </c:pt>
                <c:pt idx="28">
                  <c:v>3732</c:v>
                </c:pt>
                <c:pt idx="29">
                  <c:v>3563</c:v>
                </c:pt>
                <c:pt idx="30">
                  <c:v>3347</c:v>
                </c:pt>
                <c:pt idx="31">
                  <c:v>3041</c:v>
                </c:pt>
                <c:pt idx="32">
                  <c:v>3014</c:v>
                </c:pt>
                <c:pt idx="33">
                  <c:v>2711</c:v>
                </c:pt>
                <c:pt idx="34">
                  <c:v>2479</c:v>
                </c:pt>
                <c:pt idx="35">
                  <c:v>2454</c:v>
                </c:pt>
                <c:pt idx="36">
                  <c:v>2446</c:v>
                </c:pt>
                <c:pt idx="37">
                  <c:v>2336</c:v>
                </c:pt>
                <c:pt idx="38">
                  <c:v>2325</c:v>
                </c:pt>
                <c:pt idx="39">
                  <c:v>2152</c:v>
                </c:pt>
                <c:pt idx="40">
                  <c:v>2135</c:v>
                </c:pt>
                <c:pt idx="41">
                  <c:v>1874</c:v>
                </c:pt>
                <c:pt idx="42">
                  <c:v>1805</c:v>
                </c:pt>
                <c:pt idx="43">
                  <c:v>1793</c:v>
                </c:pt>
                <c:pt idx="44">
                  <c:v>1678</c:v>
                </c:pt>
                <c:pt idx="45">
                  <c:v>1656</c:v>
                </c:pt>
                <c:pt idx="46">
                  <c:v>1646</c:v>
                </c:pt>
                <c:pt idx="47">
                  <c:v>1610</c:v>
                </c:pt>
                <c:pt idx="48">
                  <c:v>1376</c:v>
                </c:pt>
                <c:pt idx="49">
                  <c:v>1343</c:v>
                </c:pt>
                <c:pt idx="50">
                  <c:v>1128</c:v>
                </c:pt>
                <c:pt idx="51">
                  <c:v>1010</c:v>
                </c:pt>
                <c:pt idx="52">
                  <c:v>941</c:v>
                </c:pt>
                <c:pt idx="53">
                  <c:v>935</c:v>
                </c:pt>
                <c:pt idx="54">
                  <c:v>872</c:v>
                </c:pt>
                <c:pt idx="55">
                  <c:v>818</c:v>
                </c:pt>
                <c:pt idx="56">
                  <c:v>817</c:v>
                </c:pt>
                <c:pt idx="57">
                  <c:v>695</c:v>
                </c:pt>
                <c:pt idx="58">
                  <c:v>641</c:v>
                </c:pt>
                <c:pt idx="59">
                  <c:v>484</c:v>
                </c:pt>
                <c:pt idx="60">
                  <c:v>463</c:v>
                </c:pt>
                <c:pt idx="61">
                  <c:v>393</c:v>
                </c:pt>
                <c:pt idx="62">
                  <c:v>307</c:v>
                </c:pt>
                <c:pt idx="63">
                  <c:v>242</c:v>
                </c:pt>
                <c:pt idx="64">
                  <c:v>196</c:v>
                </c:pt>
                <c:pt idx="65">
                  <c:v>186</c:v>
                </c:pt>
                <c:pt idx="66">
                  <c:v>158</c:v>
                </c:pt>
                <c:pt idx="67">
                  <c:v>154</c:v>
                </c:pt>
                <c:pt idx="68">
                  <c:v>148</c:v>
                </c:pt>
                <c:pt idx="69">
                  <c:v>112</c:v>
                </c:pt>
                <c:pt idx="70">
                  <c:v>59</c:v>
                </c:pt>
                <c:pt idx="71">
                  <c:v>21</c:v>
                </c:pt>
              </c:numCache>
            </c:numRef>
          </c:xVal>
          <c:yVal>
            <c:numRef>
              <c:f>Sheet2!$M$3:$M$74</c:f>
              <c:numCache>
                <c:formatCode>General</c:formatCode>
                <c:ptCount val="72"/>
                <c:pt idx="0">
                  <c:v>34010</c:v>
                </c:pt>
                <c:pt idx="1">
                  <c:v>19582</c:v>
                </c:pt>
                <c:pt idx="2">
                  <c:v>20374</c:v>
                </c:pt>
                <c:pt idx="3">
                  <c:v>13184</c:v>
                </c:pt>
                <c:pt idx="4">
                  <c:v>14367</c:v>
                </c:pt>
                <c:pt idx="5">
                  <c:v>17669</c:v>
                </c:pt>
                <c:pt idx="6">
                  <c:v>14469</c:v>
                </c:pt>
                <c:pt idx="7">
                  <c:v>11992</c:v>
                </c:pt>
                <c:pt idx="8">
                  <c:v>10457</c:v>
                </c:pt>
                <c:pt idx="9">
                  <c:v>7902</c:v>
                </c:pt>
                <c:pt idx="10">
                  <c:v>10008</c:v>
                </c:pt>
                <c:pt idx="11">
                  <c:v>4695</c:v>
                </c:pt>
                <c:pt idx="12">
                  <c:v>6007</c:v>
                </c:pt>
                <c:pt idx="13">
                  <c:v>4777</c:v>
                </c:pt>
                <c:pt idx="14">
                  <c:v>4103</c:v>
                </c:pt>
                <c:pt idx="15">
                  <c:v>2695</c:v>
                </c:pt>
                <c:pt idx="16">
                  <c:v>2900</c:v>
                </c:pt>
                <c:pt idx="17">
                  <c:v>2565</c:v>
                </c:pt>
                <c:pt idx="18">
                  <c:v>4365</c:v>
                </c:pt>
                <c:pt idx="19">
                  <c:v>2845</c:v>
                </c:pt>
                <c:pt idx="20">
                  <c:v>2879</c:v>
                </c:pt>
                <c:pt idx="21">
                  <c:v>2903</c:v>
                </c:pt>
                <c:pt idx="22">
                  <c:v>2643</c:v>
                </c:pt>
                <c:pt idx="23">
                  <c:v>2771</c:v>
                </c:pt>
                <c:pt idx="24">
                  <c:v>2209</c:v>
                </c:pt>
                <c:pt idx="25">
                  <c:v>2216</c:v>
                </c:pt>
                <c:pt idx="26">
                  <c:v>1805</c:v>
                </c:pt>
                <c:pt idx="27">
                  <c:v>2027</c:v>
                </c:pt>
                <c:pt idx="28">
                  <c:v>1375</c:v>
                </c:pt>
                <c:pt idx="29">
                  <c:v>1747</c:v>
                </c:pt>
                <c:pt idx="30">
                  <c:v>1455</c:v>
                </c:pt>
                <c:pt idx="31">
                  <c:v>990</c:v>
                </c:pt>
                <c:pt idx="32">
                  <c:v>1299</c:v>
                </c:pt>
                <c:pt idx="33">
                  <c:v>1554</c:v>
                </c:pt>
                <c:pt idx="34">
                  <c:v>796</c:v>
                </c:pt>
                <c:pt idx="35">
                  <c:v>996</c:v>
                </c:pt>
                <c:pt idx="36">
                  <c:v>995</c:v>
                </c:pt>
                <c:pt idx="37">
                  <c:v>956</c:v>
                </c:pt>
                <c:pt idx="38">
                  <c:v>1052</c:v>
                </c:pt>
                <c:pt idx="39">
                  <c:v>989</c:v>
                </c:pt>
                <c:pt idx="40">
                  <c:v>617</c:v>
                </c:pt>
                <c:pt idx="41">
                  <c:v>761</c:v>
                </c:pt>
                <c:pt idx="42">
                  <c:v>710</c:v>
                </c:pt>
                <c:pt idx="43">
                  <c:v>427</c:v>
                </c:pt>
                <c:pt idx="44">
                  <c:v>412</c:v>
                </c:pt>
                <c:pt idx="45">
                  <c:v>495</c:v>
                </c:pt>
                <c:pt idx="46">
                  <c:v>1018</c:v>
                </c:pt>
                <c:pt idx="47">
                  <c:v>508</c:v>
                </c:pt>
                <c:pt idx="48">
                  <c:v>537</c:v>
                </c:pt>
                <c:pt idx="49">
                  <c:v>464</c:v>
                </c:pt>
                <c:pt idx="50">
                  <c:v>543</c:v>
                </c:pt>
                <c:pt idx="51">
                  <c:v>602</c:v>
                </c:pt>
                <c:pt idx="52">
                  <c:v>394</c:v>
                </c:pt>
                <c:pt idx="53">
                  <c:v>267</c:v>
                </c:pt>
                <c:pt idx="54">
                  <c:v>243</c:v>
                </c:pt>
                <c:pt idx="55">
                  <c:v>222</c:v>
                </c:pt>
                <c:pt idx="56">
                  <c:v>385</c:v>
                </c:pt>
                <c:pt idx="57">
                  <c:v>609</c:v>
                </c:pt>
                <c:pt idx="58">
                  <c:v>318</c:v>
                </c:pt>
                <c:pt idx="59">
                  <c:v>168</c:v>
                </c:pt>
                <c:pt idx="60">
                  <c:v>202</c:v>
                </c:pt>
                <c:pt idx="61">
                  <c:v>173</c:v>
                </c:pt>
                <c:pt idx="62">
                  <c:v>100</c:v>
                </c:pt>
                <c:pt idx="63">
                  <c:v>123</c:v>
                </c:pt>
                <c:pt idx="64">
                  <c:v>66</c:v>
                </c:pt>
                <c:pt idx="65">
                  <c:v>90</c:v>
                </c:pt>
                <c:pt idx="66">
                  <c:v>64</c:v>
                </c:pt>
                <c:pt idx="67">
                  <c:v>68</c:v>
                </c:pt>
                <c:pt idx="68">
                  <c:v>47</c:v>
                </c:pt>
                <c:pt idx="69">
                  <c:v>34</c:v>
                </c:pt>
                <c:pt idx="70">
                  <c:v>27</c:v>
                </c:pt>
                <c:pt idx="71">
                  <c:v>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865600"/>
        <c:axId val="65867136"/>
      </c:scatterChart>
      <c:scatterChart>
        <c:scatterStyle val="lineMarker"/>
        <c:varyColors val="0"/>
        <c:ser>
          <c:idx val="2"/>
          <c:order val="2"/>
          <c:tx>
            <c:strRef>
              <c:f>Sheet2!$N$1</c:f>
              <c:strCache>
                <c:ptCount val="1"/>
                <c:pt idx="0">
                  <c:v>Searches/A</c:v>
                </c:pt>
              </c:strCache>
            </c:strRef>
          </c:tx>
          <c:xVal>
            <c:numRef>
              <c:f>Sheet2!$K$3:$K$74</c:f>
              <c:numCache>
                <c:formatCode>General</c:formatCode>
                <c:ptCount val="72"/>
                <c:pt idx="0">
                  <c:v>85338</c:v>
                </c:pt>
                <c:pt idx="1">
                  <c:v>57816</c:v>
                </c:pt>
                <c:pt idx="2">
                  <c:v>51555</c:v>
                </c:pt>
                <c:pt idx="3">
                  <c:v>45547</c:v>
                </c:pt>
                <c:pt idx="4">
                  <c:v>42065</c:v>
                </c:pt>
                <c:pt idx="5">
                  <c:v>41384</c:v>
                </c:pt>
                <c:pt idx="6">
                  <c:v>38315</c:v>
                </c:pt>
                <c:pt idx="7">
                  <c:v>35972</c:v>
                </c:pt>
                <c:pt idx="8">
                  <c:v>31252</c:v>
                </c:pt>
                <c:pt idx="9">
                  <c:v>27355</c:v>
                </c:pt>
                <c:pt idx="10">
                  <c:v>22461</c:v>
                </c:pt>
                <c:pt idx="11">
                  <c:v>16656</c:v>
                </c:pt>
                <c:pt idx="12">
                  <c:v>14705</c:v>
                </c:pt>
                <c:pt idx="13">
                  <c:v>14538</c:v>
                </c:pt>
                <c:pt idx="14">
                  <c:v>13428</c:v>
                </c:pt>
                <c:pt idx="15">
                  <c:v>11348</c:v>
                </c:pt>
                <c:pt idx="16">
                  <c:v>10419</c:v>
                </c:pt>
                <c:pt idx="17">
                  <c:v>9594</c:v>
                </c:pt>
                <c:pt idx="18">
                  <c:v>9394</c:v>
                </c:pt>
                <c:pt idx="19">
                  <c:v>8662</c:v>
                </c:pt>
                <c:pt idx="20">
                  <c:v>7626</c:v>
                </c:pt>
                <c:pt idx="21">
                  <c:v>6713</c:v>
                </c:pt>
                <c:pt idx="22">
                  <c:v>6343</c:v>
                </c:pt>
                <c:pt idx="23">
                  <c:v>6342</c:v>
                </c:pt>
                <c:pt idx="24">
                  <c:v>6139</c:v>
                </c:pt>
                <c:pt idx="25">
                  <c:v>6089</c:v>
                </c:pt>
                <c:pt idx="26">
                  <c:v>4723</c:v>
                </c:pt>
                <c:pt idx="27">
                  <c:v>4125</c:v>
                </c:pt>
                <c:pt idx="28">
                  <c:v>3732</c:v>
                </c:pt>
                <c:pt idx="29">
                  <c:v>3563</c:v>
                </c:pt>
                <c:pt idx="30">
                  <c:v>3347</c:v>
                </c:pt>
                <c:pt idx="31">
                  <c:v>3041</c:v>
                </c:pt>
                <c:pt idx="32">
                  <c:v>3014</c:v>
                </c:pt>
                <c:pt idx="33">
                  <c:v>2711</c:v>
                </c:pt>
                <c:pt idx="34">
                  <c:v>2479</c:v>
                </c:pt>
                <c:pt idx="35">
                  <c:v>2454</c:v>
                </c:pt>
                <c:pt idx="36">
                  <c:v>2446</c:v>
                </c:pt>
                <c:pt idx="37">
                  <c:v>2336</c:v>
                </c:pt>
                <c:pt idx="38">
                  <c:v>2325</c:v>
                </c:pt>
                <c:pt idx="39">
                  <c:v>2152</c:v>
                </c:pt>
                <c:pt idx="40">
                  <c:v>2135</c:v>
                </c:pt>
                <c:pt idx="41">
                  <c:v>1874</c:v>
                </c:pt>
                <c:pt idx="42">
                  <c:v>1805</c:v>
                </c:pt>
                <c:pt idx="43">
                  <c:v>1793</c:v>
                </c:pt>
                <c:pt idx="44">
                  <c:v>1678</c:v>
                </c:pt>
                <c:pt idx="45">
                  <c:v>1656</c:v>
                </c:pt>
                <c:pt idx="46">
                  <c:v>1646</c:v>
                </c:pt>
                <c:pt idx="47">
                  <c:v>1610</c:v>
                </c:pt>
                <c:pt idx="48">
                  <c:v>1376</c:v>
                </c:pt>
                <c:pt idx="49">
                  <c:v>1343</c:v>
                </c:pt>
                <c:pt idx="50">
                  <c:v>1128</c:v>
                </c:pt>
                <c:pt idx="51">
                  <c:v>1010</c:v>
                </c:pt>
                <c:pt idx="52">
                  <c:v>941</c:v>
                </c:pt>
                <c:pt idx="53">
                  <c:v>935</c:v>
                </c:pt>
                <c:pt idx="54">
                  <c:v>872</c:v>
                </c:pt>
                <c:pt idx="55">
                  <c:v>818</c:v>
                </c:pt>
                <c:pt idx="56">
                  <c:v>817</c:v>
                </c:pt>
                <c:pt idx="57">
                  <c:v>695</c:v>
                </c:pt>
                <c:pt idx="58">
                  <c:v>641</c:v>
                </c:pt>
                <c:pt idx="59">
                  <c:v>484</c:v>
                </c:pt>
                <c:pt idx="60">
                  <c:v>463</c:v>
                </c:pt>
                <c:pt idx="61">
                  <c:v>393</c:v>
                </c:pt>
                <c:pt idx="62">
                  <c:v>307</c:v>
                </c:pt>
                <c:pt idx="63">
                  <c:v>242</c:v>
                </c:pt>
                <c:pt idx="64">
                  <c:v>196</c:v>
                </c:pt>
                <c:pt idx="65">
                  <c:v>186</c:v>
                </c:pt>
                <c:pt idx="66">
                  <c:v>158</c:v>
                </c:pt>
                <c:pt idx="67">
                  <c:v>154</c:v>
                </c:pt>
                <c:pt idx="68">
                  <c:v>148</c:v>
                </c:pt>
                <c:pt idx="69">
                  <c:v>112</c:v>
                </c:pt>
                <c:pt idx="70">
                  <c:v>59</c:v>
                </c:pt>
                <c:pt idx="71">
                  <c:v>21</c:v>
                </c:pt>
              </c:numCache>
            </c:numRef>
          </c:xVal>
          <c:yVal>
            <c:numRef>
              <c:f>Sheet2!$N$3:$N$74</c:f>
              <c:numCache>
                <c:formatCode>General</c:formatCode>
                <c:ptCount val="72"/>
                <c:pt idx="0">
                  <c:v>2.3470297029702971</c:v>
                </c:pt>
                <c:pt idx="1">
                  <c:v>2.1665292662819455</c:v>
                </c:pt>
                <c:pt idx="2">
                  <c:v>1.6672056398150243</c:v>
                </c:pt>
                <c:pt idx="3">
                  <c:v>1.8662978897766851</c:v>
                </c:pt>
                <c:pt idx="4">
                  <c:v>1.790152353391778</c:v>
                </c:pt>
                <c:pt idx="5">
                  <c:v>2.0669263809809211</c:v>
                </c:pt>
                <c:pt idx="6">
                  <c:v>1.5556232237109215</c:v>
                </c:pt>
                <c:pt idx="7">
                  <c:v>1.4560025904638549</c:v>
                </c:pt>
                <c:pt idx="8">
                  <c:v>1.320209530246705</c:v>
                </c:pt>
                <c:pt idx="9">
                  <c:v>2.4063159746657283</c:v>
                </c:pt>
                <c:pt idx="10">
                  <c:v>2.23960514507927</c:v>
                </c:pt>
                <c:pt idx="11">
                  <c:v>2.9411972452763555</c:v>
                </c:pt>
                <c:pt idx="12">
                  <c:v>3.3435652569349705</c:v>
                </c:pt>
                <c:pt idx="13">
                  <c:v>1.4950637597696421</c:v>
                </c:pt>
                <c:pt idx="14">
                  <c:v>2.1223328591749646</c:v>
                </c:pt>
                <c:pt idx="15">
                  <c:v>1.566105437482749</c:v>
                </c:pt>
                <c:pt idx="16">
                  <c:v>2.0086755349913243</c:v>
                </c:pt>
                <c:pt idx="17">
                  <c:v>2.3836024844720498</c:v>
                </c:pt>
                <c:pt idx="18">
                  <c:v>2.6116207951070338</c:v>
                </c:pt>
                <c:pt idx="19">
                  <c:v>2.7542130365659778</c:v>
                </c:pt>
                <c:pt idx="20">
                  <c:v>3.3374179431072211</c:v>
                </c:pt>
                <c:pt idx="21">
                  <c:v>1.7059720457433292</c:v>
                </c:pt>
                <c:pt idx="22">
                  <c:v>2.4816118935837244</c:v>
                </c:pt>
                <c:pt idx="23">
                  <c:v>3.0128266033254159</c:v>
                </c:pt>
                <c:pt idx="24">
                  <c:v>1.9513668150031787</c:v>
                </c:pt>
                <c:pt idx="25">
                  <c:v>3.3038524145415082</c:v>
                </c:pt>
                <c:pt idx="26">
                  <c:v>1.9309076042518398</c:v>
                </c:pt>
                <c:pt idx="27">
                  <c:v>1.2273132996132103</c:v>
                </c:pt>
                <c:pt idx="28">
                  <c:v>2.0053734551316498</c:v>
                </c:pt>
                <c:pt idx="29">
                  <c:v>2.0983510011778561</c:v>
                </c:pt>
                <c:pt idx="30">
                  <c:v>1.9561659848042081</c:v>
                </c:pt>
                <c:pt idx="31">
                  <c:v>1.8352444176222089</c:v>
                </c:pt>
                <c:pt idx="32">
                  <c:v>4.174515235457064</c:v>
                </c:pt>
                <c:pt idx="33">
                  <c:v>3.0598194130925509</c:v>
                </c:pt>
                <c:pt idx="34">
                  <c:v>1.7120165745856353</c:v>
                </c:pt>
                <c:pt idx="35">
                  <c:v>2.2268602540834848</c:v>
                </c:pt>
                <c:pt idx="36">
                  <c:v>1.7998528329654158</c:v>
                </c:pt>
                <c:pt idx="37">
                  <c:v>2.9872122762148337</c:v>
                </c:pt>
                <c:pt idx="38">
                  <c:v>1.3525305410122164</c:v>
                </c:pt>
                <c:pt idx="39">
                  <c:v>1.4385026737967914</c:v>
                </c:pt>
                <c:pt idx="40">
                  <c:v>2.074829931972789</c:v>
                </c:pt>
                <c:pt idx="41">
                  <c:v>2.7238372093023258</c:v>
                </c:pt>
                <c:pt idx="42">
                  <c:v>1.8493852459016393</c:v>
                </c:pt>
                <c:pt idx="43">
                  <c:v>1.9258861439312567</c:v>
                </c:pt>
                <c:pt idx="44">
                  <c:v>2.5657492354740059</c:v>
                </c:pt>
                <c:pt idx="45">
                  <c:v>2.1875825627476884</c:v>
                </c:pt>
                <c:pt idx="46">
                  <c:v>3.517094017094017</c:v>
                </c:pt>
                <c:pt idx="47">
                  <c:v>3.2857142857142856</c:v>
                </c:pt>
                <c:pt idx="48">
                  <c:v>3.1778290993071594</c:v>
                </c:pt>
                <c:pt idx="49">
                  <c:v>2.3479020979020979</c:v>
                </c:pt>
                <c:pt idx="50">
                  <c:v>2.5178571428571428</c:v>
                </c:pt>
                <c:pt idx="51">
                  <c:v>3.3666666666666667</c:v>
                </c:pt>
                <c:pt idx="52">
                  <c:v>4.2197309417040358</c:v>
                </c:pt>
                <c:pt idx="53">
                  <c:v>2.6338028169014085</c:v>
                </c:pt>
                <c:pt idx="54">
                  <c:v>1.8874458874458875</c:v>
                </c:pt>
                <c:pt idx="55">
                  <c:v>2.4939024390243905</c:v>
                </c:pt>
                <c:pt idx="56">
                  <c:v>1.9044289044289044</c:v>
                </c:pt>
                <c:pt idx="57">
                  <c:v>2.9956896551724137</c:v>
                </c:pt>
                <c:pt idx="58">
                  <c:v>2.6487603305785123</c:v>
                </c:pt>
                <c:pt idx="59">
                  <c:v>2.2000000000000002</c:v>
                </c:pt>
                <c:pt idx="60">
                  <c:v>1.7340823970037453</c:v>
                </c:pt>
                <c:pt idx="61">
                  <c:v>4.5172413793103452</c:v>
                </c:pt>
                <c:pt idx="62">
                  <c:v>3.4886363636363638</c:v>
                </c:pt>
                <c:pt idx="63">
                  <c:v>2.8809523809523809</c:v>
                </c:pt>
                <c:pt idx="64">
                  <c:v>1.0103092783505154</c:v>
                </c:pt>
                <c:pt idx="65">
                  <c:v>2.4155844155844157</c:v>
                </c:pt>
                <c:pt idx="66">
                  <c:v>1.0748299319727892</c:v>
                </c:pt>
                <c:pt idx="67">
                  <c:v>15.4</c:v>
                </c:pt>
                <c:pt idx="68">
                  <c:v>4.4848484848484844</c:v>
                </c:pt>
                <c:pt idx="69">
                  <c:v>3.8620689655172415</c:v>
                </c:pt>
                <c:pt idx="70">
                  <c:v>2.6818181818181817</c:v>
                </c:pt>
                <c:pt idx="71">
                  <c:v>5.25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Sheet2!$O$1</c:f>
              <c:strCache>
                <c:ptCount val="1"/>
                <c:pt idx="0">
                  <c:v>Searches/Sess</c:v>
                </c:pt>
              </c:strCache>
            </c:strRef>
          </c:tx>
          <c:xVal>
            <c:numRef>
              <c:f>Sheet2!$K$3:$K$74</c:f>
              <c:numCache>
                <c:formatCode>General</c:formatCode>
                <c:ptCount val="72"/>
                <c:pt idx="0">
                  <c:v>85338</c:v>
                </c:pt>
                <c:pt idx="1">
                  <c:v>57816</c:v>
                </c:pt>
                <c:pt idx="2">
                  <c:v>51555</c:v>
                </c:pt>
                <c:pt idx="3">
                  <c:v>45547</c:v>
                </c:pt>
                <c:pt idx="4">
                  <c:v>42065</c:v>
                </c:pt>
                <c:pt idx="5">
                  <c:v>41384</c:v>
                </c:pt>
                <c:pt idx="6">
                  <c:v>38315</c:v>
                </c:pt>
                <c:pt idx="7">
                  <c:v>35972</c:v>
                </c:pt>
                <c:pt idx="8">
                  <c:v>31252</c:v>
                </c:pt>
                <c:pt idx="9">
                  <c:v>27355</c:v>
                </c:pt>
                <c:pt idx="10">
                  <c:v>22461</c:v>
                </c:pt>
                <c:pt idx="11">
                  <c:v>16656</c:v>
                </c:pt>
                <c:pt idx="12">
                  <c:v>14705</c:v>
                </c:pt>
                <c:pt idx="13">
                  <c:v>14538</c:v>
                </c:pt>
                <c:pt idx="14">
                  <c:v>13428</c:v>
                </c:pt>
                <c:pt idx="15">
                  <c:v>11348</c:v>
                </c:pt>
                <c:pt idx="16">
                  <c:v>10419</c:v>
                </c:pt>
                <c:pt idx="17">
                  <c:v>9594</c:v>
                </c:pt>
                <c:pt idx="18">
                  <c:v>9394</c:v>
                </c:pt>
                <c:pt idx="19">
                  <c:v>8662</c:v>
                </c:pt>
                <c:pt idx="20">
                  <c:v>7626</c:v>
                </c:pt>
                <c:pt idx="21">
                  <c:v>6713</c:v>
                </c:pt>
                <c:pt idx="22">
                  <c:v>6343</c:v>
                </c:pt>
                <c:pt idx="23">
                  <c:v>6342</c:v>
                </c:pt>
                <c:pt idx="24">
                  <c:v>6139</c:v>
                </c:pt>
                <c:pt idx="25">
                  <c:v>6089</c:v>
                </c:pt>
                <c:pt idx="26">
                  <c:v>4723</c:v>
                </c:pt>
                <c:pt idx="27">
                  <c:v>4125</c:v>
                </c:pt>
                <c:pt idx="28">
                  <c:v>3732</c:v>
                </c:pt>
                <c:pt idx="29">
                  <c:v>3563</c:v>
                </c:pt>
                <c:pt idx="30">
                  <c:v>3347</c:v>
                </c:pt>
                <c:pt idx="31">
                  <c:v>3041</c:v>
                </c:pt>
                <c:pt idx="32">
                  <c:v>3014</c:v>
                </c:pt>
                <c:pt idx="33">
                  <c:v>2711</c:v>
                </c:pt>
                <c:pt idx="34">
                  <c:v>2479</c:v>
                </c:pt>
                <c:pt idx="35">
                  <c:v>2454</c:v>
                </c:pt>
                <c:pt idx="36">
                  <c:v>2446</c:v>
                </c:pt>
                <c:pt idx="37">
                  <c:v>2336</c:v>
                </c:pt>
                <c:pt idx="38">
                  <c:v>2325</c:v>
                </c:pt>
                <c:pt idx="39">
                  <c:v>2152</c:v>
                </c:pt>
                <c:pt idx="40">
                  <c:v>2135</c:v>
                </c:pt>
                <c:pt idx="41">
                  <c:v>1874</c:v>
                </c:pt>
                <c:pt idx="42">
                  <c:v>1805</c:v>
                </c:pt>
                <c:pt idx="43">
                  <c:v>1793</c:v>
                </c:pt>
                <c:pt idx="44">
                  <c:v>1678</c:v>
                </c:pt>
                <c:pt idx="45">
                  <c:v>1656</c:v>
                </c:pt>
                <c:pt idx="46">
                  <c:v>1646</c:v>
                </c:pt>
                <c:pt idx="47">
                  <c:v>1610</c:v>
                </c:pt>
                <c:pt idx="48">
                  <c:v>1376</c:v>
                </c:pt>
                <c:pt idx="49">
                  <c:v>1343</c:v>
                </c:pt>
                <c:pt idx="50">
                  <c:v>1128</c:v>
                </c:pt>
                <c:pt idx="51">
                  <c:v>1010</c:v>
                </c:pt>
                <c:pt idx="52">
                  <c:v>941</c:v>
                </c:pt>
                <c:pt idx="53">
                  <c:v>935</c:v>
                </c:pt>
                <c:pt idx="54">
                  <c:v>872</c:v>
                </c:pt>
                <c:pt idx="55">
                  <c:v>818</c:v>
                </c:pt>
                <c:pt idx="56">
                  <c:v>817</c:v>
                </c:pt>
                <c:pt idx="57">
                  <c:v>695</c:v>
                </c:pt>
                <c:pt idx="58">
                  <c:v>641</c:v>
                </c:pt>
                <c:pt idx="59">
                  <c:v>484</c:v>
                </c:pt>
                <c:pt idx="60">
                  <c:v>463</c:v>
                </c:pt>
                <c:pt idx="61">
                  <c:v>393</c:v>
                </c:pt>
                <c:pt idx="62">
                  <c:v>307</c:v>
                </c:pt>
                <c:pt idx="63">
                  <c:v>242</c:v>
                </c:pt>
                <c:pt idx="64">
                  <c:v>196</c:v>
                </c:pt>
                <c:pt idx="65">
                  <c:v>186</c:v>
                </c:pt>
                <c:pt idx="66">
                  <c:v>158</c:v>
                </c:pt>
                <c:pt idx="67">
                  <c:v>154</c:v>
                </c:pt>
                <c:pt idx="68">
                  <c:v>148</c:v>
                </c:pt>
                <c:pt idx="69">
                  <c:v>112</c:v>
                </c:pt>
                <c:pt idx="70">
                  <c:v>59</c:v>
                </c:pt>
                <c:pt idx="71">
                  <c:v>21</c:v>
                </c:pt>
              </c:numCache>
            </c:numRef>
          </c:xVal>
          <c:yVal>
            <c:numRef>
              <c:f>Sheet2!$O$3:$O$74</c:f>
              <c:numCache>
                <c:formatCode>General</c:formatCode>
                <c:ptCount val="72"/>
                <c:pt idx="0">
                  <c:v>2.5092031755366069</c:v>
                </c:pt>
                <c:pt idx="1">
                  <c:v>2.9525074047594728</c:v>
                </c:pt>
                <c:pt idx="2">
                  <c:v>2.5304309413958967</c:v>
                </c:pt>
                <c:pt idx="3">
                  <c:v>3.4547178398058254</c:v>
                </c:pt>
                <c:pt idx="4">
                  <c:v>2.927890304169277</c:v>
                </c:pt>
                <c:pt idx="5">
                  <c:v>2.3421812213481239</c:v>
                </c:pt>
                <c:pt idx="6">
                  <c:v>2.6480751952450068</c:v>
                </c:pt>
                <c:pt idx="7">
                  <c:v>2.9996664442961976</c:v>
                </c:pt>
                <c:pt idx="8">
                  <c:v>2.9886200631156163</c:v>
                </c:pt>
                <c:pt idx="9">
                  <c:v>3.4617818273854719</c:v>
                </c:pt>
                <c:pt idx="10">
                  <c:v>2.244304556354916</c:v>
                </c:pt>
                <c:pt idx="11">
                  <c:v>3.5476038338658147</c:v>
                </c:pt>
                <c:pt idx="12">
                  <c:v>2.4479773597469618</c:v>
                </c:pt>
                <c:pt idx="13">
                  <c:v>3.0433326355453212</c:v>
                </c:pt>
                <c:pt idx="14">
                  <c:v>3.2727272727272729</c:v>
                </c:pt>
                <c:pt idx="15">
                  <c:v>4.210760667903525</c:v>
                </c:pt>
                <c:pt idx="16">
                  <c:v>3.5927586206896551</c:v>
                </c:pt>
                <c:pt idx="17">
                  <c:v>3.7403508771929825</c:v>
                </c:pt>
                <c:pt idx="18">
                  <c:v>2.152119129438717</c:v>
                </c:pt>
                <c:pt idx="19">
                  <c:v>3.044639718804921</c:v>
                </c:pt>
                <c:pt idx="20">
                  <c:v>2.6488364015283086</c:v>
                </c:pt>
                <c:pt idx="21">
                  <c:v>2.3124354116431278</c:v>
                </c:pt>
                <c:pt idx="22">
                  <c:v>2.3999243284146803</c:v>
                </c:pt>
                <c:pt idx="23">
                  <c:v>2.2887044388307469</c:v>
                </c:pt>
                <c:pt idx="24">
                  <c:v>2.7790855590765053</c:v>
                </c:pt>
                <c:pt idx="25">
                  <c:v>2.7477436823104693</c:v>
                </c:pt>
                <c:pt idx="26">
                  <c:v>2.6166204986149584</c:v>
                </c:pt>
                <c:pt idx="27">
                  <c:v>2.0350271336951158</c:v>
                </c:pt>
                <c:pt idx="28">
                  <c:v>2.7141818181818183</c:v>
                </c:pt>
                <c:pt idx="29">
                  <c:v>2.0394962793360047</c:v>
                </c:pt>
                <c:pt idx="30">
                  <c:v>2.3003436426116837</c:v>
                </c:pt>
                <c:pt idx="31">
                  <c:v>3.0717171717171716</c:v>
                </c:pt>
                <c:pt idx="32">
                  <c:v>2.3202463433410316</c:v>
                </c:pt>
                <c:pt idx="33">
                  <c:v>1.7445302445302446</c:v>
                </c:pt>
                <c:pt idx="34">
                  <c:v>3.1143216080402012</c:v>
                </c:pt>
                <c:pt idx="35">
                  <c:v>2.463855421686747</c:v>
                </c:pt>
                <c:pt idx="36">
                  <c:v>2.4582914572864323</c:v>
                </c:pt>
                <c:pt idx="37">
                  <c:v>2.4435146443514646</c:v>
                </c:pt>
                <c:pt idx="38">
                  <c:v>2.2100760456273765</c:v>
                </c:pt>
                <c:pt idx="39">
                  <c:v>2.1759352881698684</c:v>
                </c:pt>
                <c:pt idx="40">
                  <c:v>3.4602917341977308</c:v>
                </c:pt>
                <c:pt idx="41">
                  <c:v>2.4625492772667541</c:v>
                </c:pt>
                <c:pt idx="42">
                  <c:v>2.5422535211267605</c:v>
                </c:pt>
                <c:pt idx="43">
                  <c:v>4.1990632318501175</c:v>
                </c:pt>
                <c:pt idx="44">
                  <c:v>4.0728155339805827</c:v>
                </c:pt>
                <c:pt idx="45">
                  <c:v>3.3454545454545452</c:v>
                </c:pt>
                <c:pt idx="46">
                  <c:v>1.6168958742632613</c:v>
                </c:pt>
                <c:pt idx="47">
                  <c:v>3.1692913385826773</c:v>
                </c:pt>
                <c:pt idx="48">
                  <c:v>2.5623836126629422</c:v>
                </c:pt>
                <c:pt idx="49">
                  <c:v>2.8943965517241379</c:v>
                </c:pt>
                <c:pt idx="50">
                  <c:v>2.0773480662983426</c:v>
                </c:pt>
                <c:pt idx="51">
                  <c:v>1.6777408637873754</c:v>
                </c:pt>
                <c:pt idx="52">
                  <c:v>2.3883248730964466</c:v>
                </c:pt>
                <c:pt idx="53">
                  <c:v>3.5018726591760299</c:v>
                </c:pt>
                <c:pt idx="54">
                  <c:v>3.5884773662551441</c:v>
                </c:pt>
                <c:pt idx="55">
                  <c:v>3.6846846846846848</c:v>
                </c:pt>
                <c:pt idx="56">
                  <c:v>2.122077922077922</c:v>
                </c:pt>
                <c:pt idx="57">
                  <c:v>1.1412151067323482</c:v>
                </c:pt>
                <c:pt idx="58">
                  <c:v>2.0157232704402515</c:v>
                </c:pt>
                <c:pt idx="59">
                  <c:v>2.8809523809523809</c:v>
                </c:pt>
                <c:pt idx="60">
                  <c:v>2.2920792079207919</c:v>
                </c:pt>
                <c:pt idx="61">
                  <c:v>2.2716763005780347</c:v>
                </c:pt>
                <c:pt idx="62">
                  <c:v>3.07</c:v>
                </c:pt>
                <c:pt idx="63">
                  <c:v>1.967479674796748</c:v>
                </c:pt>
                <c:pt idx="64">
                  <c:v>2.9696969696969697</c:v>
                </c:pt>
                <c:pt idx="65">
                  <c:v>2.0666666666666669</c:v>
                </c:pt>
                <c:pt idx="66">
                  <c:v>2.46875</c:v>
                </c:pt>
                <c:pt idx="67">
                  <c:v>2.2647058823529411</c:v>
                </c:pt>
                <c:pt idx="68">
                  <c:v>3.1489361702127661</c:v>
                </c:pt>
                <c:pt idx="69">
                  <c:v>3.2941176470588234</c:v>
                </c:pt>
                <c:pt idx="70">
                  <c:v>2.1851851851851851</c:v>
                </c:pt>
                <c:pt idx="71">
                  <c:v>2.625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875328"/>
        <c:axId val="65873408"/>
      </c:scatterChart>
      <c:valAx>
        <c:axId val="6586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5867136"/>
        <c:crosses val="autoZero"/>
        <c:crossBetween val="midCat"/>
      </c:valAx>
      <c:valAx>
        <c:axId val="65867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Abstracts, Sessions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865600"/>
        <c:crosses val="autoZero"/>
        <c:crossBetween val="midCat"/>
      </c:valAx>
      <c:valAx>
        <c:axId val="6587340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Searches</a:t>
                </a:r>
                <a:r>
                  <a:rPr lang="en-US"/>
                  <a:t>/Abstract , Searches/Session</a:t>
                </a:r>
                <a:endParaRPr lang="cs-CZ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875328"/>
        <c:crosses val="max"/>
        <c:crossBetween val="midCat"/>
      </c:valAx>
      <c:valAx>
        <c:axId val="6587532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Searches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one"/>
        <c:crossAx val="6587340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cat>
            <c:strRef>
              <c:f>all_subs_stats_sorted_marked!$AA$2:$AA$28</c:f>
              <c:strCache>
                <c:ptCount val="27"/>
                <c:pt idx="0">
                  <c:v>Food Analysis</c:v>
                </c:pt>
                <c:pt idx="1">
                  <c:v>Image Analysis and Recognition</c:v>
                </c:pt>
                <c:pt idx="2">
                  <c:v>Introduction to Corrosion Science</c:v>
                </c:pt>
                <c:pt idx="3">
                  <c:v>Advances in Swarm Intelligence</c:v>
                </c:pt>
                <c:pt idx="4">
                  <c:v>Food Analysis Laboratory Manual</c:v>
                </c:pt>
                <c:pt idx="5">
                  <c:v>Data Mining and Knowledge Discovery Handbook</c:v>
                </c:pt>
                <c:pt idx="6">
                  <c:v>Sensory Evaluation of Food</c:v>
                </c:pt>
                <c:pt idx="7">
                  <c:v>Emerging Trends and Applications in Information Communication Technologies</c:v>
                </c:pt>
                <c:pt idx="8">
                  <c:v>Anion Recognition in Supramolecular Chemistry</c:v>
                </c:pt>
                <c:pt idx="9">
                  <c:v>Social Informatics</c:v>
                </c:pt>
                <c:pt idx="10">
                  <c:v>Social Informatics</c:v>
                </c:pt>
                <c:pt idx="11">
                  <c:v>Knowledge Engineering: Practice and Patterns</c:v>
                </c:pt>
                <c:pt idx="12">
                  <c:v>Environmentally Benign Photocatalysts</c:v>
                </c:pt>
                <c:pt idx="13">
                  <c:v>Steroid Analysis</c:v>
                </c:pt>
                <c:pt idx="14">
                  <c:v>Bioinformatics</c:v>
                </c:pt>
                <c:pt idx="15">
                  <c:v>Heterogenized Homogeneous Catalysts for Fine Chemicals Production</c:v>
                </c:pt>
                <c:pt idx="16">
                  <c:v>Social Informatics</c:v>
                </c:pt>
                <c:pt idx="17">
                  <c:v>Zinc Oxide</c:v>
                </c:pt>
                <c:pt idx="18">
                  <c:v>Compendium of the Microbiological Spoilage of Foods and Beverages</c:v>
                </c:pt>
                <c:pt idx="19">
                  <c:v>LaTeX and Friends</c:v>
                </c:pt>
                <c:pt idx="20">
                  <c:v>Facets of Virtual Environments</c:v>
                </c:pt>
                <c:pt idx="21">
                  <c:v>Applications of Membrane Computing</c:v>
                </c:pt>
                <c:pt idx="22">
                  <c:v>Encapsulation Technologies for Active Food Ingredients and Food Processing</c:v>
                </c:pt>
                <c:pt idx="23">
                  <c:v>Advanced Fluorescence Reporters in Chemistry and Biology II</c:v>
                </c:pt>
                <c:pt idx="24">
                  <c:v>Guide to Fortran 2003 Programming</c:v>
                </c:pt>
                <c:pt idx="25">
                  <c:v>C-H Activation</c:v>
                </c:pt>
                <c:pt idx="26">
                  <c:v>Ostatní (cca 125 titulů)</c:v>
                </c:pt>
              </c:strCache>
            </c:strRef>
          </c:cat>
          <c:val>
            <c:numRef>
              <c:f>all_subs_stats_sorted_marked!$AE$2:$AE$28</c:f>
              <c:numCache>
                <c:formatCode>0%</c:formatCode>
                <c:ptCount val="27"/>
                <c:pt idx="0">
                  <c:v>0.5357285429141716</c:v>
                </c:pt>
                <c:pt idx="1">
                  <c:v>3.7125748502994015E-2</c:v>
                </c:pt>
                <c:pt idx="2">
                  <c:v>3.0738522954091817E-2</c:v>
                </c:pt>
                <c:pt idx="3">
                  <c:v>2.9540918163672655E-2</c:v>
                </c:pt>
                <c:pt idx="4">
                  <c:v>2.9540918163672655E-2</c:v>
                </c:pt>
                <c:pt idx="5">
                  <c:v>2.7544910179640718E-2</c:v>
                </c:pt>
                <c:pt idx="6">
                  <c:v>2.4351297405189622E-2</c:v>
                </c:pt>
                <c:pt idx="7">
                  <c:v>2.1556886227544911E-2</c:v>
                </c:pt>
                <c:pt idx="8">
                  <c:v>2.0758483033932136E-2</c:v>
                </c:pt>
                <c:pt idx="9">
                  <c:v>1.7564870259481037E-2</c:v>
                </c:pt>
                <c:pt idx="10">
                  <c:v>1.6766467065868262E-2</c:v>
                </c:pt>
                <c:pt idx="11">
                  <c:v>1.3572854291417165E-2</c:v>
                </c:pt>
                <c:pt idx="12">
                  <c:v>1.1976047904191617E-2</c:v>
                </c:pt>
                <c:pt idx="13">
                  <c:v>9.5808383233532933E-3</c:v>
                </c:pt>
                <c:pt idx="14">
                  <c:v>7.9840319361277438E-3</c:v>
                </c:pt>
                <c:pt idx="15">
                  <c:v>7.18562874251497E-3</c:v>
                </c:pt>
                <c:pt idx="16">
                  <c:v>6.7864271457085826E-3</c:v>
                </c:pt>
                <c:pt idx="17">
                  <c:v>6.7864271457085826E-3</c:v>
                </c:pt>
                <c:pt idx="18">
                  <c:v>6.7864271457085826E-3</c:v>
                </c:pt>
                <c:pt idx="19">
                  <c:v>6.3872255489021952E-3</c:v>
                </c:pt>
                <c:pt idx="20">
                  <c:v>5.9880239520958087E-3</c:v>
                </c:pt>
                <c:pt idx="21">
                  <c:v>5.9880239520958087E-3</c:v>
                </c:pt>
                <c:pt idx="22">
                  <c:v>5.9880239520958087E-3</c:v>
                </c:pt>
                <c:pt idx="23">
                  <c:v>5.9880239520958087E-3</c:v>
                </c:pt>
                <c:pt idx="24">
                  <c:v>4.7904191616766467E-3</c:v>
                </c:pt>
                <c:pt idx="25">
                  <c:v>4.7904191616766467E-3</c:v>
                </c:pt>
                <c:pt idx="26">
                  <c:v>9.8203592814371257E-2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26 </a:t>
            </a:r>
            <a:r>
              <a:rPr lang="cs-CZ"/>
              <a:t>nejčtenějších</a:t>
            </a:r>
            <a:r>
              <a:rPr lang="cs-CZ" baseline="0"/>
              <a:t> knih (90 </a:t>
            </a:r>
            <a:r>
              <a:rPr lang="en-US" baseline="0"/>
              <a:t>% provozu)</a:t>
            </a:r>
            <a:r>
              <a:rPr lang="cs-CZ" baseline="0"/>
              <a:t> Springer na VŠCHT Praha</a:t>
            </a:r>
            <a:endParaRPr lang="cs-CZ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all_subs_stats_sorted_marked!$AB$1</c:f>
              <c:strCache>
                <c:ptCount val="1"/>
                <c:pt idx="0">
                  <c:v>Instituce</c:v>
                </c:pt>
              </c:strCache>
            </c:strRef>
          </c:tx>
          <c:invertIfNegative val="0"/>
          <c:cat>
            <c:strRef>
              <c:f>all_subs_stats_sorted_marked!$AA$2:$AA$28</c:f>
              <c:strCache>
                <c:ptCount val="27"/>
                <c:pt idx="0">
                  <c:v>Food Analysis</c:v>
                </c:pt>
                <c:pt idx="1">
                  <c:v>Image Analysis and Recognition</c:v>
                </c:pt>
                <c:pt idx="2">
                  <c:v>Introduction to Corrosion Science</c:v>
                </c:pt>
                <c:pt idx="3">
                  <c:v>Advances in Swarm Intelligence</c:v>
                </c:pt>
                <c:pt idx="4">
                  <c:v>Food Analysis Laboratory Manual</c:v>
                </c:pt>
                <c:pt idx="5">
                  <c:v>Data Mining and Knowledge Discovery Handbook</c:v>
                </c:pt>
                <c:pt idx="6">
                  <c:v>Sensory Evaluation of Food</c:v>
                </c:pt>
                <c:pt idx="7">
                  <c:v>Emerging Trends and Applications in Information Communication Technologies</c:v>
                </c:pt>
                <c:pt idx="8">
                  <c:v>Anion Recognition in Supramolecular Chemistry</c:v>
                </c:pt>
                <c:pt idx="9">
                  <c:v>Social Informatics</c:v>
                </c:pt>
                <c:pt idx="10">
                  <c:v>Social Informatics</c:v>
                </c:pt>
                <c:pt idx="11">
                  <c:v>Knowledge Engineering: Practice and Patterns</c:v>
                </c:pt>
                <c:pt idx="12">
                  <c:v>Environmentally Benign Photocatalysts</c:v>
                </c:pt>
                <c:pt idx="13">
                  <c:v>Steroid Analysis</c:v>
                </c:pt>
                <c:pt idx="14">
                  <c:v>Bioinformatics</c:v>
                </c:pt>
                <c:pt idx="15">
                  <c:v>Heterogenized Homogeneous Catalysts for Fine Chemicals Production</c:v>
                </c:pt>
                <c:pt idx="16">
                  <c:v>Social Informatics</c:v>
                </c:pt>
                <c:pt idx="17">
                  <c:v>Zinc Oxide</c:v>
                </c:pt>
                <c:pt idx="18">
                  <c:v>Compendium of the Microbiological Spoilage of Foods and Beverages</c:v>
                </c:pt>
                <c:pt idx="19">
                  <c:v>LaTeX and Friends</c:v>
                </c:pt>
                <c:pt idx="20">
                  <c:v>Facets of Virtual Environments</c:v>
                </c:pt>
                <c:pt idx="21">
                  <c:v>Applications of Membrane Computing</c:v>
                </c:pt>
                <c:pt idx="22">
                  <c:v>Encapsulation Technologies for Active Food Ingredients and Food Processing</c:v>
                </c:pt>
                <c:pt idx="23">
                  <c:v>Advanced Fluorescence Reporters in Chemistry and Biology II</c:v>
                </c:pt>
                <c:pt idx="24">
                  <c:v>Guide to Fortran 2003 Programming</c:v>
                </c:pt>
                <c:pt idx="25">
                  <c:v>C-H Activation</c:v>
                </c:pt>
                <c:pt idx="26">
                  <c:v>Ostatní (cca 125 titulů)</c:v>
                </c:pt>
              </c:strCache>
            </c:strRef>
          </c:cat>
          <c:val>
            <c:numRef>
              <c:f>all_subs_stats_sorted_marked!$AB$2:$AB$28</c:f>
              <c:numCache>
                <c:formatCode>General</c:formatCode>
                <c:ptCount val="27"/>
                <c:pt idx="0">
                  <c:v>1342</c:v>
                </c:pt>
                <c:pt idx="1">
                  <c:v>0</c:v>
                </c:pt>
                <c:pt idx="2">
                  <c:v>77</c:v>
                </c:pt>
                <c:pt idx="3">
                  <c:v>0</c:v>
                </c:pt>
                <c:pt idx="4">
                  <c:v>74</c:v>
                </c:pt>
                <c:pt idx="5">
                  <c:v>0</c:v>
                </c:pt>
                <c:pt idx="6">
                  <c:v>61</c:v>
                </c:pt>
                <c:pt idx="7">
                  <c:v>0</c:v>
                </c:pt>
                <c:pt idx="8">
                  <c:v>52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30</c:v>
                </c:pt>
                <c:pt idx="13">
                  <c:v>24</c:v>
                </c:pt>
                <c:pt idx="14">
                  <c:v>20</c:v>
                </c:pt>
                <c:pt idx="15">
                  <c:v>18</c:v>
                </c:pt>
                <c:pt idx="16">
                  <c:v>0</c:v>
                </c:pt>
                <c:pt idx="17">
                  <c:v>17</c:v>
                </c:pt>
                <c:pt idx="18">
                  <c:v>17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15</c:v>
                </c:pt>
                <c:pt idx="23">
                  <c:v>15</c:v>
                </c:pt>
                <c:pt idx="24">
                  <c:v>12</c:v>
                </c:pt>
                <c:pt idx="25">
                  <c:v>12</c:v>
                </c:pt>
                <c:pt idx="26" formatCode="_-* #,##0\ _K_č_-;\-* #,##0\ _K_č_-;_-* &quot;-&quot;??\ _K_č_-;_-@_-">
                  <c:v>144</c:v>
                </c:pt>
              </c:numCache>
            </c:numRef>
          </c:val>
        </c:ser>
        <c:ser>
          <c:idx val="1"/>
          <c:order val="1"/>
          <c:tx>
            <c:strRef>
              <c:f>all_subs_stats_sorted_marked!$AC$1</c:f>
              <c:strCache>
                <c:ptCount val="1"/>
                <c:pt idx="0">
                  <c:v>Konsorcium</c:v>
                </c:pt>
              </c:strCache>
            </c:strRef>
          </c:tx>
          <c:invertIfNegative val="0"/>
          <c:cat>
            <c:strRef>
              <c:f>all_subs_stats_sorted_marked!$AA$2:$AA$28</c:f>
              <c:strCache>
                <c:ptCount val="27"/>
                <c:pt idx="0">
                  <c:v>Food Analysis</c:v>
                </c:pt>
                <c:pt idx="1">
                  <c:v>Image Analysis and Recognition</c:v>
                </c:pt>
                <c:pt idx="2">
                  <c:v>Introduction to Corrosion Science</c:v>
                </c:pt>
                <c:pt idx="3">
                  <c:v>Advances in Swarm Intelligence</c:v>
                </c:pt>
                <c:pt idx="4">
                  <c:v>Food Analysis Laboratory Manual</c:v>
                </c:pt>
                <c:pt idx="5">
                  <c:v>Data Mining and Knowledge Discovery Handbook</c:v>
                </c:pt>
                <c:pt idx="6">
                  <c:v>Sensory Evaluation of Food</c:v>
                </c:pt>
                <c:pt idx="7">
                  <c:v>Emerging Trends and Applications in Information Communication Technologies</c:v>
                </c:pt>
                <c:pt idx="8">
                  <c:v>Anion Recognition in Supramolecular Chemistry</c:v>
                </c:pt>
                <c:pt idx="9">
                  <c:v>Social Informatics</c:v>
                </c:pt>
                <c:pt idx="10">
                  <c:v>Social Informatics</c:v>
                </c:pt>
                <c:pt idx="11">
                  <c:v>Knowledge Engineering: Practice and Patterns</c:v>
                </c:pt>
                <c:pt idx="12">
                  <c:v>Environmentally Benign Photocatalysts</c:v>
                </c:pt>
                <c:pt idx="13">
                  <c:v>Steroid Analysis</c:v>
                </c:pt>
                <c:pt idx="14">
                  <c:v>Bioinformatics</c:v>
                </c:pt>
                <c:pt idx="15">
                  <c:v>Heterogenized Homogeneous Catalysts for Fine Chemicals Production</c:v>
                </c:pt>
                <c:pt idx="16">
                  <c:v>Social Informatics</c:v>
                </c:pt>
                <c:pt idx="17">
                  <c:v>Zinc Oxide</c:v>
                </c:pt>
                <c:pt idx="18">
                  <c:v>Compendium of the Microbiological Spoilage of Foods and Beverages</c:v>
                </c:pt>
                <c:pt idx="19">
                  <c:v>LaTeX and Friends</c:v>
                </c:pt>
                <c:pt idx="20">
                  <c:v>Facets of Virtual Environments</c:v>
                </c:pt>
                <c:pt idx="21">
                  <c:v>Applications of Membrane Computing</c:v>
                </c:pt>
                <c:pt idx="22">
                  <c:v>Encapsulation Technologies for Active Food Ingredients and Food Processing</c:v>
                </c:pt>
                <c:pt idx="23">
                  <c:v>Advanced Fluorescence Reporters in Chemistry and Biology II</c:v>
                </c:pt>
                <c:pt idx="24">
                  <c:v>Guide to Fortran 2003 Programming</c:v>
                </c:pt>
                <c:pt idx="25">
                  <c:v>C-H Activation</c:v>
                </c:pt>
                <c:pt idx="26">
                  <c:v>Ostatní (cca 125 titulů)</c:v>
                </c:pt>
              </c:strCache>
            </c:strRef>
          </c:cat>
          <c:val>
            <c:numRef>
              <c:f>all_subs_stats_sorted_marked!$AC$2:$AC$28</c:f>
              <c:numCache>
                <c:formatCode>General</c:formatCode>
                <c:ptCount val="27"/>
                <c:pt idx="0">
                  <c:v>0</c:v>
                </c:pt>
                <c:pt idx="1">
                  <c:v>93</c:v>
                </c:pt>
                <c:pt idx="2">
                  <c:v>0</c:v>
                </c:pt>
                <c:pt idx="3">
                  <c:v>74</c:v>
                </c:pt>
                <c:pt idx="4">
                  <c:v>0</c:v>
                </c:pt>
                <c:pt idx="5">
                  <c:v>69</c:v>
                </c:pt>
                <c:pt idx="6">
                  <c:v>0</c:v>
                </c:pt>
                <c:pt idx="7">
                  <c:v>54</c:v>
                </c:pt>
                <c:pt idx="8">
                  <c:v>0</c:v>
                </c:pt>
                <c:pt idx="9">
                  <c:v>44</c:v>
                </c:pt>
                <c:pt idx="10">
                  <c:v>42</c:v>
                </c:pt>
                <c:pt idx="11">
                  <c:v>34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17</c:v>
                </c:pt>
                <c:pt idx="17">
                  <c:v>0</c:v>
                </c:pt>
                <c:pt idx="18">
                  <c:v>0</c:v>
                </c:pt>
                <c:pt idx="19">
                  <c:v>16</c:v>
                </c:pt>
                <c:pt idx="20">
                  <c:v>15</c:v>
                </c:pt>
                <c:pt idx="21">
                  <c:v>15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 formatCode="_-* #,##0\ _K_č_-;\-* #,##0\ _K_č_-;_-* &quot;-&quot;??\ _K_č_-;_-@_-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66015616"/>
        <c:axId val="66017152"/>
      </c:barChart>
      <c:catAx>
        <c:axId val="66015616"/>
        <c:scaling>
          <c:orientation val="minMax"/>
        </c:scaling>
        <c:delete val="0"/>
        <c:axPos val="b"/>
        <c:majorTickMark val="out"/>
        <c:minorTickMark val="none"/>
        <c:tickLblPos val="nextTo"/>
        <c:crossAx val="66017152"/>
        <c:crosses val="autoZero"/>
        <c:auto val="1"/>
        <c:lblAlgn val="ctr"/>
        <c:lblOffset val="100"/>
        <c:noMultiLvlLbl val="0"/>
      </c:catAx>
      <c:valAx>
        <c:axId val="660171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Successful Section Requests </a:t>
                </a:r>
                <a:r>
                  <a:rPr lang="cs-CZ" baseline="0"/>
                  <a:t> v r. 2013</a:t>
                </a:r>
                <a:endParaRPr lang="cs-CZ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6015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List1!$B$3</c:f>
              <c:strCache>
                <c:ptCount val="1"/>
                <c:pt idx="0">
                  <c:v>Food Analysis</c:v>
                </c:pt>
              </c:strCache>
            </c:strRef>
          </c:tx>
          <c:val>
            <c:numRef>
              <c:f>List1!$C$3:$N$3</c:f>
              <c:numCache>
                <c:formatCode>General</c:formatCode>
                <c:ptCount val="12"/>
                <c:pt idx="0">
                  <c:v>19</c:v>
                </c:pt>
                <c:pt idx="1">
                  <c:v>49</c:v>
                </c:pt>
                <c:pt idx="2">
                  <c:v>13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355</c:v>
                </c:pt>
                <c:pt idx="9">
                  <c:v>338</c:v>
                </c:pt>
                <c:pt idx="10">
                  <c:v>457</c:v>
                </c:pt>
                <c:pt idx="11">
                  <c:v>104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37248"/>
        <c:axId val="66038784"/>
      </c:lineChart>
      <c:catAx>
        <c:axId val="66037248"/>
        <c:scaling>
          <c:orientation val="minMax"/>
        </c:scaling>
        <c:delete val="0"/>
        <c:axPos val="b"/>
        <c:majorTickMark val="out"/>
        <c:minorTickMark val="none"/>
        <c:tickLblPos val="nextTo"/>
        <c:crossAx val="66038784"/>
        <c:crosses val="autoZero"/>
        <c:auto val="1"/>
        <c:lblAlgn val="ctr"/>
        <c:lblOffset val="100"/>
        <c:noMultiLvlLbl val="0"/>
      </c:catAx>
      <c:valAx>
        <c:axId val="660387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6037248"/>
        <c:crosses val="autoZero"/>
        <c:crossBetween val="between"/>
        <c:majorUnit val="10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Ro</a:t>
            </a:r>
            <a:r>
              <a:rPr lang="cs-CZ"/>
              <a:t>ční úhrny využívanost největších časopiseckých kolekcí</a:t>
            </a:r>
          </a:p>
          <a:p>
            <a:pPr>
              <a:defRPr/>
            </a:pPr>
            <a:r>
              <a:rPr lang="cs-CZ"/>
              <a:t>2009-2013</a:t>
            </a:r>
            <a:r>
              <a:rPr lang="en-US"/>
              <a:t> </a:t>
            </a:r>
            <a:r>
              <a:rPr lang="cs-CZ"/>
              <a:t>-</a:t>
            </a:r>
            <a:r>
              <a:rPr lang="cs-CZ" baseline="0"/>
              <a:t> VŠCHT Praha</a:t>
            </a:r>
            <a:endParaRPr lang="cs-CZ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List1!$A$11</c:f>
              <c:strCache>
                <c:ptCount val="1"/>
                <c:pt idx="0">
                  <c:v>ScienceDirect (Elsevier)</c:v>
                </c:pt>
              </c:strCache>
            </c:strRef>
          </c:tx>
          <c:marker>
            <c:symbol val="none"/>
          </c:marker>
          <c:val>
            <c:numRef>
              <c:f>List1!$B$11:$BI$11</c:f>
              <c:numCache>
                <c:formatCode>General</c:formatCode>
                <c:ptCount val="60"/>
                <c:pt idx="0">
                  <c:v>162898</c:v>
                </c:pt>
                <c:pt idx="1">
                  <c:v>162898</c:v>
                </c:pt>
                <c:pt idx="2">
                  <c:v>162898</c:v>
                </c:pt>
                <c:pt idx="3">
                  <c:v>162898</c:v>
                </c:pt>
                <c:pt idx="4">
                  <c:v>162898</c:v>
                </c:pt>
                <c:pt idx="5">
                  <c:v>162898</c:v>
                </c:pt>
                <c:pt idx="6">
                  <c:v>162898</c:v>
                </c:pt>
                <c:pt idx="7">
                  <c:v>162898</c:v>
                </c:pt>
                <c:pt idx="8">
                  <c:v>162898</c:v>
                </c:pt>
                <c:pt idx="9">
                  <c:v>162898</c:v>
                </c:pt>
                <c:pt idx="10">
                  <c:v>162898</c:v>
                </c:pt>
                <c:pt idx="11">
                  <c:v>162898</c:v>
                </c:pt>
                <c:pt idx="12">
                  <c:v>167032</c:v>
                </c:pt>
                <c:pt idx="13">
                  <c:v>167032</c:v>
                </c:pt>
                <c:pt idx="14">
                  <c:v>167032</c:v>
                </c:pt>
                <c:pt idx="15">
                  <c:v>167032</c:v>
                </c:pt>
                <c:pt idx="16">
                  <c:v>167032</c:v>
                </c:pt>
                <c:pt idx="17">
                  <c:v>167032</c:v>
                </c:pt>
                <c:pt idx="18">
                  <c:v>167032</c:v>
                </c:pt>
                <c:pt idx="19">
                  <c:v>167032</c:v>
                </c:pt>
                <c:pt idx="20">
                  <c:v>167032</c:v>
                </c:pt>
                <c:pt idx="21">
                  <c:v>167032</c:v>
                </c:pt>
                <c:pt idx="22">
                  <c:v>167032</c:v>
                </c:pt>
                <c:pt idx="23">
                  <c:v>167032</c:v>
                </c:pt>
                <c:pt idx="24">
                  <c:v>162750</c:v>
                </c:pt>
                <c:pt idx="25">
                  <c:v>162750</c:v>
                </c:pt>
                <c:pt idx="26">
                  <c:v>162750</c:v>
                </c:pt>
                <c:pt idx="27">
                  <c:v>162750</c:v>
                </c:pt>
                <c:pt idx="28">
                  <c:v>162750</c:v>
                </c:pt>
                <c:pt idx="29">
                  <c:v>162750</c:v>
                </c:pt>
                <c:pt idx="30">
                  <c:v>162750</c:v>
                </c:pt>
                <c:pt idx="31">
                  <c:v>162750</c:v>
                </c:pt>
                <c:pt idx="32">
                  <c:v>162750</c:v>
                </c:pt>
                <c:pt idx="33">
                  <c:v>162750</c:v>
                </c:pt>
                <c:pt idx="34">
                  <c:v>162750</c:v>
                </c:pt>
                <c:pt idx="35">
                  <c:v>162750</c:v>
                </c:pt>
                <c:pt idx="36">
                  <c:v>171663</c:v>
                </c:pt>
                <c:pt idx="37">
                  <c:v>171663</c:v>
                </c:pt>
                <c:pt idx="38">
                  <c:v>171663</c:v>
                </c:pt>
                <c:pt idx="39">
                  <c:v>171663</c:v>
                </c:pt>
                <c:pt idx="40">
                  <c:v>171663</c:v>
                </c:pt>
                <c:pt idx="41">
                  <c:v>171663</c:v>
                </c:pt>
                <c:pt idx="42">
                  <c:v>171663</c:v>
                </c:pt>
                <c:pt idx="43">
                  <c:v>171663</c:v>
                </c:pt>
                <c:pt idx="44">
                  <c:v>171663</c:v>
                </c:pt>
                <c:pt idx="45">
                  <c:v>171663</c:v>
                </c:pt>
                <c:pt idx="46">
                  <c:v>171663</c:v>
                </c:pt>
                <c:pt idx="47">
                  <c:v>171663</c:v>
                </c:pt>
                <c:pt idx="48">
                  <c:v>199954</c:v>
                </c:pt>
                <c:pt idx="49">
                  <c:v>199954</c:v>
                </c:pt>
                <c:pt idx="50">
                  <c:v>199954</c:v>
                </c:pt>
                <c:pt idx="51">
                  <c:v>199954</c:v>
                </c:pt>
                <c:pt idx="52">
                  <c:v>199954</c:v>
                </c:pt>
                <c:pt idx="53">
                  <c:v>199954</c:v>
                </c:pt>
                <c:pt idx="54">
                  <c:v>199954</c:v>
                </c:pt>
                <c:pt idx="55">
                  <c:v>199954</c:v>
                </c:pt>
                <c:pt idx="56">
                  <c:v>199954</c:v>
                </c:pt>
                <c:pt idx="57">
                  <c:v>199954</c:v>
                </c:pt>
                <c:pt idx="58">
                  <c:v>199954</c:v>
                </c:pt>
                <c:pt idx="59">
                  <c:v>199954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List1!$A$12</c:f>
              <c:strCache>
                <c:ptCount val="1"/>
                <c:pt idx="0">
                  <c:v>ACS Journals</c:v>
                </c:pt>
              </c:strCache>
            </c:strRef>
          </c:tx>
          <c:marker>
            <c:symbol val="none"/>
          </c:marker>
          <c:val>
            <c:numRef>
              <c:f>List1!$B$12:$BI$12</c:f>
              <c:numCache>
                <c:formatCode>General</c:formatCode>
                <c:ptCount val="60"/>
                <c:pt idx="0">
                  <c:v>27249</c:v>
                </c:pt>
                <c:pt idx="1">
                  <c:v>27249</c:v>
                </c:pt>
                <c:pt idx="2">
                  <c:v>27249</c:v>
                </c:pt>
                <c:pt idx="3">
                  <c:v>27249</c:v>
                </c:pt>
                <c:pt idx="4">
                  <c:v>27249</c:v>
                </c:pt>
                <c:pt idx="5">
                  <c:v>27249</c:v>
                </c:pt>
                <c:pt idx="6">
                  <c:v>27249</c:v>
                </c:pt>
                <c:pt idx="7">
                  <c:v>27249</c:v>
                </c:pt>
                <c:pt idx="8">
                  <c:v>27249</c:v>
                </c:pt>
                <c:pt idx="9">
                  <c:v>27249</c:v>
                </c:pt>
                <c:pt idx="10">
                  <c:v>27249</c:v>
                </c:pt>
                <c:pt idx="11">
                  <c:v>27249</c:v>
                </c:pt>
                <c:pt idx="12">
                  <c:v>32568</c:v>
                </c:pt>
                <c:pt idx="13">
                  <c:v>32568</c:v>
                </c:pt>
                <c:pt idx="14">
                  <c:v>32568</c:v>
                </c:pt>
                <c:pt idx="15">
                  <c:v>32568</c:v>
                </c:pt>
                <c:pt idx="16">
                  <c:v>32568</c:v>
                </c:pt>
                <c:pt idx="17">
                  <c:v>32568</c:v>
                </c:pt>
                <c:pt idx="18">
                  <c:v>32568</c:v>
                </c:pt>
                <c:pt idx="19">
                  <c:v>32568</c:v>
                </c:pt>
                <c:pt idx="20">
                  <c:v>32568</c:v>
                </c:pt>
                <c:pt idx="21">
                  <c:v>32568</c:v>
                </c:pt>
                <c:pt idx="22">
                  <c:v>32568</c:v>
                </c:pt>
                <c:pt idx="23">
                  <c:v>32568</c:v>
                </c:pt>
                <c:pt idx="24">
                  <c:v>35232</c:v>
                </c:pt>
                <c:pt idx="25">
                  <c:v>35232</c:v>
                </c:pt>
                <c:pt idx="26">
                  <c:v>35232</c:v>
                </c:pt>
                <c:pt idx="27">
                  <c:v>35232</c:v>
                </c:pt>
                <c:pt idx="28">
                  <c:v>35232</c:v>
                </c:pt>
                <c:pt idx="29">
                  <c:v>35232</c:v>
                </c:pt>
                <c:pt idx="30">
                  <c:v>35232</c:v>
                </c:pt>
                <c:pt idx="31">
                  <c:v>35232</c:v>
                </c:pt>
                <c:pt idx="32">
                  <c:v>35232</c:v>
                </c:pt>
                <c:pt idx="33">
                  <c:v>35232</c:v>
                </c:pt>
                <c:pt idx="34">
                  <c:v>35232</c:v>
                </c:pt>
                <c:pt idx="35">
                  <c:v>35232</c:v>
                </c:pt>
                <c:pt idx="36">
                  <c:v>35552</c:v>
                </c:pt>
                <c:pt idx="37">
                  <c:v>35552</c:v>
                </c:pt>
                <c:pt idx="38">
                  <c:v>35552</c:v>
                </c:pt>
                <c:pt idx="39">
                  <c:v>35552</c:v>
                </c:pt>
                <c:pt idx="40">
                  <c:v>35552</c:v>
                </c:pt>
                <c:pt idx="41">
                  <c:v>35552</c:v>
                </c:pt>
                <c:pt idx="42">
                  <c:v>35552</c:v>
                </c:pt>
                <c:pt idx="43">
                  <c:v>35552</c:v>
                </c:pt>
                <c:pt idx="44">
                  <c:v>35552</c:v>
                </c:pt>
                <c:pt idx="45">
                  <c:v>35552</c:v>
                </c:pt>
                <c:pt idx="46">
                  <c:v>35552</c:v>
                </c:pt>
                <c:pt idx="47">
                  <c:v>35552</c:v>
                </c:pt>
                <c:pt idx="48">
                  <c:v>38317</c:v>
                </c:pt>
                <c:pt idx="49">
                  <c:v>38317</c:v>
                </c:pt>
                <c:pt idx="50">
                  <c:v>38317</c:v>
                </c:pt>
                <c:pt idx="51">
                  <c:v>38317</c:v>
                </c:pt>
                <c:pt idx="52">
                  <c:v>38317</c:v>
                </c:pt>
                <c:pt idx="53">
                  <c:v>38317</c:v>
                </c:pt>
                <c:pt idx="54">
                  <c:v>38317</c:v>
                </c:pt>
                <c:pt idx="55">
                  <c:v>38317</c:v>
                </c:pt>
                <c:pt idx="56">
                  <c:v>38317</c:v>
                </c:pt>
                <c:pt idx="57">
                  <c:v>38317</c:v>
                </c:pt>
                <c:pt idx="58">
                  <c:v>38317</c:v>
                </c:pt>
                <c:pt idx="59">
                  <c:v>38317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List1!$A$13</c:f>
              <c:strCache>
                <c:ptCount val="1"/>
                <c:pt idx="0">
                  <c:v>RSC Journals</c:v>
                </c:pt>
              </c:strCache>
            </c:strRef>
          </c:tx>
          <c:marker>
            <c:symbol val="none"/>
          </c:marker>
          <c:val>
            <c:numRef>
              <c:f>List1!$B$13:$BI$13</c:f>
              <c:numCache>
                <c:formatCode>General</c:formatCode>
                <c:ptCount val="60"/>
                <c:pt idx="0">
                  <c:v>6547</c:v>
                </c:pt>
                <c:pt idx="1">
                  <c:v>6547</c:v>
                </c:pt>
                <c:pt idx="2">
                  <c:v>6547</c:v>
                </c:pt>
                <c:pt idx="3">
                  <c:v>6547</c:v>
                </c:pt>
                <c:pt idx="4">
                  <c:v>6547</c:v>
                </c:pt>
                <c:pt idx="5">
                  <c:v>6547</c:v>
                </c:pt>
                <c:pt idx="6">
                  <c:v>6547</c:v>
                </c:pt>
                <c:pt idx="7">
                  <c:v>6547</c:v>
                </c:pt>
                <c:pt idx="8">
                  <c:v>6547</c:v>
                </c:pt>
                <c:pt idx="9">
                  <c:v>6547</c:v>
                </c:pt>
                <c:pt idx="10">
                  <c:v>6547</c:v>
                </c:pt>
                <c:pt idx="11">
                  <c:v>6547</c:v>
                </c:pt>
                <c:pt idx="12">
                  <c:v>7388</c:v>
                </c:pt>
                <c:pt idx="13">
                  <c:v>7388</c:v>
                </c:pt>
                <c:pt idx="14">
                  <c:v>7388</c:v>
                </c:pt>
                <c:pt idx="15">
                  <c:v>7388</c:v>
                </c:pt>
                <c:pt idx="16">
                  <c:v>7388</c:v>
                </c:pt>
                <c:pt idx="17">
                  <c:v>7388</c:v>
                </c:pt>
                <c:pt idx="18">
                  <c:v>7388</c:v>
                </c:pt>
                <c:pt idx="19">
                  <c:v>7388</c:v>
                </c:pt>
                <c:pt idx="20">
                  <c:v>7388</c:v>
                </c:pt>
                <c:pt idx="21">
                  <c:v>7388</c:v>
                </c:pt>
                <c:pt idx="22">
                  <c:v>7388</c:v>
                </c:pt>
                <c:pt idx="23">
                  <c:v>7388</c:v>
                </c:pt>
                <c:pt idx="24">
                  <c:v>9813</c:v>
                </c:pt>
                <c:pt idx="25">
                  <c:v>9813</c:v>
                </c:pt>
                <c:pt idx="26">
                  <c:v>9813</c:v>
                </c:pt>
                <c:pt idx="27">
                  <c:v>9813</c:v>
                </c:pt>
                <c:pt idx="28">
                  <c:v>9813</c:v>
                </c:pt>
                <c:pt idx="29">
                  <c:v>9813</c:v>
                </c:pt>
                <c:pt idx="30">
                  <c:v>9813</c:v>
                </c:pt>
                <c:pt idx="31">
                  <c:v>9813</c:v>
                </c:pt>
                <c:pt idx="32">
                  <c:v>9813</c:v>
                </c:pt>
                <c:pt idx="33">
                  <c:v>9813</c:v>
                </c:pt>
                <c:pt idx="34">
                  <c:v>9813</c:v>
                </c:pt>
                <c:pt idx="35">
                  <c:v>9813</c:v>
                </c:pt>
                <c:pt idx="36">
                  <c:v>12645</c:v>
                </c:pt>
                <c:pt idx="37">
                  <c:v>12645</c:v>
                </c:pt>
                <c:pt idx="38">
                  <c:v>12645</c:v>
                </c:pt>
                <c:pt idx="39">
                  <c:v>12645</c:v>
                </c:pt>
                <c:pt idx="40">
                  <c:v>12645</c:v>
                </c:pt>
                <c:pt idx="41">
                  <c:v>12645</c:v>
                </c:pt>
                <c:pt idx="42">
                  <c:v>12645</c:v>
                </c:pt>
                <c:pt idx="43">
                  <c:v>12645</c:v>
                </c:pt>
                <c:pt idx="44">
                  <c:v>12645</c:v>
                </c:pt>
                <c:pt idx="45">
                  <c:v>12645</c:v>
                </c:pt>
                <c:pt idx="46">
                  <c:v>12645</c:v>
                </c:pt>
                <c:pt idx="47">
                  <c:v>12645</c:v>
                </c:pt>
                <c:pt idx="48">
                  <c:v>35772</c:v>
                </c:pt>
                <c:pt idx="49">
                  <c:v>35772</c:v>
                </c:pt>
                <c:pt idx="50">
                  <c:v>35772</c:v>
                </c:pt>
                <c:pt idx="51">
                  <c:v>35772</c:v>
                </c:pt>
                <c:pt idx="52">
                  <c:v>35772</c:v>
                </c:pt>
                <c:pt idx="53">
                  <c:v>35772</c:v>
                </c:pt>
                <c:pt idx="54">
                  <c:v>35772</c:v>
                </c:pt>
                <c:pt idx="55">
                  <c:v>35772</c:v>
                </c:pt>
                <c:pt idx="56">
                  <c:v>35772</c:v>
                </c:pt>
                <c:pt idx="57">
                  <c:v>35772</c:v>
                </c:pt>
                <c:pt idx="58">
                  <c:v>35772</c:v>
                </c:pt>
                <c:pt idx="59">
                  <c:v>35772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List1!$A$14</c:f>
              <c:strCache>
                <c:ptCount val="1"/>
                <c:pt idx="0">
                  <c:v>Wiley Journals</c:v>
                </c:pt>
              </c:strCache>
            </c:strRef>
          </c:tx>
          <c:marker>
            <c:symbol val="none"/>
          </c:marker>
          <c:val>
            <c:numRef>
              <c:f>List1!$B$14:$BI$14</c:f>
              <c:numCache>
                <c:formatCode>General</c:formatCode>
                <c:ptCount val="60"/>
                <c:pt idx="24">
                  <c:v>43198</c:v>
                </c:pt>
                <c:pt idx="25">
                  <c:v>43198</c:v>
                </c:pt>
                <c:pt idx="26">
                  <c:v>43198</c:v>
                </c:pt>
                <c:pt idx="27">
                  <c:v>43198</c:v>
                </c:pt>
                <c:pt idx="28">
                  <c:v>43198</c:v>
                </c:pt>
                <c:pt idx="29">
                  <c:v>43198</c:v>
                </c:pt>
                <c:pt idx="30">
                  <c:v>43198</c:v>
                </c:pt>
                <c:pt idx="31">
                  <c:v>43198</c:v>
                </c:pt>
                <c:pt idx="32">
                  <c:v>43198</c:v>
                </c:pt>
                <c:pt idx="33">
                  <c:v>43198</c:v>
                </c:pt>
                <c:pt idx="34">
                  <c:v>43198</c:v>
                </c:pt>
                <c:pt idx="35">
                  <c:v>43198</c:v>
                </c:pt>
                <c:pt idx="36">
                  <c:v>30042</c:v>
                </c:pt>
                <c:pt idx="37">
                  <c:v>30042</c:v>
                </c:pt>
                <c:pt idx="38">
                  <c:v>30042</c:v>
                </c:pt>
                <c:pt idx="39">
                  <c:v>30042</c:v>
                </c:pt>
                <c:pt idx="40">
                  <c:v>30042</c:v>
                </c:pt>
                <c:pt idx="41">
                  <c:v>30042</c:v>
                </c:pt>
                <c:pt idx="42">
                  <c:v>30042</c:v>
                </c:pt>
                <c:pt idx="43">
                  <c:v>30042</c:v>
                </c:pt>
                <c:pt idx="44">
                  <c:v>30042</c:v>
                </c:pt>
                <c:pt idx="45">
                  <c:v>30042</c:v>
                </c:pt>
                <c:pt idx="46">
                  <c:v>30042</c:v>
                </c:pt>
                <c:pt idx="47">
                  <c:v>30042</c:v>
                </c:pt>
                <c:pt idx="48">
                  <c:v>31973</c:v>
                </c:pt>
                <c:pt idx="49">
                  <c:v>31973</c:v>
                </c:pt>
                <c:pt idx="50">
                  <c:v>31973</c:v>
                </c:pt>
                <c:pt idx="51">
                  <c:v>31973</c:v>
                </c:pt>
                <c:pt idx="52">
                  <c:v>31973</c:v>
                </c:pt>
                <c:pt idx="53">
                  <c:v>31973</c:v>
                </c:pt>
                <c:pt idx="54">
                  <c:v>31973</c:v>
                </c:pt>
                <c:pt idx="55">
                  <c:v>31973</c:v>
                </c:pt>
                <c:pt idx="56">
                  <c:v>31973</c:v>
                </c:pt>
                <c:pt idx="57">
                  <c:v>31973</c:v>
                </c:pt>
                <c:pt idx="58">
                  <c:v>31973</c:v>
                </c:pt>
                <c:pt idx="59">
                  <c:v>31973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963904"/>
        <c:axId val="65965440"/>
      </c:lineChart>
      <c:catAx>
        <c:axId val="65963904"/>
        <c:scaling>
          <c:orientation val="minMax"/>
        </c:scaling>
        <c:delete val="0"/>
        <c:axPos val="b"/>
        <c:majorTickMark val="none"/>
        <c:minorTickMark val="none"/>
        <c:tickLblPos val="none"/>
        <c:crossAx val="65965440"/>
        <c:crosses val="autoZero"/>
        <c:auto val="1"/>
        <c:lblAlgn val="ctr"/>
        <c:lblOffset val="100"/>
        <c:noMultiLvlLbl val="0"/>
      </c:catAx>
      <c:valAx>
        <c:axId val="65965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Počet úspěšných stažení plných textů článků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963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Archiv!$A$5</c:f>
              <c:strCache>
                <c:ptCount val="1"/>
                <c:pt idx="0">
                  <c:v>Předplatné</c:v>
                </c:pt>
              </c:strCache>
            </c:strRef>
          </c:tx>
          <c:invertIfNegative val="0"/>
          <c:val>
            <c:numRef>
              <c:f>Archiv!$B$5:$F$5</c:f>
              <c:numCache>
                <c:formatCode>General</c:formatCode>
                <c:ptCount val="5"/>
                <c:pt idx="0">
                  <c:v>100</c:v>
                </c:pt>
                <c:pt idx="1">
                  <c:v>105</c:v>
                </c:pt>
                <c:pt idx="2">
                  <c:v>110.25</c:v>
                </c:pt>
                <c:pt idx="3">
                  <c:v>115.7625</c:v>
                </c:pt>
                <c:pt idx="4">
                  <c:v>121.55062500000001</c:v>
                </c:pt>
              </c:numCache>
            </c:numRef>
          </c:val>
        </c:ser>
        <c:ser>
          <c:idx val="1"/>
          <c:order val="1"/>
          <c:tx>
            <c:strRef>
              <c:f>Archiv!$A$6</c:f>
              <c:strCache>
                <c:ptCount val="1"/>
                <c:pt idx="0">
                  <c:v>Archiv - předplatné</c:v>
                </c:pt>
              </c:strCache>
            </c:strRef>
          </c:tx>
          <c:invertIfNegative val="0"/>
          <c:val>
            <c:numRef>
              <c:f>Archiv!$B$6:$F$6</c:f>
              <c:numCache>
                <c:formatCode>General</c:formatCode>
                <c:ptCount val="5"/>
                <c:pt idx="0">
                  <c:v>20</c:v>
                </c:pt>
                <c:pt idx="1">
                  <c:v>21</c:v>
                </c:pt>
                <c:pt idx="2">
                  <c:v>22.05</c:v>
                </c:pt>
                <c:pt idx="3">
                  <c:v>23.152500000000003</c:v>
                </c:pt>
                <c:pt idx="4">
                  <c:v>24.310125000000003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088320"/>
        <c:axId val="64090112"/>
      </c:barChart>
      <c:catAx>
        <c:axId val="64088320"/>
        <c:scaling>
          <c:orientation val="minMax"/>
        </c:scaling>
        <c:delete val="0"/>
        <c:axPos val="b"/>
        <c:majorTickMark val="out"/>
        <c:minorTickMark val="none"/>
        <c:tickLblPos val="nextTo"/>
        <c:crossAx val="64090112"/>
        <c:crosses val="autoZero"/>
        <c:auto val="1"/>
        <c:lblAlgn val="ctr"/>
        <c:lblOffset val="100"/>
        <c:noMultiLvlLbl val="0"/>
      </c:catAx>
      <c:valAx>
        <c:axId val="64090112"/>
        <c:scaling>
          <c:orientation val="minMax"/>
          <c:max val="2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64088320"/>
        <c:crosses val="autoZero"/>
        <c:crossBetween val="between"/>
      </c:valAx>
    </c:plotArea>
    <c:legend>
      <c:legendPos val="tr"/>
      <c:layout/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Sheet1!$P$8</c:f>
              <c:strCache>
                <c:ptCount val="1"/>
                <c:pt idx="0">
                  <c:v>ICT Mumbai + India Network</c:v>
                </c:pt>
              </c:strCache>
            </c:strRef>
          </c:tx>
          <c:invertIfNegative val="0"/>
          <c:val>
            <c:numRef>
              <c:f>Sheet1!$B$3:$M$3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3630</c:v>
                </c:pt>
                <c:pt idx="4">
                  <c:v>3314</c:v>
                </c:pt>
                <c:pt idx="5">
                  <c:v>2711</c:v>
                </c:pt>
                <c:pt idx="6">
                  <c:v>3135</c:v>
                </c:pt>
                <c:pt idx="7">
                  <c:v>3253</c:v>
                </c:pt>
                <c:pt idx="8">
                  <c:v>2800</c:v>
                </c:pt>
                <c:pt idx="9">
                  <c:v>3592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Sheet1!$P$10</c:f>
              <c:strCache>
                <c:ptCount val="1"/>
                <c:pt idx="0">
                  <c:v>ICT Prague</c:v>
                </c:pt>
              </c:strCache>
            </c:strRef>
          </c:tx>
          <c:invertIfNegative val="0"/>
          <c:val>
            <c:numRef>
              <c:f>Sheet1!$B$4:$M$4</c:f>
              <c:numCache>
                <c:formatCode>General</c:formatCode>
                <c:ptCount val="12"/>
                <c:pt idx="0">
                  <c:v>1092</c:v>
                </c:pt>
                <c:pt idx="1">
                  <c:v>1234</c:v>
                </c:pt>
                <c:pt idx="2">
                  <c:v>1558</c:v>
                </c:pt>
                <c:pt idx="3">
                  <c:v>1647</c:v>
                </c:pt>
                <c:pt idx="4">
                  <c:v>1191</c:v>
                </c:pt>
                <c:pt idx="5">
                  <c:v>830</c:v>
                </c:pt>
                <c:pt idx="6">
                  <c:v>801</c:v>
                </c:pt>
                <c:pt idx="7">
                  <c:v>891</c:v>
                </c:pt>
                <c:pt idx="8">
                  <c:v>1182</c:v>
                </c:pt>
                <c:pt idx="9">
                  <c:v>1355</c:v>
                </c:pt>
                <c:pt idx="10">
                  <c:v>1205</c:v>
                </c:pt>
                <c:pt idx="11">
                  <c:v>844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065920"/>
        <c:axId val="66067456"/>
      </c:barChart>
      <c:catAx>
        <c:axId val="66065920"/>
        <c:scaling>
          <c:orientation val="minMax"/>
        </c:scaling>
        <c:delete val="0"/>
        <c:axPos val="b"/>
        <c:majorTickMark val="out"/>
        <c:minorTickMark val="none"/>
        <c:tickLblPos val="nextTo"/>
        <c:crossAx val="66067456"/>
        <c:crosses val="autoZero"/>
        <c:auto val="1"/>
        <c:lblAlgn val="ctr"/>
        <c:lblOffset val="100"/>
        <c:noMultiLvlLbl val="0"/>
      </c:catAx>
      <c:valAx>
        <c:axId val="66067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6065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Archiv!$A$8</c:f>
              <c:strCache>
                <c:ptCount val="1"/>
                <c:pt idx="0">
                  <c:v>Předplatné</c:v>
                </c:pt>
              </c:strCache>
            </c:strRef>
          </c:tx>
          <c:invertIfNegative val="0"/>
          <c:val>
            <c:numRef>
              <c:f>Archiv!$B$8:$F$8</c:f>
              <c:numCache>
                <c:formatCode>General</c:formatCode>
                <c:ptCount val="5"/>
                <c:pt idx="0">
                  <c:v>100</c:v>
                </c:pt>
                <c:pt idx="1">
                  <c:v>105</c:v>
                </c:pt>
                <c:pt idx="2">
                  <c:v>110.25</c:v>
                </c:pt>
                <c:pt idx="3">
                  <c:v>115.7625</c:v>
                </c:pt>
                <c:pt idx="4">
                  <c:v>121.55062500000001</c:v>
                </c:pt>
              </c:numCache>
            </c:numRef>
          </c:val>
        </c:ser>
        <c:ser>
          <c:idx val="1"/>
          <c:order val="1"/>
          <c:tx>
            <c:strRef>
              <c:f>Archiv!$A$9</c:f>
              <c:strCache>
                <c:ptCount val="1"/>
                <c:pt idx="0">
                  <c:v>Archiv - jednorázový nákup</c:v>
                </c:pt>
              </c:strCache>
            </c:strRef>
          </c:tx>
          <c:invertIfNegative val="0"/>
          <c:val>
            <c:numRef>
              <c:f>Archiv!$B$9:$F$9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119168"/>
        <c:axId val="64120704"/>
      </c:barChart>
      <c:catAx>
        <c:axId val="64119168"/>
        <c:scaling>
          <c:orientation val="minMax"/>
        </c:scaling>
        <c:delete val="0"/>
        <c:axPos val="b"/>
        <c:majorTickMark val="out"/>
        <c:minorTickMark val="none"/>
        <c:tickLblPos val="nextTo"/>
        <c:crossAx val="64120704"/>
        <c:crosses val="autoZero"/>
        <c:auto val="1"/>
        <c:lblAlgn val="ctr"/>
        <c:lblOffset val="100"/>
        <c:noMultiLvlLbl val="0"/>
      </c:catAx>
      <c:valAx>
        <c:axId val="64120704"/>
        <c:scaling>
          <c:orientation val="minMax"/>
          <c:max val="2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64119168"/>
        <c:crosses val="autoZero"/>
        <c:crossBetween val="between"/>
      </c:valAx>
    </c:plotArea>
    <c:legend>
      <c:legendPos val="tr"/>
      <c:layout/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Archiv!$A$11</c:f>
              <c:strCache>
                <c:ptCount val="1"/>
                <c:pt idx="0">
                  <c:v>Statistiky - předplatné</c:v>
                </c:pt>
              </c:strCache>
            </c:strRef>
          </c:tx>
          <c:invertIfNegative val="0"/>
          <c:val>
            <c:numRef>
              <c:f>Archiv!$B$11:$F$11</c:f>
              <c:numCache>
                <c:formatCode>General</c:formatCode>
                <c:ptCount val="5"/>
                <c:pt idx="0">
                  <c:v>100</c:v>
                </c:pt>
                <c:pt idx="1">
                  <c:v>105</c:v>
                </c:pt>
                <c:pt idx="2">
                  <c:v>110.25</c:v>
                </c:pt>
                <c:pt idx="3">
                  <c:v>115.7625</c:v>
                </c:pt>
                <c:pt idx="4">
                  <c:v>121.55062500000001</c:v>
                </c:pt>
              </c:numCache>
            </c:numRef>
          </c:val>
        </c:ser>
        <c:ser>
          <c:idx val="1"/>
          <c:order val="1"/>
          <c:tx>
            <c:strRef>
              <c:f>Archiv!$A$12</c:f>
              <c:strCache>
                <c:ptCount val="1"/>
                <c:pt idx="0">
                  <c:v>Statistiky - archiv</c:v>
                </c:pt>
              </c:strCache>
            </c:strRef>
          </c:tx>
          <c:invertIfNegative val="0"/>
          <c:val>
            <c:numRef>
              <c:f>Archiv!$B$12:$F$12</c:f>
              <c:numCache>
                <c:formatCode>General</c:formatCode>
                <c:ptCount val="5"/>
                <c:pt idx="0">
                  <c:v>10</c:v>
                </c:pt>
                <c:pt idx="1">
                  <c:v>10.5</c:v>
                </c:pt>
                <c:pt idx="2">
                  <c:v>11.025</c:v>
                </c:pt>
                <c:pt idx="3">
                  <c:v>11.576250000000002</c:v>
                </c:pt>
                <c:pt idx="4">
                  <c:v>12.155062500000001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137472"/>
        <c:axId val="64151552"/>
      </c:barChart>
      <c:catAx>
        <c:axId val="64137472"/>
        <c:scaling>
          <c:orientation val="minMax"/>
        </c:scaling>
        <c:delete val="0"/>
        <c:axPos val="b"/>
        <c:majorTickMark val="out"/>
        <c:minorTickMark val="none"/>
        <c:tickLblPos val="nextTo"/>
        <c:crossAx val="64151552"/>
        <c:crosses val="autoZero"/>
        <c:auto val="1"/>
        <c:lblAlgn val="ctr"/>
        <c:lblOffset val="100"/>
        <c:noMultiLvlLbl val="0"/>
      </c:catAx>
      <c:valAx>
        <c:axId val="6415155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64137472"/>
        <c:crosses val="autoZero"/>
        <c:crossBetween val="between"/>
      </c:valAx>
    </c:plotArea>
    <c:legend>
      <c:legendPos val="t"/>
      <c:layout/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List1!$B$28</c:f>
              <c:strCache>
                <c:ptCount val="1"/>
                <c:pt idx="0">
                  <c:v>ScienceDirect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List1!$C$28:$N$28</c:f>
              <c:numCache>
                <c:formatCode>0%</c:formatCode>
                <c:ptCount val="12"/>
                <c:pt idx="0">
                  <c:v>7.8563069505986377E-2</c:v>
                </c:pt>
                <c:pt idx="1">
                  <c:v>0.13035998279604308</c:v>
                </c:pt>
                <c:pt idx="2">
                  <c:v>0.12611400622143093</c:v>
                </c:pt>
                <c:pt idx="3">
                  <c:v>0.11391620072616702</c:v>
                </c:pt>
                <c:pt idx="4">
                  <c:v>8.105364233773768E-2</c:v>
                </c:pt>
                <c:pt idx="5">
                  <c:v>5.4767596547205859E-2</c:v>
                </c:pt>
                <c:pt idx="6">
                  <c:v>5.6432979585304618E-2</c:v>
                </c:pt>
                <c:pt idx="7">
                  <c:v>4.985146583714254E-2</c:v>
                </c:pt>
                <c:pt idx="8">
                  <c:v>6.9170909309141104E-2</c:v>
                </c:pt>
                <c:pt idx="9">
                  <c:v>9.4731788311311599E-2</c:v>
                </c:pt>
                <c:pt idx="10">
                  <c:v>8.7630154935635196E-2</c:v>
                </c:pt>
                <c:pt idx="11">
                  <c:v>5.7408203886893987E-2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List1!$B$29</c:f>
              <c:strCache>
                <c:ptCount val="1"/>
                <c:pt idx="0">
                  <c:v>ACS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List1!$C$29:$N$29</c:f>
              <c:numCache>
                <c:formatCode>0%</c:formatCode>
                <c:ptCount val="12"/>
                <c:pt idx="0">
                  <c:v>7.6180285512957691E-2</c:v>
                </c:pt>
                <c:pt idx="1">
                  <c:v>0.10376595244930449</c:v>
                </c:pt>
                <c:pt idx="2">
                  <c:v>0.10794164470078556</c:v>
                </c:pt>
                <c:pt idx="3">
                  <c:v>0.11196074849283608</c:v>
                </c:pt>
                <c:pt idx="4">
                  <c:v>9.0221050708562775E-2</c:v>
                </c:pt>
                <c:pt idx="5">
                  <c:v>6.8507451000861239E-2</c:v>
                </c:pt>
                <c:pt idx="6">
                  <c:v>7.009943367173839E-2</c:v>
                </c:pt>
                <c:pt idx="7">
                  <c:v>6.3966385677375573E-2</c:v>
                </c:pt>
                <c:pt idx="8">
                  <c:v>7.5736618211237838E-2</c:v>
                </c:pt>
                <c:pt idx="9">
                  <c:v>8.5419004619359556E-2</c:v>
                </c:pt>
                <c:pt idx="10">
                  <c:v>8.3748727718767124E-2</c:v>
                </c:pt>
                <c:pt idx="11">
                  <c:v>6.2452697236213689E-2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List1!$B$30</c:f>
              <c:strCache>
                <c:ptCount val="1"/>
                <c:pt idx="0">
                  <c:v>RSC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List1!$C$30:$N$30</c:f>
              <c:numCache>
                <c:formatCode>0%</c:formatCode>
                <c:ptCount val="12"/>
                <c:pt idx="0">
                  <c:v>7.8958785249457694E-2</c:v>
                </c:pt>
                <c:pt idx="1">
                  <c:v>8.9226319595083148E-2</c:v>
                </c:pt>
                <c:pt idx="2">
                  <c:v>0.11265365148228489</c:v>
                </c:pt>
                <c:pt idx="3">
                  <c:v>0.11908893709327549</c:v>
                </c:pt>
                <c:pt idx="4">
                  <c:v>8.6117136659436003E-2</c:v>
                </c:pt>
                <c:pt idx="5">
                  <c:v>6.0014461315979754E-2</c:v>
                </c:pt>
                <c:pt idx="6">
                  <c:v>5.7917570498915404E-2</c:v>
                </c:pt>
                <c:pt idx="7">
                  <c:v>6.4425162689804777E-2</c:v>
                </c:pt>
                <c:pt idx="8">
                  <c:v>8.5466377440347074E-2</c:v>
                </c:pt>
                <c:pt idx="9">
                  <c:v>9.7975415762834417E-2</c:v>
                </c:pt>
                <c:pt idx="10">
                  <c:v>8.7129428778018797E-2</c:v>
                </c:pt>
                <c:pt idx="11">
                  <c:v>6.1026753434562542E-2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List1!$B$31</c:f>
              <c:strCache>
                <c:ptCount val="1"/>
                <c:pt idx="0">
                  <c:v>IOPScience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List1!$C$31:$N$31</c:f>
              <c:numCache>
                <c:formatCode>0%</c:formatCode>
                <c:ptCount val="12"/>
                <c:pt idx="0">
                  <c:v>8.7506589351607808E-2</c:v>
                </c:pt>
                <c:pt idx="1">
                  <c:v>0.10015814443858724</c:v>
                </c:pt>
                <c:pt idx="2">
                  <c:v>0.10121244069583553</c:v>
                </c:pt>
                <c:pt idx="3">
                  <c:v>0.11860832894043226</c:v>
                </c:pt>
                <c:pt idx="4">
                  <c:v>9.752240379546652E-2</c:v>
                </c:pt>
                <c:pt idx="5">
                  <c:v>6.8529256721138646E-2</c:v>
                </c:pt>
                <c:pt idx="6">
                  <c:v>5.5877701634159199E-2</c:v>
                </c:pt>
                <c:pt idx="7">
                  <c:v>6.6947812335266213E-2</c:v>
                </c:pt>
                <c:pt idx="8">
                  <c:v>5.3241960991038478E-2</c:v>
                </c:pt>
                <c:pt idx="9">
                  <c:v>9.5940959409594101E-2</c:v>
                </c:pt>
                <c:pt idx="10">
                  <c:v>9.9630996309963096E-2</c:v>
                </c:pt>
                <c:pt idx="11">
                  <c:v>5.4823405376910911E-2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List1!$B$33</c:f>
              <c:strCache>
                <c:ptCount val="1"/>
                <c:pt idx="0">
                  <c:v>Nature journals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List1!$C$33:$N$33</c:f>
              <c:numCache>
                <c:formatCode>0%</c:formatCode>
                <c:ptCount val="12"/>
                <c:pt idx="0">
                  <c:v>6.9086139046786177E-2</c:v>
                </c:pt>
                <c:pt idx="1">
                  <c:v>0.12330564057717534</c:v>
                </c:pt>
                <c:pt idx="2">
                  <c:v>0.12724092697857456</c:v>
                </c:pt>
                <c:pt idx="3">
                  <c:v>0.11718408395277656</c:v>
                </c:pt>
                <c:pt idx="4">
                  <c:v>7.5644949715784865E-2</c:v>
                </c:pt>
                <c:pt idx="5">
                  <c:v>5.159597726278968E-2</c:v>
                </c:pt>
                <c:pt idx="6">
                  <c:v>6.4276344556187151E-2</c:v>
                </c:pt>
                <c:pt idx="7">
                  <c:v>4.8535198950590296E-2</c:v>
                </c:pt>
                <c:pt idx="8">
                  <c:v>9.1823349365981632E-2</c:v>
                </c:pt>
                <c:pt idx="9">
                  <c:v>0.11980760822037603</c:v>
                </c:pt>
                <c:pt idx="10">
                  <c:v>6.7774376912986448E-2</c:v>
                </c:pt>
                <c:pt idx="11">
                  <c:v>4.3725404459991256E-2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List1!$B$34</c:f>
              <c:strCache>
                <c:ptCount val="1"/>
                <c:pt idx="0">
                  <c:v>Wiley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List1!$C$34:$N$34</c:f>
              <c:numCache>
                <c:formatCode>0%</c:formatCode>
                <c:ptCount val="12"/>
                <c:pt idx="0">
                  <c:v>8.7010915459919305E-2</c:v>
                </c:pt>
                <c:pt idx="1">
                  <c:v>8.7886654364620148E-2</c:v>
                </c:pt>
                <c:pt idx="2">
                  <c:v>0.11631689237794389</c:v>
                </c:pt>
                <c:pt idx="3">
                  <c:v>0.11960091327057204</c:v>
                </c:pt>
                <c:pt idx="4">
                  <c:v>9.4423419760422858E-2</c:v>
                </c:pt>
                <c:pt idx="5">
                  <c:v>6.252150251774935E-2</c:v>
                </c:pt>
                <c:pt idx="6">
                  <c:v>5.904982328839959E-2</c:v>
                </c:pt>
                <c:pt idx="7">
                  <c:v>6.9214649860820071E-2</c:v>
                </c:pt>
                <c:pt idx="8">
                  <c:v>8.0630532011384606E-2</c:v>
                </c:pt>
                <c:pt idx="9">
                  <c:v>8.1756482031714262E-2</c:v>
                </c:pt>
                <c:pt idx="10">
                  <c:v>7.6595877771870019E-2</c:v>
                </c:pt>
                <c:pt idx="11">
                  <c:v>6.4992337284583868E-2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List1!$B$35</c:f>
              <c:strCache>
                <c:ptCount val="1"/>
                <c:pt idx="0">
                  <c:v>Springer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List1!$C$35:$N$35</c:f>
              <c:numCache>
                <c:formatCode>0%</c:formatCode>
                <c:ptCount val="12"/>
                <c:pt idx="0">
                  <c:v>8.0211797654472256E-2</c:v>
                </c:pt>
                <c:pt idx="1">
                  <c:v>7.9467880273061439E-2</c:v>
                </c:pt>
                <c:pt idx="2">
                  <c:v>0.10423595308944512</c:v>
                </c:pt>
                <c:pt idx="3">
                  <c:v>0.11981445825310695</c:v>
                </c:pt>
                <c:pt idx="4">
                  <c:v>9.1370558375634514E-2</c:v>
                </c:pt>
                <c:pt idx="5">
                  <c:v>7.2378785226675998E-2</c:v>
                </c:pt>
                <c:pt idx="6">
                  <c:v>7.0847190617889022E-2</c:v>
                </c:pt>
                <c:pt idx="7">
                  <c:v>6.2314020654647292E-2</c:v>
                </c:pt>
                <c:pt idx="8">
                  <c:v>6.6427446175389468E-2</c:v>
                </c:pt>
                <c:pt idx="9">
                  <c:v>9.3164712060213553E-2</c:v>
                </c:pt>
                <c:pt idx="10">
                  <c:v>9.710309819709434E-2</c:v>
                </c:pt>
                <c:pt idx="11">
                  <c:v>6.2664099422370029E-2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List1!$B$36</c:f>
              <c:strCache>
                <c:ptCount val="1"/>
                <c:pt idx="0">
                  <c:v>T&amp;F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List1!$C$36:$N$36</c:f>
              <c:numCache>
                <c:formatCode>0%</c:formatCode>
                <c:ptCount val="12"/>
                <c:pt idx="0">
                  <c:v>5.5607695917409668E-2</c:v>
                </c:pt>
                <c:pt idx="1">
                  <c:v>0.11145002346316284</c:v>
                </c:pt>
                <c:pt idx="2">
                  <c:v>0.12435476302205538</c:v>
                </c:pt>
                <c:pt idx="3">
                  <c:v>0.14899108399812294</c:v>
                </c:pt>
                <c:pt idx="4">
                  <c:v>8.5171281088690751E-2</c:v>
                </c:pt>
                <c:pt idx="5">
                  <c:v>4.974190520882215E-2</c:v>
                </c:pt>
                <c:pt idx="6">
                  <c:v>5.7484748944157671E-2</c:v>
                </c:pt>
                <c:pt idx="7">
                  <c:v>6.053496011262318E-2</c:v>
                </c:pt>
                <c:pt idx="8">
                  <c:v>6.3819802909432191E-2</c:v>
                </c:pt>
                <c:pt idx="9">
                  <c:v>0.11520412951665884</c:v>
                </c:pt>
                <c:pt idx="10">
                  <c:v>9.0333176912247765E-2</c:v>
                </c:pt>
                <c:pt idx="11">
                  <c:v>3.7306428906616611E-2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199680"/>
        <c:axId val="64217856"/>
      </c:lineChart>
      <c:catAx>
        <c:axId val="64199680"/>
        <c:scaling>
          <c:orientation val="minMax"/>
        </c:scaling>
        <c:delete val="0"/>
        <c:axPos val="b"/>
        <c:majorTickMark val="out"/>
        <c:minorTickMark val="none"/>
        <c:tickLblPos val="nextTo"/>
        <c:crossAx val="64217856"/>
        <c:crosses val="autoZero"/>
        <c:auto val="1"/>
        <c:lblAlgn val="ctr"/>
        <c:lblOffset val="100"/>
        <c:noMultiLvlLbl val="0"/>
      </c:catAx>
      <c:valAx>
        <c:axId val="64217856"/>
        <c:scaling>
          <c:orientation val="minMax"/>
          <c:max val="0.2"/>
        </c:scaling>
        <c:delete val="0"/>
        <c:axPos val="l"/>
        <c:numFmt formatCode="0%" sourceLinked="1"/>
        <c:majorTickMark val="out"/>
        <c:minorTickMark val="none"/>
        <c:tickLblPos val="nextTo"/>
        <c:crossAx val="641996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Podíly</a:t>
            </a:r>
            <a:r>
              <a:rPr lang="cs-CZ" baseline="0"/>
              <a:t> měsíců - podle ScienceDirect</a:t>
            </a:r>
            <a:endParaRPr lang="cs-CZ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List1!$C$6:$N$6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List1!$C$7:$N$7</c:f>
              <c:numCache>
                <c:formatCode>General</c:formatCode>
                <c:ptCount val="12"/>
                <c:pt idx="0">
                  <c:v>15709</c:v>
                </c:pt>
                <c:pt idx="1">
                  <c:v>26066</c:v>
                </c:pt>
                <c:pt idx="2">
                  <c:v>25217</c:v>
                </c:pt>
                <c:pt idx="3">
                  <c:v>22778</c:v>
                </c:pt>
                <c:pt idx="4">
                  <c:v>16207</c:v>
                </c:pt>
                <c:pt idx="5">
                  <c:v>10951</c:v>
                </c:pt>
                <c:pt idx="6">
                  <c:v>11284</c:v>
                </c:pt>
                <c:pt idx="7">
                  <c:v>9968</c:v>
                </c:pt>
                <c:pt idx="8">
                  <c:v>13831</c:v>
                </c:pt>
                <c:pt idx="9">
                  <c:v>18942</c:v>
                </c:pt>
                <c:pt idx="10">
                  <c:v>17522</c:v>
                </c:pt>
                <c:pt idx="11">
                  <c:v>11479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Extrapolace ro</a:t>
            </a:r>
            <a:r>
              <a:rPr lang="cs-CZ"/>
              <a:t>ční využívanosti z půlroku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List1!$A$51</c:f>
              <c:strCache>
                <c:ptCount val="1"/>
                <c:pt idx="0">
                  <c:v>Podíl půlroku</c:v>
                </c:pt>
              </c:strCache>
            </c:strRef>
          </c:tx>
          <c:invertIfNegative val="0"/>
          <c:cat>
            <c:strRef>
              <c:f>List1!$C$49:$I$49</c:f>
              <c:strCache>
                <c:ptCount val="7"/>
                <c:pt idx="0">
                  <c:v>  Jan-2013  -  Jun-2013  </c:v>
                </c:pt>
                <c:pt idx="1">
                  <c:v>  Feb-2013  -  Jul-2013  </c:v>
                </c:pt>
                <c:pt idx="2">
                  <c:v>  Mar-2013  -  Aug-2013  </c:v>
                </c:pt>
                <c:pt idx="3">
                  <c:v>  Apr-2013  -  Sep-2013  </c:v>
                </c:pt>
                <c:pt idx="4">
                  <c:v>  May-2013  -  Oct-2013  </c:v>
                </c:pt>
                <c:pt idx="5">
                  <c:v>  Jun-2013  -  Nov-2013  </c:v>
                </c:pt>
                <c:pt idx="6">
                  <c:v>  Jul-2013  -  Dec-2013  </c:v>
                </c:pt>
              </c:strCache>
            </c:strRef>
          </c:cat>
          <c:val>
            <c:numRef>
              <c:f>List1!$C$51:$I$51</c:f>
              <c:numCache>
                <c:formatCode>0%</c:formatCode>
                <c:ptCount val="7"/>
                <c:pt idx="0">
                  <c:v>0.58477449813457094</c:v>
                </c:pt>
                <c:pt idx="1">
                  <c:v>0.56264440821388917</c:v>
                </c:pt>
                <c:pt idx="2">
                  <c:v>0.48213589125498862</c:v>
                </c:pt>
                <c:pt idx="3">
                  <c:v>0.4251927943426988</c:v>
                </c:pt>
                <c:pt idx="4">
                  <c:v>0.40600838192784339</c:v>
                </c:pt>
                <c:pt idx="5">
                  <c:v>0.41258489452574093</c:v>
                </c:pt>
                <c:pt idx="6">
                  <c:v>0.41522550186542906</c:v>
                </c:pt>
              </c:numCache>
            </c:numRef>
          </c:val>
        </c:ser>
        <c:ser>
          <c:idx val="1"/>
          <c:order val="1"/>
          <c:tx>
            <c:strRef>
              <c:f>List1!$A$52</c:f>
              <c:strCache>
                <c:ptCount val="1"/>
                <c:pt idx="0">
                  <c:v>Extrapolace na celý rok</c:v>
                </c:pt>
              </c:strCache>
            </c:strRef>
          </c:tx>
          <c:invertIfNegative val="0"/>
          <c:val>
            <c:numRef>
              <c:f>List1!$C$52:$I$52</c:f>
              <c:numCache>
                <c:formatCode>0%</c:formatCode>
                <c:ptCount val="7"/>
                <c:pt idx="0">
                  <c:v>1.1695489962691419</c:v>
                </c:pt>
                <c:pt idx="1">
                  <c:v>1.1252888164277783</c:v>
                </c:pt>
                <c:pt idx="2">
                  <c:v>0.96427178250997725</c:v>
                </c:pt>
                <c:pt idx="3">
                  <c:v>0.8503855886853976</c:v>
                </c:pt>
                <c:pt idx="4">
                  <c:v>0.81201676385568677</c:v>
                </c:pt>
                <c:pt idx="5">
                  <c:v>0.82516978905148186</c:v>
                </c:pt>
                <c:pt idx="6">
                  <c:v>0.83045100373085812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64608"/>
        <c:axId val="20168064"/>
      </c:barChart>
      <c:catAx>
        <c:axId val="20164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cs-CZ"/>
          </a:p>
        </c:txPr>
        <c:crossAx val="20168064"/>
        <c:crosses val="autoZero"/>
        <c:auto val="1"/>
        <c:lblAlgn val="ctr"/>
        <c:lblOffset val="100"/>
        <c:noMultiLvlLbl val="0"/>
      </c:catAx>
      <c:valAx>
        <c:axId val="20168064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out"/>
        <c:tickLblPos val="nextTo"/>
        <c:crossAx val="20164608"/>
        <c:crosses val="autoZero"/>
        <c:crossBetween val="between"/>
        <c:majorUnit val="0.5"/>
        <c:minorUnit val="0.25"/>
      </c:valAx>
    </c:plotArea>
    <c:legend>
      <c:legendPos val="tr"/>
      <c:layout/>
      <c:overlay val="1"/>
    </c:legend>
    <c:plotVisOnly val="1"/>
    <c:dispBlanksAs val="gap"/>
    <c:showDLblsOverMax val="0"/>
  </c:chart>
  <c:txPr>
    <a:bodyPr/>
    <a:lstStyle/>
    <a:p>
      <a:pPr>
        <a:defRPr sz="1600"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Thieme (Synlett a</a:t>
            </a:r>
            <a:r>
              <a:rPr lang="en-US" baseline="0"/>
              <a:t> Synthesis</a:t>
            </a:r>
            <a:r>
              <a:rPr lang="en-US"/>
              <a:t>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760636259932248"/>
          <c:y val="0.11754132529547276"/>
          <c:w val="0.83145115970962669"/>
          <c:h val="0.80192148223349458"/>
        </c:manualLayout>
      </c:layout>
      <c:lineChart>
        <c:grouping val="standard"/>
        <c:varyColors val="0"/>
        <c:ser>
          <c:idx val="0"/>
          <c:order val="0"/>
          <c:tx>
            <c:strRef>
              <c:f>List1!$B$37</c:f>
              <c:strCache>
                <c:ptCount val="1"/>
                <c:pt idx="0">
                  <c:v>Thieme</c:v>
                </c:pt>
              </c:strCache>
            </c:strRef>
          </c:tx>
          <c:cat>
            <c:strRef>
              <c:f>List1!$C$27:$N$27</c:f>
              <c:strCache>
                <c:ptCount val="12"/>
                <c:pt idx="0">
                  <c:v>  Jan-2013  </c:v>
                </c:pt>
                <c:pt idx="1">
                  <c:v>  Feb-2013  </c:v>
                </c:pt>
                <c:pt idx="2">
                  <c:v>  Mar-2013  </c:v>
                </c:pt>
                <c:pt idx="3">
                  <c:v>  Apr-2013  </c:v>
                </c:pt>
                <c:pt idx="4">
                  <c:v>  May-2013  </c:v>
                </c:pt>
                <c:pt idx="5">
                  <c:v>  Jun-2013  </c:v>
                </c:pt>
                <c:pt idx="6">
                  <c:v>  Jul-2013  </c:v>
                </c:pt>
                <c:pt idx="7">
                  <c:v>  Aug-2013  </c:v>
                </c:pt>
                <c:pt idx="8">
                  <c:v>  Sep-2013  </c:v>
                </c:pt>
                <c:pt idx="9">
                  <c:v>  Oct-2013  </c:v>
                </c:pt>
                <c:pt idx="10">
                  <c:v>  Nov-2013  </c:v>
                </c:pt>
                <c:pt idx="11">
                  <c:v>  Dec-2013  </c:v>
                </c:pt>
              </c:strCache>
            </c:strRef>
          </c:cat>
          <c:val>
            <c:numRef>
              <c:f>List1!$C$37:$N$37</c:f>
              <c:numCache>
                <c:formatCode>0%</c:formatCode>
                <c:ptCount val="12"/>
                <c:pt idx="0">
                  <c:v>5.274605764002175E-2</c:v>
                </c:pt>
                <c:pt idx="1">
                  <c:v>0.14545948885263729</c:v>
                </c:pt>
                <c:pt idx="2">
                  <c:v>5.2202283849918436E-2</c:v>
                </c:pt>
                <c:pt idx="3">
                  <c:v>7.5584556824361063E-2</c:v>
                </c:pt>
                <c:pt idx="4">
                  <c:v>6.8515497553017946E-2</c:v>
                </c:pt>
                <c:pt idx="5">
                  <c:v>7.694399129961936E-2</c:v>
                </c:pt>
                <c:pt idx="6">
                  <c:v>4.4317563893420335E-2</c:v>
                </c:pt>
                <c:pt idx="7">
                  <c:v>0.14763458401305057</c:v>
                </c:pt>
                <c:pt idx="8">
                  <c:v>5.8455682436106576E-2</c:v>
                </c:pt>
                <c:pt idx="9">
                  <c:v>6.6068515497553021E-2</c:v>
                </c:pt>
                <c:pt idx="10">
                  <c:v>4.9211528004350191E-2</c:v>
                </c:pt>
                <c:pt idx="11">
                  <c:v>0.16286025013594344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471616"/>
        <c:axId val="65473152"/>
      </c:lineChart>
      <c:catAx>
        <c:axId val="6547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65473152"/>
        <c:crosses val="autoZero"/>
        <c:auto val="1"/>
        <c:lblAlgn val="ctr"/>
        <c:lblOffset val="100"/>
        <c:noMultiLvlLbl val="0"/>
      </c:catAx>
      <c:valAx>
        <c:axId val="65473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5471616"/>
        <c:crosses val="autoZero"/>
        <c:crossBetween val="between"/>
        <c:majorUnit val="5.000000000000001E-2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Sheet1!$C$2:$C$98</c:f>
              <c:numCache>
                <c:formatCode>General</c:formatCode>
                <c:ptCount val="97"/>
                <c:pt idx="0">
                  <c:v>664671</c:v>
                </c:pt>
                <c:pt idx="1">
                  <c:v>597200</c:v>
                </c:pt>
                <c:pt idx="2">
                  <c:v>314038</c:v>
                </c:pt>
                <c:pt idx="3">
                  <c:v>235834</c:v>
                </c:pt>
                <c:pt idx="4">
                  <c:v>215643</c:v>
                </c:pt>
                <c:pt idx="5">
                  <c:v>192735</c:v>
                </c:pt>
                <c:pt idx="6">
                  <c:v>154446</c:v>
                </c:pt>
                <c:pt idx="7">
                  <c:v>121053</c:v>
                </c:pt>
                <c:pt idx="8">
                  <c:v>110403</c:v>
                </c:pt>
                <c:pt idx="9">
                  <c:v>104616</c:v>
                </c:pt>
                <c:pt idx="10">
                  <c:v>103367</c:v>
                </c:pt>
                <c:pt idx="11">
                  <c:v>90657</c:v>
                </c:pt>
                <c:pt idx="12">
                  <c:v>89450</c:v>
                </c:pt>
                <c:pt idx="13">
                  <c:v>86021</c:v>
                </c:pt>
                <c:pt idx="14">
                  <c:v>68363</c:v>
                </c:pt>
                <c:pt idx="15">
                  <c:v>64492</c:v>
                </c:pt>
                <c:pt idx="16">
                  <c:v>58960</c:v>
                </c:pt>
                <c:pt idx="17">
                  <c:v>58005</c:v>
                </c:pt>
                <c:pt idx="18">
                  <c:v>55376</c:v>
                </c:pt>
                <c:pt idx="19">
                  <c:v>42469</c:v>
                </c:pt>
                <c:pt idx="20">
                  <c:v>42174</c:v>
                </c:pt>
                <c:pt idx="21">
                  <c:v>40360</c:v>
                </c:pt>
                <c:pt idx="22">
                  <c:v>37252</c:v>
                </c:pt>
                <c:pt idx="23">
                  <c:v>33423</c:v>
                </c:pt>
                <c:pt idx="24">
                  <c:v>30878</c:v>
                </c:pt>
                <c:pt idx="25">
                  <c:v>27624</c:v>
                </c:pt>
                <c:pt idx="26">
                  <c:v>19917</c:v>
                </c:pt>
                <c:pt idx="27">
                  <c:v>19586</c:v>
                </c:pt>
                <c:pt idx="28">
                  <c:v>18878</c:v>
                </c:pt>
                <c:pt idx="29">
                  <c:v>18569</c:v>
                </c:pt>
                <c:pt idx="30">
                  <c:v>16680</c:v>
                </c:pt>
                <c:pt idx="31">
                  <c:v>16496</c:v>
                </c:pt>
                <c:pt idx="32">
                  <c:v>14590</c:v>
                </c:pt>
                <c:pt idx="33">
                  <c:v>14228</c:v>
                </c:pt>
                <c:pt idx="34">
                  <c:v>14007</c:v>
                </c:pt>
                <c:pt idx="35">
                  <c:v>12749</c:v>
                </c:pt>
                <c:pt idx="36">
                  <c:v>11598</c:v>
                </c:pt>
                <c:pt idx="37">
                  <c:v>10821</c:v>
                </c:pt>
                <c:pt idx="38">
                  <c:v>10255</c:v>
                </c:pt>
                <c:pt idx="39">
                  <c:v>9177</c:v>
                </c:pt>
                <c:pt idx="40">
                  <c:v>9091</c:v>
                </c:pt>
                <c:pt idx="41">
                  <c:v>7556</c:v>
                </c:pt>
                <c:pt idx="42">
                  <c:v>5831</c:v>
                </c:pt>
                <c:pt idx="43">
                  <c:v>5409</c:v>
                </c:pt>
                <c:pt idx="44">
                  <c:v>5002</c:v>
                </c:pt>
                <c:pt idx="45">
                  <c:v>4669</c:v>
                </c:pt>
                <c:pt idx="46">
                  <c:v>4499</c:v>
                </c:pt>
                <c:pt idx="47">
                  <c:v>4150</c:v>
                </c:pt>
                <c:pt idx="48">
                  <c:v>4129</c:v>
                </c:pt>
                <c:pt idx="49">
                  <c:v>4066</c:v>
                </c:pt>
                <c:pt idx="50">
                  <c:v>3778</c:v>
                </c:pt>
                <c:pt idx="51">
                  <c:v>3454</c:v>
                </c:pt>
                <c:pt idx="52">
                  <c:v>3317</c:v>
                </c:pt>
                <c:pt idx="53">
                  <c:v>2699</c:v>
                </c:pt>
                <c:pt idx="54">
                  <c:v>2472</c:v>
                </c:pt>
                <c:pt idx="55">
                  <c:v>2361</c:v>
                </c:pt>
                <c:pt idx="56">
                  <c:v>2132</c:v>
                </c:pt>
                <c:pt idx="57">
                  <c:v>1880</c:v>
                </c:pt>
                <c:pt idx="58">
                  <c:v>1677</c:v>
                </c:pt>
                <c:pt idx="59">
                  <c:v>1571</c:v>
                </c:pt>
                <c:pt idx="60">
                  <c:v>1416</c:v>
                </c:pt>
                <c:pt idx="61">
                  <c:v>1337</c:v>
                </c:pt>
                <c:pt idx="62">
                  <c:v>1259</c:v>
                </c:pt>
                <c:pt idx="63">
                  <c:v>1255</c:v>
                </c:pt>
                <c:pt idx="64">
                  <c:v>1048</c:v>
                </c:pt>
                <c:pt idx="65">
                  <c:v>847</c:v>
                </c:pt>
                <c:pt idx="66">
                  <c:v>808</c:v>
                </c:pt>
                <c:pt idx="67">
                  <c:v>556</c:v>
                </c:pt>
                <c:pt idx="68">
                  <c:v>548</c:v>
                </c:pt>
                <c:pt idx="69">
                  <c:v>271</c:v>
                </c:pt>
                <c:pt idx="70">
                  <c:v>158</c:v>
                </c:pt>
                <c:pt idx="71">
                  <c:v>120</c:v>
                </c:pt>
                <c:pt idx="72">
                  <c:v>47</c:v>
                </c:pt>
                <c:pt idx="73">
                  <c:v>19</c:v>
                </c:pt>
                <c:pt idx="74">
                  <c:v>12</c:v>
                </c:pt>
                <c:pt idx="75">
                  <c:v>12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</c:numCache>
            </c:numRef>
          </c:xVal>
          <c:yVal>
            <c:numRef>
              <c:f>Sheet1!$G$2:$G$98</c:f>
              <c:numCache>
                <c:formatCode>General</c:formatCode>
                <c:ptCount val="97"/>
                <c:pt idx="0">
                  <c:v>279837</c:v>
                </c:pt>
                <c:pt idx="1">
                  <c:v>253793</c:v>
                </c:pt>
                <c:pt idx="2">
                  <c:v>118772</c:v>
                </c:pt>
                <c:pt idx="3">
                  <c:v>99736</c:v>
                </c:pt>
                <c:pt idx="4">
                  <c:v>110375</c:v>
                </c:pt>
                <c:pt idx="5">
                  <c:v>73735</c:v>
                </c:pt>
                <c:pt idx="6">
                  <c:v>63380</c:v>
                </c:pt>
                <c:pt idx="7">
                  <c:v>46610</c:v>
                </c:pt>
                <c:pt idx="8">
                  <c:v>51599</c:v>
                </c:pt>
                <c:pt idx="9">
                  <c:v>34759</c:v>
                </c:pt>
                <c:pt idx="10">
                  <c:v>65159</c:v>
                </c:pt>
                <c:pt idx="11">
                  <c:v>29514</c:v>
                </c:pt>
                <c:pt idx="12">
                  <c:v>29955</c:v>
                </c:pt>
                <c:pt idx="13">
                  <c:v>34105</c:v>
                </c:pt>
                <c:pt idx="14">
                  <c:v>35502</c:v>
                </c:pt>
                <c:pt idx="15">
                  <c:v>22310</c:v>
                </c:pt>
                <c:pt idx="16">
                  <c:v>31682</c:v>
                </c:pt>
                <c:pt idx="17">
                  <c:v>23447</c:v>
                </c:pt>
                <c:pt idx="18">
                  <c:v>20659</c:v>
                </c:pt>
                <c:pt idx="19">
                  <c:v>12785</c:v>
                </c:pt>
                <c:pt idx="20">
                  <c:v>18263</c:v>
                </c:pt>
                <c:pt idx="21">
                  <c:v>10143</c:v>
                </c:pt>
                <c:pt idx="22">
                  <c:v>17083</c:v>
                </c:pt>
                <c:pt idx="23">
                  <c:v>9535</c:v>
                </c:pt>
                <c:pt idx="24">
                  <c:v>14837</c:v>
                </c:pt>
                <c:pt idx="25">
                  <c:v>8084</c:v>
                </c:pt>
                <c:pt idx="26">
                  <c:v>6878</c:v>
                </c:pt>
                <c:pt idx="27">
                  <c:v>6510</c:v>
                </c:pt>
                <c:pt idx="28">
                  <c:v>6488</c:v>
                </c:pt>
                <c:pt idx="29">
                  <c:v>5044</c:v>
                </c:pt>
                <c:pt idx="30">
                  <c:v>5718</c:v>
                </c:pt>
                <c:pt idx="31">
                  <c:v>7896</c:v>
                </c:pt>
                <c:pt idx="32">
                  <c:v>4363</c:v>
                </c:pt>
                <c:pt idx="33">
                  <c:v>5285</c:v>
                </c:pt>
                <c:pt idx="34">
                  <c:v>13957</c:v>
                </c:pt>
                <c:pt idx="35">
                  <c:v>3397</c:v>
                </c:pt>
                <c:pt idx="36">
                  <c:v>5216</c:v>
                </c:pt>
                <c:pt idx="37">
                  <c:v>3264</c:v>
                </c:pt>
                <c:pt idx="38">
                  <c:v>6076</c:v>
                </c:pt>
                <c:pt idx="39">
                  <c:v>2629</c:v>
                </c:pt>
                <c:pt idx="40">
                  <c:v>5732</c:v>
                </c:pt>
                <c:pt idx="41">
                  <c:v>2341</c:v>
                </c:pt>
                <c:pt idx="42">
                  <c:v>5405</c:v>
                </c:pt>
                <c:pt idx="43">
                  <c:v>1587</c:v>
                </c:pt>
                <c:pt idx="44">
                  <c:v>2035</c:v>
                </c:pt>
                <c:pt idx="45">
                  <c:v>2343</c:v>
                </c:pt>
                <c:pt idx="46">
                  <c:v>1175</c:v>
                </c:pt>
                <c:pt idx="47">
                  <c:v>658</c:v>
                </c:pt>
                <c:pt idx="48">
                  <c:v>2857</c:v>
                </c:pt>
                <c:pt idx="49">
                  <c:v>1624</c:v>
                </c:pt>
                <c:pt idx="50">
                  <c:v>726</c:v>
                </c:pt>
                <c:pt idx="51">
                  <c:v>655</c:v>
                </c:pt>
                <c:pt idx="52">
                  <c:v>952</c:v>
                </c:pt>
                <c:pt idx="53">
                  <c:v>1281</c:v>
                </c:pt>
                <c:pt idx="54">
                  <c:v>1406</c:v>
                </c:pt>
                <c:pt idx="55">
                  <c:v>1105</c:v>
                </c:pt>
                <c:pt idx="56">
                  <c:v>356</c:v>
                </c:pt>
                <c:pt idx="57">
                  <c:v>780</c:v>
                </c:pt>
                <c:pt idx="58">
                  <c:v>299</c:v>
                </c:pt>
                <c:pt idx="59">
                  <c:v>248</c:v>
                </c:pt>
                <c:pt idx="60">
                  <c:v>237</c:v>
                </c:pt>
                <c:pt idx="61">
                  <c:v>455</c:v>
                </c:pt>
                <c:pt idx="62">
                  <c:v>301</c:v>
                </c:pt>
                <c:pt idx="63">
                  <c:v>321</c:v>
                </c:pt>
                <c:pt idx="64">
                  <c:v>534</c:v>
                </c:pt>
                <c:pt idx="65">
                  <c:v>318</c:v>
                </c:pt>
                <c:pt idx="66">
                  <c:v>188</c:v>
                </c:pt>
                <c:pt idx="67">
                  <c:v>293</c:v>
                </c:pt>
                <c:pt idx="68">
                  <c:v>342</c:v>
                </c:pt>
                <c:pt idx="69">
                  <c:v>89</c:v>
                </c:pt>
                <c:pt idx="70">
                  <c:v>45</c:v>
                </c:pt>
                <c:pt idx="71">
                  <c:v>63</c:v>
                </c:pt>
                <c:pt idx="72">
                  <c:v>24</c:v>
                </c:pt>
                <c:pt idx="73">
                  <c:v>24</c:v>
                </c:pt>
                <c:pt idx="74">
                  <c:v>1</c:v>
                </c:pt>
                <c:pt idx="75">
                  <c:v>2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511808"/>
        <c:axId val="65513728"/>
      </c:scatterChart>
      <c:valAx>
        <c:axId val="6551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Searches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513728"/>
        <c:crosses val="autoZero"/>
        <c:crossBetween val="midCat"/>
      </c:valAx>
      <c:valAx>
        <c:axId val="655137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Views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5118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0.31349</cdr:x>
      <cdr:y>0.09485</cdr:y>
    </cdr:from>
    <cdr:to>
      <cdr:x>0.74168</cdr:x>
      <cdr:y>0.24705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914487" y="569872"/>
          <a:ext cx="398096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0.40301</cdr:x>
      <cdr:y>0.66125</cdr:y>
    </cdr:from>
    <cdr:to>
      <cdr:x>0.53173</cdr:x>
      <cdr:y>0.70596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3746825" y="3972821"/>
          <a:ext cx="1196731" cy="268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600" baseline="0"/>
            <a:t>medián = 100</a:t>
          </a:r>
          <a:endParaRPr lang="cs-CZ" sz="1600"/>
        </a:p>
      </cdr:txBody>
    </cdr:sp>
  </cdr:relSizeAnchor>
  <cdr:relSizeAnchor xmlns:cdr="http://schemas.openxmlformats.org/drawingml/2006/chartDrawing">
    <cdr:from>
      <cdr:x>0.12846</cdr:x>
      <cdr:y>0.05426</cdr:y>
    </cdr:from>
    <cdr:to>
      <cdr:x>0.53476</cdr:x>
      <cdr:y>0.24417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1152128" y="288032"/>
          <a:ext cx="3644106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600" dirty="0" smtClean="0"/>
            <a:t>Všechny tři sady:</a:t>
          </a:r>
        </a:p>
        <a:p xmlns:a="http://schemas.openxmlformats.org/drawingml/2006/main">
          <a:r>
            <a:rPr lang="cs-CZ" sz="1600" dirty="0" smtClean="0"/>
            <a:t>počet bodů: 20</a:t>
          </a:r>
        </a:p>
        <a:p xmlns:a="http://schemas.openxmlformats.org/drawingml/2006/main">
          <a:r>
            <a:rPr lang="en-US" sz="1600" dirty="0" err="1" smtClean="0"/>
            <a:t>pr</a:t>
          </a:r>
          <a:r>
            <a:rPr lang="cs-CZ" sz="1600" dirty="0" err="1"/>
            <a:t>ůměr</a:t>
          </a:r>
          <a:r>
            <a:rPr lang="cs-CZ" sz="1600" baseline="0" dirty="0"/>
            <a:t> = 100</a:t>
          </a:r>
        </a:p>
        <a:p xmlns:a="http://schemas.openxmlformats.org/drawingml/2006/main">
          <a:r>
            <a:rPr lang="cs-CZ" sz="1600" baseline="0" dirty="0"/>
            <a:t>směrodatná odchylka = 10</a:t>
          </a:r>
          <a:endParaRPr lang="cs-CZ" sz="1600" dirty="0"/>
        </a:p>
      </cdr:txBody>
    </cdr:sp>
  </cdr:relSizeAnchor>
  <cdr:relSizeAnchor xmlns:cdr="http://schemas.openxmlformats.org/drawingml/2006/chartDrawing">
    <cdr:from>
      <cdr:x>0.40564</cdr:x>
      <cdr:y>0.48407</cdr:y>
    </cdr:from>
    <cdr:to>
      <cdr:x>0.53436</cdr:x>
      <cdr:y>0.52878</cdr:y>
    </cdr:to>
    <cdr:sp macro="" textlink="">
      <cdr:nvSpPr>
        <cdr:cNvPr id="5" name="TextovéPole 1"/>
        <cdr:cNvSpPr txBox="1"/>
      </cdr:nvSpPr>
      <cdr:spPr>
        <a:xfrm xmlns:a="http://schemas.openxmlformats.org/drawingml/2006/main">
          <a:off x="3771249" y="2908300"/>
          <a:ext cx="1196731" cy="268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600" baseline="0"/>
            <a:t>medián = 100</a:t>
          </a:r>
          <a:endParaRPr lang="cs-CZ" sz="1600"/>
        </a:p>
      </cdr:txBody>
    </cdr:sp>
  </cdr:relSizeAnchor>
  <cdr:relSizeAnchor xmlns:cdr="http://schemas.openxmlformats.org/drawingml/2006/chartDrawing">
    <cdr:from>
      <cdr:x>0.40564</cdr:x>
      <cdr:y>0.25778</cdr:y>
    </cdr:from>
    <cdr:to>
      <cdr:x>0.53436</cdr:x>
      <cdr:y>0.30249</cdr:y>
    </cdr:to>
    <cdr:sp macro="" textlink="">
      <cdr:nvSpPr>
        <cdr:cNvPr id="6" name="TextovéPole 1"/>
        <cdr:cNvSpPr txBox="1"/>
      </cdr:nvSpPr>
      <cdr:spPr>
        <a:xfrm xmlns:a="http://schemas.openxmlformats.org/drawingml/2006/main">
          <a:off x="3771249" y="1548749"/>
          <a:ext cx="1196731" cy="268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600" baseline="0" dirty="0"/>
            <a:t>medián = 97,6</a:t>
          </a:r>
          <a:endParaRPr lang="cs-CZ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0.57143</cdr:x>
      <cdr:y>0.11186</cdr:y>
    </cdr:from>
    <cdr:to>
      <cdr:x>0.81385</cdr:x>
      <cdr:y>0.26434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312533" y="670775"/>
          <a:ext cx="2253803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Pozn.:</a:t>
          </a:r>
          <a:r>
            <a:rPr lang="en-US" sz="1600" baseline="0"/>
            <a:t> AV </a:t>
          </a:r>
          <a:r>
            <a:rPr lang="cs-CZ" sz="1600" baseline="0"/>
            <a:t>ČR a UK mimo rozsah</a:t>
          </a:r>
          <a:endParaRPr lang="cs-CZ" sz="1600"/>
        </a:p>
      </cdr:txBody>
    </cdr:sp>
  </cdr:relSizeAnchor>
  <cdr:relSizeAnchor xmlns:cdr="http://schemas.openxmlformats.org/drawingml/2006/chartDrawing">
    <cdr:from>
      <cdr:x>0.52092</cdr:x>
      <cdr:y>0.3369</cdr:y>
    </cdr:from>
    <cdr:to>
      <cdr:x>0.8153</cdr:x>
      <cdr:y>0.566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4842992" y="2020267"/>
          <a:ext cx="2736761" cy="13738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600"/>
            <a:t>Průměry</a:t>
          </a:r>
          <a:r>
            <a:rPr lang="cs-CZ" sz="1600" baseline="0"/>
            <a:t> WOS/JCR:</a:t>
          </a:r>
        </a:p>
        <a:p xmlns:a="http://schemas.openxmlformats.org/drawingml/2006/main">
          <a:r>
            <a:rPr lang="cs-CZ" sz="1600" baseline="0"/>
            <a:t>VS:		21,8</a:t>
          </a:r>
        </a:p>
        <a:p xmlns:a="http://schemas.openxmlformats.org/drawingml/2006/main">
          <a:r>
            <a:rPr lang="cs-CZ" sz="1600" baseline="0"/>
            <a:t>VO-jina:		18,8</a:t>
          </a:r>
        </a:p>
        <a:p xmlns:a="http://schemas.openxmlformats.org/drawingml/2006/main">
          <a:r>
            <a:rPr lang="cs-CZ" sz="1600" baseline="0"/>
            <a:t>knihovna/muzeum:	42,9 </a:t>
          </a:r>
          <a:endParaRPr lang="cs-CZ" sz="16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4DA0A-C07E-4410-9A3A-20D8F86482EA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C3DD9-2145-4231-8F6A-095A6F2EA2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302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C3DD9-2145-4231-8F6A-095A6F2EA22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06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F0863-A456-4A25-94E8-0F2136422974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0B216-B1EB-4565-A687-EA951738EF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://quest.eb.com/#/search/156_2416526/1/156_2416526/cit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quest.eb.com/#/search/118_800966/1/118_800966/cite" TargetMode="External"/><Relationship Id="rId5" Type="http://schemas.openxmlformats.org/officeDocument/2006/relationships/hyperlink" Target="http://quest.eb.com/#/search/115_3881175/1/115_3881175/cite" TargetMode="Externa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Uživatelské statistiky 2013: efektivnost využití EIZ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vyhodnocení interního průzkumu mezi členy AKVŠ, pracovní název „průměrná cena článku v r. 2013“</a:t>
            </a:r>
          </a:p>
          <a:p>
            <a:endParaRPr lang="cs-CZ" dirty="0" smtClean="0"/>
          </a:p>
          <a:p>
            <a:r>
              <a:rPr lang="cs-CZ" dirty="0" smtClean="0"/>
              <a:t>Jiří </a:t>
            </a:r>
            <a:r>
              <a:rPr lang="cs-CZ" dirty="0" err="1" smtClean="0"/>
              <a:t>Jirát</a:t>
            </a:r>
            <a:endParaRPr lang="cs-CZ" dirty="0" smtClean="0"/>
          </a:p>
          <a:p>
            <a:r>
              <a:rPr lang="cs-CZ" dirty="0" smtClean="0"/>
              <a:t>VŠCHT Praha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„Průměrná“ cena z pohledu zdroje, nebo instituce</a:t>
            </a:r>
            <a:r>
              <a:rPr lang="cs-CZ" dirty="0" smtClean="0"/>
              <a:t>?</a:t>
            </a:r>
            <a:r>
              <a:rPr lang="en-US" dirty="0" smtClean="0"/>
              <a:t> V</a:t>
            </a:r>
            <a:r>
              <a:rPr lang="cs-CZ" dirty="0" err="1" smtClean="0"/>
              <a:t>ážený</a:t>
            </a:r>
            <a:r>
              <a:rPr lang="cs-CZ" dirty="0" smtClean="0"/>
              <a:t> průměr?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39552" y="1628800"/>
                <a:ext cx="8280920" cy="4847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 </a:t>
                </a:r>
                <a:r>
                  <a:rPr lang="en-US" dirty="0" err="1" smtClean="0"/>
                  <a:t>jeden</a:t>
                </a:r>
                <a:r>
                  <a:rPr lang="en-US" dirty="0" smtClean="0"/>
                  <a:t> EIZ a </a:t>
                </a:r>
                <a:r>
                  <a:rPr lang="cs-CZ" i="1" dirty="0" smtClean="0"/>
                  <a:t>i</a:t>
                </a:r>
                <a:r>
                  <a:rPr lang="cs-CZ" dirty="0" smtClean="0"/>
                  <a:t>-t</a:t>
                </a:r>
                <a:r>
                  <a:rPr lang="en-US" dirty="0" err="1" smtClean="0"/>
                  <a:t>ou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instituci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 - „</a:t>
                </a:r>
                <a:r>
                  <a:rPr lang="cs-CZ" dirty="0" err="1" smtClean="0"/>
                  <a:t>subscription</a:t>
                </a:r>
                <a:r>
                  <a:rPr lang="cs-CZ" dirty="0" smtClean="0"/>
                  <a:t>“,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- </a:t>
                </a:r>
                <a:r>
                  <a:rPr lang="cs-CZ" dirty="0" smtClean="0"/>
                  <a:t>„</a:t>
                </a:r>
                <a:r>
                  <a:rPr lang="cs-CZ" dirty="0" err="1" smtClean="0"/>
                  <a:t>downloads</a:t>
                </a:r>
                <a:r>
                  <a:rPr lang="cs-CZ" dirty="0" smtClean="0"/>
                  <a:t>“,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- </a:t>
                </a:r>
                <a:r>
                  <a:rPr lang="cs-CZ" dirty="0" smtClean="0"/>
                  <a:t>„cena </a:t>
                </a:r>
                <a:r>
                  <a:rPr lang="cs-CZ" dirty="0" err="1" smtClean="0"/>
                  <a:t>downloadu</a:t>
                </a:r>
                <a:r>
                  <a:rPr lang="cs-CZ" dirty="0" smtClean="0"/>
                  <a:t>“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>
                            <a:latin typeface="Cambria Math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/>
                  <a:t> - pod</a:t>
                </a:r>
                <a:r>
                  <a:rPr lang="cs-CZ" dirty="0" err="1"/>
                  <a:t>íl</a:t>
                </a:r>
                <a:r>
                  <a:rPr lang="cs-CZ" dirty="0"/>
                  <a:t> </a:t>
                </a:r>
                <a:r>
                  <a:rPr lang="cs-CZ" i="1" dirty="0"/>
                  <a:t>i</a:t>
                </a:r>
                <a:r>
                  <a:rPr lang="cs-CZ" dirty="0"/>
                  <a:t>-té instituce na „</a:t>
                </a:r>
                <a:r>
                  <a:rPr lang="cs-CZ" dirty="0" err="1"/>
                  <a:t>subscription</a:t>
                </a:r>
                <a:r>
                  <a:rPr lang="cs-CZ" dirty="0"/>
                  <a:t>“,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m:rPr>
                            <m:nor/>
                          </m:rPr>
                          <a:rPr lang="cs-CZ">
                            <a:latin typeface="Cambria Math"/>
                          </a:rPr>
                          <m:t>d</m:t>
                        </m:r>
                      </m:sup>
                    </m:sSubSup>
                  </m:oMath>
                </a14:m>
                <a:r>
                  <a:rPr lang="en-US" dirty="0"/>
                  <a:t> - pod</a:t>
                </a:r>
                <a:r>
                  <a:rPr lang="cs-CZ" dirty="0" err="1"/>
                  <a:t>íl</a:t>
                </a:r>
                <a:r>
                  <a:rPr lang="cs-CZ" dirty="0"/>
                  <a:t> </a:t>
                </a:r>
                <a:r>
                  <a:rPr lang="cs-CZ" i="1" dirty="0"/>
                  <a:t>i</a:t>
                </a:r>
                <a:r>
                  <a:rPr lang="cs-CZ" dirty="0"/>
                  <a:t>-té instituce na „</a:t>
                </a:r>
                <a:r>
                  <a:rPr lang="cs-CZ" dirty="0" err="1"/>
                  <a:t>downloads</a:t>
                </a:r>
                <a:r>
                  <a:rPr lang="cs-CZ" dirty="0"/>
                  <a:t>“</a:t>
                </a:r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>
                            <a:latin typeface="Cambria Math"/>
                          </a:rPr>
                          <m:t>s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>
                                <a:latin typeface="Cambria Math"/>
                              </a:rPr>
                              <m:t>tot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i="1" dirty="0">
                    <a:latin typeface="Cambria Math"/>
                  </a:rPr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>
                            <a:latin typeface="Cambria Math"/>
                          </a:rPr>
                          <m:t>d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>
                                <a:latin typeface="Cambria Math"/>
                              </a:rPr>
                              <m:t>tot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endParaRPr lang="en-US" b="0" dirty="0" smtClean="0"/>
              </a:p>
              <a:p>
                <a:r>
                  <a:rPr lang="cs-CZ" dirty="0" smtClean="0"/>
                  <a:t>Možné pohledy</a:t>
                </a:r>
                <a:r>
                  <a:rPr lang="en-US" dirty="0" smtClean="0"/>
                  <a:t>:</a:t>
                </a:r>
                <a:endParaRPr lang="en-US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m:rPr>
                            <m:nor/>
                          </m:rPr>
                          <a:rPr lang="cs-CZ" b="0" i="0" smtClean="0">
                            <a:latin typeface="Cambria Math"/>
                          </a:rPr>
                          <m:t>zdroj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/>
                              </a:rPr>
                              <m:t>tot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/>
                              </a:rPr>
                              <m:t>tot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 smtClean="0"/>
                  <a:t>	</a:t>
                </a:r>
                <a:r>
                  <a:rPr lang="en-US" dirty="0" smtClean="0"/>
                  <a:t>	</a:t>
                </a:r>
                <a:r>
                  <a:rPr lang="cs-CZ" dirty="0" smtClean="0"/>
                  <a:t>centralizovaný </a:t>
                </a:r>
                <a:endParaRPr lang="en-US" dirty="0" smtClean="0"/>
              </a:p>
              <a:p>
                <a:endParaRPr lang="cs-CZ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dirty="0" smtClean="0">
                            <a:latin typeface="Cambria Math"/>
                          </a:rPr>
                          <m:t>inst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∑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∑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cs-CZ" dirty="0" smtClean="0"/>
                  <a:t>	</a:t>
                </a:r>
                <a:r>
                  <a:rPr lang="en-US" dirty="0" smtClean="0"/>
                  <a:t>	</a:t>
                </a:r>
                <a:r>
                  <a:rPr lang="cs-CZ" dirty="0" smtClean="0"/>
                  <a:t>	institucionální</a:t>
                </a:r>
                <a:endParaRPr lang="en-US" dirty="0" smtClean="0"/>
              </a:p>
              <a:p>
                <a:endParaRPr lang="cs-CZ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inst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s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=∑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>
                                <a:latin typeface="Cambria Math"/>
                              </a:rPr>
                              <m:t>s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i="1" dirty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=∑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>
                            <a:latin typeface="Cambria Math"/>
                          </a:rPr>
                          <m:t>s</m:t>
                        </m:r>
                      </m:sup>
                    </m:sSubSup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/>
                  <a:t>		</a:t>
                </a:r>
                <a:r>
                  <a:rPr lang="cs-CZ" dirty="0" smtClean="0"/>
                  <a:t>institucionální, vážený cenou</a:t>
                </a:r>
                <a:endParaRPr lang="en-US" dirty="0" smtClean="0"/>
              </a:p>
              <a:p>
                <a:endParaRPr lang="cs-CZ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latin typeface="Cambria Math"/>
                          </a:rPr>
                          <m:t>inst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d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=∑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m:rPr>
                                <m:nor/>
                              </m:rPr>
                              <a:rPr lang="en-US">
                                <a:latin typeface="Cambria Math"/>
                              </a:rPr>
                              <m:t>d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i="1" dirty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=∑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>
                            <a:latin typeface="Cambria Math"/>
                          </a:rPr>
                          <m:t>d</m:t>
                        </m:r>
                      </m:sup>
                    </m:sSubSup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		</a:t>
                </a:r>
                <a:r>
                  <a:rPr lang="cs-CZ" dirty="0"/>
                  <a:t>institucionální, </a:t>
                </a:r>
                <a:r>
                  <a:rPr lang="cs-CZ" dirty="0" smtClean="0"/>
                  <a:t>vážený</a:t>
                </a:r>
                <a:r>
                  <a:rPr lang="en-US" dirty="0" smtClean="0"/>
                  <a:t> “downloads”</a:t>
                </a:r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628800"/>
                <a:ext cx="8280920" cy="4847161"/>
              </a:xfrm>
              <a:prstGeom prst="rect">
                <a:avLst/>
              </a:prstGeom>
              <a:blipFill rotWithShape="1">
                <a:blip r:embed="rId2"/>
                <a:stretch>
                  <a:fillRect l="-663" t="-6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08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Vztahy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nimi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39552" y="1628800"/>
                <a:ext cx="8280920" cy="2972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inst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zdroj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∙∑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/>
                                </a:rPr>
                                <m:t>s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/>
                                </a:rPr>
                                <m:t>d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endParaRPr lang="en-US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inst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zdroj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∑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Cambria Math"/>
                                    </a:rPr>
                                    <m:t>s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/>
                                </a:rPr>
                                <m:t>d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 smtClean="0">
                  <a:latin typeface="Cambria Math"/>
                  <a:ea typeface="Cambria Math"/>
                </a:endParaRPr>
              </a:p>
              <a:p>
                <a:endParaRPr lang="en-US" dirty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inst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d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zdroj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Cambria Math"/>
                  <a:ea typeface="Cambria Math"/>
                </a:endParaRPr>
              </a:p>
              <a:p>
                <a:endParaRPr lang="en-US" b="0" dirty="0" smtClean="0">
                  <a:latin typeface="Cambria Math"/>
                  <a:ea typeface="Cambria Math"/>
                </a:endParaRPr>
              </a:p>
              <a:p>
                <a:endParaRPr lang="en-US" b="0" dirty="0" smtClean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628800"/>
                <a:ext cx="8280920" cy="29727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97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 - srovnání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963255"/>
              </p:ext>
            </p:extLst>
          </p:nvPr>
        </p:nvGraphicFramePr>
        <p:xfrm>
          <a:off x="323528" y="1700808"/>
          <a:ext cx="64135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4917"/>
                <a:gridCol w="789793"/>
                <a:gridCol w="789793"/>
                <a:gridCol w="60899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Celkem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Instituce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Roční předplatné /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10 000</a:t>
                      </a:r>
                      <a:endParaRPr lang="cs-CZ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100 000</a:t>
                      </a:r>
                      <a:endParaRPr lang="cs-CZ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Využívanost / Full-text </a:t>
                      </a:r>
                      <a:r>
                        <a:rPr lang="cs-CZ" sz="1100" u="none" strike="noStrike" dirty="0" err="1">
                          <a:effectLst/>
                        </a:rPr>
                        <a:t>article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requests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110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Cena jednoho </a:t>
                      </a:r>
                      <a:r>
                        <a:rPr lang="cs-CZ" sz="1100" u="none" strike="noStrike" dirty="0" err="1">
                          <a:effectLst/>
                        </a:rPr>
                        <a:t>downloadu</a:t>
                      </a:r>
                      <a:r>
                        <a:rPr lang="cs-CZ" sz="1100" u="none" strike="noStrike" dirty="0">
                          <a:effectLst/>
                        </a:rPr>
                        <a:t> pro instituci / Kč /</a:t>
                      </a:r>
                      <a:r>
                        <a:rPr lang="cs-CZ" sz="1100" u="none" strike="noStrike" dirty="0" err="1">
                          <a:effectLst/>
                        </a:rPr>
                        <a:t>download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cs-CZ" sz="1100" u="none" strike="noStrike" dirty="0" err="1">
                          <a:effectLst/>
                        </a:rPr>
                        <a:t>wi^s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100,0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9%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10 000,0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91%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err="1">
                          <a:effectLst/>
                        </a:rPr>
                        <a:t>wi^d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91%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95536" y="3573016"/>
                <a:ext cx="4617803" cy="665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cs-CZ">
                              <a:latin typeface="Cambria Math"/>
                            </a:rPr>
                            <m:t>zdroj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10 000+100 000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100+10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𝟎𝟎𝟎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573016"/>
                <a:ext cx="4617803" cy="6651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39552" y="4416886"/>
                <a:ext cx="3921266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dirty="0">
                              <a:latin typeface="Cambria Math"/>
                            </a:rPr>
                            <m:t>inst</m:t>
                          </m:r>
                        </m:sub>
                      </m:sSub>
                      <m:r>
                        <a:rPr lang="en-US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i="1" dirty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</a:rPr>
                            <m:t>100+10 000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latin typeface="Cambria Math"/>
                        </a:rPr>
                        <m:t>𝟓</m:t>
                      </m:r>
                      <m:r>
                        <a:rPr lang="en-US" b="1" i="1" dirty="0" smtClean="0"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latin typeface="Cambria Math"/>
                        </a:rPr>
                        <m:t>𝟎𝟓𝟎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416886"/>
                <a:ext cx="3921266" cy="6165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95536" y="5219650"/>
                <a:ext cx="5688632" cy="389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 dirty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dirty="0">
                              <a:latin typeface="Cambria Math"/>
                            </a:rPr>
                            <m:t>inst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dirty="0">
                              <a:latin typeface="Cambria Math"/>
                            </a:rPr>
                            <m:t>s</m:t>
                          </m:r>
                        </m:sup>
                      </m:sSubSup>
                      <m:r>
                        <a:rPr lang="en-US" i="1" dirty="0">
                          <a:latin typeface="Cambria Math"/>
                        </a:rPr>
                        <m:t>=∑</m:t>
                      </m:r>
                      <m:sSub>
                        <m:sSubPr>
                          <m:ctrlPr>
                            <a:rPr lang="en-US" i="1" dirty="0">
                              <a:latin typeface="Cambria Math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/>
                                </a:rPr>
                                <m:t>s</m:t>
                              </m:r>
                            </m:sup>
                          </m:sSub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i="1" dirty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i="1" dirty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i="1" dirty="0">
                          <a:latin typeface="Cambria Math"/>
                        </a:rPr>
                        <m:t>0,09⋅100+0,91⋅10 000=</m:t>
                      </m:r>
                      <m:r>
                        <a:rPr lang="en-US" b="1" i="1" dirty="0" smtClean="0">
                          <a:latin typeface="Cambria Math"/>
                        </a:rPr>
                        <m:t>𝟗</m:t>
                      </m:r>
                      <m:r>
                        <a:rPr lang="en-US" b="1" i="1" dirty="0" smtClean="0"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latin typeface="Cambria Math"/>
                        </a:rPr>
                        <m:t>𝟏𝟎𝟎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219650"/>
                <a:ext cx="5688632" cy="389209"/>
              </a:xfrm>
              <a:prstGeom prst="rect">
                <a:avLst/>
              </a:prstGeom>
              <a:blipFill rotWithShape="1">
                <a:blip r:embed="rId4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11560" y="5949279"/>
                <a:ext cx="5629362" cy="440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 dirty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dirty="0">
                              <a:latin typeface="Cambria Math"/>
                            </a:rPr>
                            <m:t>inst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dirty="0">
                              <a:latin typeface="Cambria Math"/>
                            </a:rPr>
                            <m:t>d</m:t>
                          </m:r>
                        </m:sup>
                      </m:sSubSup>
                      <m:r>
                        <a:rPr lang="en-US" i="1" dirty="0">
                          <a:latin typeface="Cambria Math"/>
                        </a:rPr>
                        <m:t>=∑</m:t>
                      </m:r>
                      <m:sSub>
                        <m:sSubPr>
                          <m:ctrlPr>
                            <a:rPr lang="en-US" i="1" dirty="0">
                              <a:latin typeface="Cambria Math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/>
                                </a:rPr>
                                <m:t>d</m:t>
                              </m:r>
                            </m:sup>
                          </m:sSub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i="1" dirty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i="1" dirty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latin typeface="Cambria Math"/>
                        </a:rPr>
                        <m:t>=0,91⋅100+0,09⋅10 000=</m:t>
                      </m:r>
                      <m:r>
                        <a:rPr lang="en-US" b="1" i="1" dirty="0" smtClean="0">
                          <a:latin typeface="Cambria Math"/>
                        </a:rPr>
                        <m:t>𝟏</m:t>
                      </m:r>
                      <m:r>
                        <a:rPr lang="en-US" b="1" i="1" dirty="0" smtClean="0"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latin typeface="Cambria Math"/>
                        </a:rPr>
                        <m:t>𝟎𝟎𝟎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949279"/>
                <a:ext cx="5629362" cy="440890"/>
              </a:xfrm>
              <a:prstGeom prst="rect">
                <a:avLst/>
              </a:prstGeom>
              <a:blipFill rotWithShape="1"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8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Centralizované vs. institucionální</a:t>
            </a:r>
            <a:endParaRPr lang="cs-CZ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952798"/>
              </p:ext>
            </p:extLst>
          </p:nvPr>
        </p:nvGraphicFramePr>
        <p:xfrm>
          <a:off x="583116" y="1600196"/>
          <a:ext cx="8237355" cy="4525972"/>
        </p:xfrm>
        <a:graphic>
          <a:graphicData uri="http://schemas.openxmlformats.org/drawingml/2006/table">
            <a:tbl>
              <a:tblPr/>
              <a:tblGrid>
                <a:gridCol w="3265033"/>
                <a:gridCol w="785104"/>
                <a:gridCol w="598174"/>
                <a:gridCol w="598174"/>
                <a:gridCol w="598174"/>
                <a:gridCol w="598174"/>
                <a:gridCol w="598174"/>
                <a:gridCol w="598174"/>
                <a:gridCol w="598174"/>
              </a:tblGrid>
              <a:tr h="108623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Příklad 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Průměrná cena jednoho downloadu za zdroj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Instituce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Roční předplatné / Kč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Využívanost / Full-text article requests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1 101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Cena jednoho downloadu pro instituci / Kč /download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Průměrná cena jednoho downloadu pro instituci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3 370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Příklad 2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Instituce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Roční předplatné / Kč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Využívanost / Full-text article requests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Cena jednoho downloadu pro instituci / Kč /download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Průměrná cena jednoho downloadu pro instituci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1 750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Příklad 3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Instituce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Roční předplatné / Kč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1 050 000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Využívanost / Full-text article requests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Cena jednoho downloadu pro instituci / Kč /download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Průměrná cena jednoho downloadu pro instituci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7073525" y="5402138"/>
            <a:ext cx="605061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092280" y="4329100"/>
            <a:ext cx="576064" cy="3960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139952" y="3068960"/>
            <a:ext cx="1728192" cy="3960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Spolehlivost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Identifikace</a:t>
            </a:r>
            <a:r>
              <a:rPr lang="en-US" dirty="0" smtClean="0"/>
              <a:t> EIZ</a:t>
            </a:r>
          </a:p>
          <a:p>
            <a:r>
              <a:rPr lang="en-US" dirty="0" err="1" smtClean="0"/>
              <a:t>Celkov</a:t>
            </a:r>
            <a:r>
              <a:rPr lang="cs-CZ" dirty="0" smtClean="0"/>
              <a:t>á částka</a:t>
            </a:r>
          </a:p>
          <a:p>
            <a:r>
              <a:rPr lang="cs-CZ" dirty="0" smtClean="0"/>
              <a:t>Výše (procento) dotace/spoluúčasti</a:t>
            </a:r>
          </a:p>
          <a:p>
            <a:r>
              <a:rPr lang="cs-CZ" dirty="0" smtClean="0"/>
              <a:t>Metrika využívanosti</a:t>
            </a:r>
          </a:p>
          <a:p>
            <a:r>
              <a:rPr lang="cs-CZ" dirty="0" smtClean="0"/>
              <a:t>Využívanost</a:t>
            </a:r>
          </a:p>
          <a:p>
            <a:pPr lvl="1"/>
            <a:r>
              <a:rPr lang="cs-CZ" dirty="0" smtClean="0"/>
              <a:t>data od </a:t>
            </a:r>
            <a:r>
              <a:rPr lang="cs-CZ" smtClean="0"/>
              <a:t>organizátora konsorcia</a:t>
            </a:r>
          </a:p>
          <a:p>
            <a:pPr lvl="1"/>
            <a:r>
              <a:rPr lang="cs-CZ" dirty="0" smtClean="0"/>
              <a:t>data od instituce</a:t>
            </a:r>
          </a:p>
          <a:p>
            <a:pPr lvl="1"/>
            <a:r>
              <a:rPr lang="cs-CZ" dirty="0" smtClean="0"/>
              <a:t>data od vydavatele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8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EIZ – </a:t>
            </a:r>
            <a:r>
              <a:rPr lang="cs-CZ" smtClean="0"/>
              <a:t>několik příkladů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Nature</a:t>
            </a:r>
            <a:r>
              <a:rPr lang="cs-CZ" dirty="0" smtClean="0"/>
              <a:t> PG</a:t>
            </a:r>
          </a:p>
          <a:p>
            <a:pPr lvl="1"/>
            <a:r>
              <a:rPr lang="cs-CZ" dirty="0" smtClean="0"/>
              <a:t>UPOL vše, </a:t>
            </a:r>
            <a:r>
              <a:rPr lang="cs-CZ" dirty="0"/>
              <a:t>VUT </a:t>
            </a:r>
            <a:r>
              <a:rPr lang="cs-CZ" dirty="0" smtClean="0"/>
              <a:t>něco (OP </a:t>
            </a:r>
            <a:r>
              <a:rPr lang="cs-CZ" dirty="0" err="1" smtClean="0"/>
              <a:t>VaVpI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VŠCHT jeden časopis LR, dva vlastní financování</a:t>
            </a:r>
          </a:p>
          <a:p>
            <a:r>
              <a:rPr lang="cs-CZ" dirty="0" err="1" smtClean="0"/>
              <a:t>Knovel</a:t>
            </a:r>
            <a:r>
              <a:rPr lang="cs-CZ" dirty="0" smtClean="0"/>
              <a:t> – mají všichni </a:t>
            </a:r>
            <a:r>
              <a:rPr lang="cs-CZ" dirty="0" err="1" smtClean="0"/>
              <a:t>Knovel</a:t>
            </a:r>
            <a:r>
              <a:rPr lang="cs-CZ" dirty="0" smtClean="0"/>
              <a:t> </a:t>
            </a:r>
            <a:r>
              <a:rPr lang="cs-CZ" dirty="0" err="1" smtClean="0"/>
              <a:t>Complete</a:t>
            </a:r>
            <a:r>
              <a:rPr lang="cs-CZ" dirty="0" smtClean="0"/>
              <a:t>?</a:t>
            </a:r>
          </a:p>
          <a:p>
            <a:r>
              <a:rPr lang="cs-CZ" dirty="0" smtClean="0"/>
              <a:t>WOS</a:t>
            </a:r>
          </a:p>
          <a:p>
            <a:pPr lvl="1"/>
            <a:r>
              <a:rPr lang="cs-CZ" dirty="0" smtClean="0"/>
              <a:t>někdo má WOK </a:t>
            </a:r>
            <a:r>
              <a:rPr lang="cs-CZ" dirty="0" err="1" smtClean="0"/>
              <a:t>bundle</a:t>
            </a:r>
            <a:r>
              <a:rPr lang="cs-CZ" dirty="0" smtClean="0"/>
              <a:t> (naštěstí až od r. 2014), kde </a:t>
            </a:r>
            <a:r>
              <a:rPr lang="cs-CZ" dirty="0" err="1" smtClean="0"/>
              <a:t>Book</a:t>
            </a:r>
            <a:r>
              <a:rPr lang="cs-CZ" dirty="0" smtClean="0"/>
              <a:t> </a:t>
            </a:r>
            <a:r>
              <a:rPr lang="cs-CZ" dirty="0" err="1" smtClean="0"/>
              <a:t>Citation</a:t>
            </a:r>
            <a:r>
              <a:rPr lang="cs-CZ" dirty="0" smtClean="0"/>
              <a:t> Index „upgraduje“ WOS jako další DB (ale financováno z vlastních)</a:t>
            </a:r>
          </a:p>
          <a:p>
            <a:pPr lvl="1"/>
            <a:r>
              <a:rPr lang="cs-CZ" dirty="0" smtClean="0"/>
              <a:t>navíc: WOK </a:t>
            </a:r>
            <a:r>
              <a:rPr lang="cs-CZ" dirty="0" err="1" smtClean="0"/>
              <a:t>bundle</a:t>
            </a:r>
            <a:r>
              <a:rPr lang="cs-CZ" dirty="0" smtClean="0"/>
              <a:t>: předplatná + </a:t>
            </a:r>
            <a:r>
              <a:rPr lang="cs-CZ" dirty="0" err="1" smtClean="0"/>
              <a:t>backfile</a:t>
            </a:r>
            <a:r>
              <a:rPr lang="cs-CZ" dirty="0" smtClean="0"/>
              <a:t> (jednorázově</a:t>
            </a:r>
            <a:r>
              <a:rPr lang="cs-CZ" dirty="0" smtClean="0"/>
              <a:t>)</a:t>
            </a:r>
          </a:p>
          <a:p>
            <a:r>
              <a:rPr lang="cs-CZ" dirty="0" smtClean="0"/>
              <a:t>atd.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archivů/</a:t>
            </a:r>
            <a:r>
              <a:rPr lang="cs-CZ" dirty="0" err="1" smtClean="0"/>
              <a:t>backfiles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Jednorázový nákup vs. předplatné archivu</a:t>
            </a:r>
          </a:p>
          <a:p>
            <a:pPr lvl="1"/>
            <a:r>
              <a:rPr lang="cs-CZ" dirty="0" smtClean="0"/>
              <a:t>př.: </a:t>
            </a:r>
            <a:r>
              <a:rPr lang="cs-CZ" dirty="0" err="1" smtClean="0"/>
              <a:t>IOPScience</a:t>
            </a:r>
            <a:r>
              <a:rPr lang="cs-CZ" dirty="0" smtClean="0"/>
              <a:t> v OP </a:t>
            </a:r>
            <a:r>
              <a:rPr lang="cs-CZ" dirty="0" err="1" smtClean="0"/>
              <a:t>VaVpI</a:t>
            </a:r>
            <a:r>
              <a:rPr lang="cs-CZ" dirty="0" smtClean="0"/>
              <a:t> – s archivem</a:t>
            </a:r>
            <a:r>
              <a:rPr lang="en-US" dirty="0" smtClean="0"/>
              <a:t>!</a:t>
            </a:r>
            <a:r>
              <a:rPr lang="cs-CZ" dirty="0" smtClean="0"/>
              <a:t> – ohromné zkreslení</a:t>
            </a:r>
          </a:p>
          <a:p>
            <a:pPr lvl="1"/>
            <a:r>
              <a:rPr lang="cs-CZ" dirty="0" smtClean="0"/>
              <a:t>některé </a:t>
            </a:r>
            <a:r>
              <a:rPr lang="cs-CZ" dirty="0" smtClean="0"/>
              <a:t>dotazníky to uvedly, jiné ne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543728"/>
              </p:ext>
            </p:extLst>
          </p:nvPr>
        </p:nvGraphicFramePr>
        <p:xfrm>
          <a:off x="2555776" y="3857600"/>
          <a:ext cx="267994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302934"/>
              </p:ext>
            </p:extLst>
          </p:nvPr>
        </p:nvGraphicFramePr>
        <p:xfrm>
          <a:off x="0" y="3861048"/>
          <a:ext cx="25202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703125"/>
              </p:ext>
            </p:extLst>
          </p:nvPr>
        </p:nvGraphicFramePr>
        <p:xfrm>
          <a:off x="5796136" y="3861048"/>
          <a:ext cx="33478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11560" y="315944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Jednorázový nákup vs. předplatné archivu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900117" y="3189927"/>
            <a:ext cx="3060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Ale statistika bude jen jedna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6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platba – hlavní chyby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obvyklý výpočet</a:t>
                </a:r>
                <a:r>
                  <a:rPr lang="en-US" dirty="0" smtClean="0"/>
                  <a:t> </a:t>
                </a:r>
                <a:r>
                  <a:rPr lang="cs-CZ" dirty="0" smtClean="0"/>
                  <a:t>platby:</a:t>
                </a:r>
                <a:br>
                  <a:rPr lang="cs-CZ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𝑝𝑙𝑎𝑡𝑏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2013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𝑝𝑟𝑜𝑐𝑒𝑛𝑡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𝑠𝑝𝑜𝑙𝑢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úč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𝑎𝑠𝑡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,2013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r>
                        <a:rPr lang="cs-CZ" b="0" i="1" smtClean="0">
                          <a:latin typeface="Cambria Math"/>
                        </a:rPr>
                        <m:t>𝑐𝑒𝑛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2013</m:t>
                          </m:r>
                        </m:sub>
                      </m:sSub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jenže u WOS:</a:t>
                </a:r>
                <a:br>
                  <a:rPr lang="cs-CZ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𝑝𝑙𝑎𝑡𝑏𝑎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2013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𝑝𝑟𝑜𝑐𝑒𝑛𝑡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𝑠𝑚𝑙𝑜𝑢𝑣𝑎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𝑐𝑒𝑛𝑎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𝑊𝑂</m:t>
                                  </m:r>
                                  <m:sSub>
                                    <m:sSubPr>
                                      <m:ctrlPr>
                                        <a:rPr lang="cs-CZ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Č</m:t>
                                      </m:r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𝑅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2013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</a:rPr>
                            <m:t>−35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i="1">
                              <a:latin typeface="Cambria Math"/>
                            </a:rPr>
                            <m:t>000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  <m:r>
                            <a:rPr lang="cs-CZ" i="1">
                              <a:latin typeface="Cambria Math"/>
                            </a:rPr>
                            <m:t>000 </m:t>
                          </m:r>
                          <m:r>
                            <m:rPr>
                              <m:nor/>
                            </m:rPr>
                            <a:rPr lang="cs-CZ">
                              <a:latin typeface="Cambria Math"/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cs-CZ">
                              <a:latin typeface="Cambria Math"/>
                            </a:rPr>
                            <m:t>č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𝑧𝑎𝑙𝑜h𝑎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2012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𝑣𝑟𝑎𝑡𝑘𝑎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2013</m:t>
                          </m:r>
                        </m:sub>
                      </m:sSub>
                    </m:oMath>
                  </m:oMathPara>
                </a14:m>
                <a:r>
                  <a:rPr lang="cs-CZ" dirty="0" smtClean="0"/>
                  <a:t/>
                </a:r>
                <a:br>
                  <a:rPr lang="cs-CZ" dirty="0" smtClean="0"/>
                </a:b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u WOS: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𝑝𝑟𝑜𝑐𝑒𝑛𝑡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𝑜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𝑠𝑝𝑜𝑙𝑢</m:t>
                        </m:r>
                        <m:r>
                          <a:rPr lang="cs-CZ" i="1">
                            <a:latin typeface="Cambria Math"/>
                          </a:rPr>
                          <m:t>úč</m:t>
                        </m:r>
                        <m:r>
                          <a:rPr lang="cs-CZ" i="1">
                            <a:latin typeface="Cambria Math"/>
                          </a:rPr>
                          <m:t>𝑎𝑠𝑡</m:t>
                        </m:r>
                        <m:r>
                          <a:rPr lang="cs-CZ" i="1">
                            <a:latin typeface="Cambria Math"/>
                          </a:rPr>
                          <m:t>,2013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=3,46</m:t>
                    </m:r>
                    <m:r>
                      <a:rPr lang="en-US" b="0" i="1" smtClean="0">
                        <a:latin typeface="Cambria Math"/>
                      </a:rPr>
                      <m:t> %</m:t>
                    </m:r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zdroje v OP </a:t>
                </a:r>
                <a:r>
                  <a:rPr lang="cs-CZ" dirty="0" err="1" smtClean="0"/>
                  <a:t>VaVpI</a:t>
                </a:r>
                <a:endParaRPr lang="cs-CZ" dirty="0" smtClean="0"/>
              </a:p>
              <a:p>
                <a:pPr lvl="1"/>
                <a:r>
                  <a:rPr lang="cs-CZ" dirty="0" smtClean="0"/>
                  <a:t>nepoděleno 5 lety</a:t>
                </a:r>
              </a:p>
              <a:p>
                <a:pPr lvl="1"/>
                <a:r>
                  <a:rPr lang="cs-CZ" dirty="0" smtClean="0"/>
                  <a:t>částka za všechny instituce</a:t>
                </a:r>
                <a:endParaRPr lang="en-US" dirty="0" smtClean="0"/>
              </a:p>
              <a:p>
                <a:pPr lvl="1"/>
                <a:r>
                  <a:rPr lang="cs-CZ" dirty="0" smtClean="0"/>
                  <a:t>mechanické rozdělení podle počtu institucí (i když mají jinou kolekci – viz NPG)</a:t>
                </a:r>
                <a:endParaRPr lang="en-US" dirty="0" smtClean="0"/>
              </a:p>
              <a:p>
                <a:r>
                  <a:rPr lang="en-US" dirty="0" err="1" smtClean="0"/>
                  <a:t>Celkov</a:t>
                </a:r>
                <a:r>
                  <a:rPr lang="cs-CZ" dirty="0" smtClean="0"/>
                  <a:t>á chyba: </a:t>
                </a:r>
                <a:r>
                  <a:rPr lang="cs-CZ" b="1" dirty="0" smtClean="0"/>
                  <a:t>přes 16 mil. Kč (nezahrnuje opravy </a:t>
                </a:r>
                <a:r>
                  <a:rPr lang="cs-CZ" b="1" dirty="0" err="1" smtClean="0"/>
                  <a:t>EnvironetBase</a:t>
                </a:r>
                <a:r>
                  <a:rPr lang="cs-CZ" b="1" dirty="0" smtClean="0"/>
                  <a:t>) z celkové částky přes 200 mil. Kč (chyba cca 8 </a:t>
                </a:r>
                <a:r>
                  <a:rPr lang="en-US" b="1" dirty="0" smtClean="0"/>
                  <a:t>%</a:t>
                </a:r>
                <a:r>
                  <a:rPr lang="cs-CZ" b="1" dirty="0" smtClean="0"/>
                  <a:t>, ale bude spíš k 10 </a:t>
                </a:r>
                <a:r>
                  <a:rPr lang="en-US" b="1" dirty="0" smtClean="0"/>
                  <a:t>%</a:t>
                </a:r>
                <a:r>
                  <a:rPr lang="cs-CZ" b="1" dirty="0" smtClean="0"/>
                  <a:t>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1887" r="-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3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Celková platba – rozumné aproximace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Obvyklý roční nárůst ceny (2 – 5 </a:t>
            </a:r>
            <a:r>
              <a:rPr lang="en-US" dirty="0" smtClean="0"/>
              <a:t>%)</a:t>
            </a:r>
            <a:r>
              <a:rPr lang="cs-CZ" dirty="0" smtClean="0"/>
              <a:t> ignorován</a:t>
            </a:r>
          </a:p>
          <a:p>
            <a:pPr lvl="1"/>
            <a:r>
              <a:rPr lang="cs-CZ" dirty="0" smtClean="0"/>
              <a:t>jedno jestli byla platba na 2013 nebo 2014 (pozor, výjimky)</a:t>
            </a:r>
          </a:p>
          <a:p>
            <a:r>
              <a:rPr lang="cs-CZ" dirty="0" smtClean="0"/>
              <a:t>Kurzové rozdíly a změna DPH ignorovány</a:t>
            </a:r>
          </a:p>
          <a:p>
            <a:pPr lvl="1"/>
            <a:r>
              <a:rPr lang="cs-CZ" dirty="0" smtClean="0"/>
              <a:t>rozdíl mezi plánovanou a reálnou platbou zanedbán</a:t>
            </a:r>
          </a:p>
          <a:p>
            <a:r>
              <a:rPr lang="cs-CZ" dirty="0" smtClean="0"/>
              <a:t>OP </a:t>
            </a:r>
            <a:r>
              <a:rPr lang="cs-CZ" dirty="0" err="1" smtClean="0"/>
              <a:t>VaVpI</a:t>
            </a:r>
            <a:r>
              <a:rPr lang="cs-CZ" dirty="0" smtClean="0"/>
              <a:t> – cena za 1 rok = 1/5 pětileté částky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362056"/>
              </p:ext>
            </p:extLst>
          </p:nvPr>
        </p:nvGraphicFramePr>
        <p:xfrm>
          <a:off x="755576" y="3933056"/>
          <a:ext cx="7632845" cy="2232248"/>
        </p:xfrm>
        <a:graphic>
          <a:graphicData uri="http://schemas.openxmlformats.org/drawingml/2006/table">
            <a:tbl>
              <a:tblPr/>
              <a:tblGrid>
                <a:gridCol w="2535431"/>
                <a:gridCol w="849569"/>
                <a:gridCol w="849569"/>
                <a:gridCol w="849569"/>
                <a:gridCol w="849569"/>
                <a:gridCol w="849569"/>
                <a:gridCol w="849569"/>
              </a:tblGrid>
              <a:tr h="55806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 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 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 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 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 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Stejnoměrné rozdělení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Roční nárůst 5 %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110,0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Odchylka / 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-9,5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-5,0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1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závěr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Financování EIZ je pořád neprůhledné i pro knihovny samotné (nebo pro toho, kdo tabulku vyplňoval), zejména víceleté dotované</a:t>
            </a:r>
            <a:br>
              <a:rPr lang="cs-CZ" dirty="0" smtClean="0"/>
            </a:br>
            <a:r>
              <a:rPr lang="cs-CZ" dirty="0" smtClean="0"/>
              <a:t>(natož pro vedení institucí)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Větší osvěta, transparentnost</a:t>
            </a:r>
            <a:r>
              <a:rPr lang="en-US" b="1" dirty="0" smtClean="0"/>
              <a:t>!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Kdo?</a:t>
            </a:r>
            <a:endParaRPr lang="cs-CZ" dirty="0"/>
          </a:p>
          <a:p>
            <a:pPr lvl="1"/>
            <a:r>
              <a:rPr lang="cs-CZ" dirty="0" smtClean="0"/>
              <a:t>Vedení knihoven</a:t>
            </a:r>
          </a:p>
          <a:p>
            <a:pPr lvl="1"/>
            <a:r>
              <a:rPr lang="cs-CZ" dirty="0" smtClean="0"/>
              <a:t>Vedoucí konsorcií</a:t>
            </a:r>
          </a:p>
        </p:txBody>
      </p:sp>
    </p:spTree>
    <p:extLst>
      <p:ext uri="{BB962C8B-B14F-4D97-AF65-F5344CB8AC3E}">
        <p14:creationId xmlns:p14="http://schemas.microsoft.com/office/powerpoint/2010/main" val="39050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94897" y="6211669"/>
            <a:ext cx="4449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volná parafráze z knihy</a:t>
            </a:r>
          </a:p>
          <a:p>
            <a:r>
              <a:rPr lang="cs-CZ" i="1" dirty="0" err="1" smtClean="0"/>
              <a:t>Douglas</a:t>
            </a:r>
            <a:r>
              <a:rPr lang="cs-CZ" i="1" dirty="0" smtClean="0"/>
              <a:t> </a:t>
            </a:r>
            <a:r>
              <a:rPr lang="cs-CZ" i="1" dirty="0" err="1" smtClean="0"/>
              <a:t>Adams</a:t>
            </a:r>
            <a:r>
              <a:rPr lang="cs-CZ" i="1" dirty="0" smtClean="0"/>
              <a:t>: Stopařův průvodce po galaxii</a:t>
            </a:r>
            <a:endParaRPr lang="cs-CZ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908720"/>
            <a:ext cx="7021409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"Odpověď pro vás?" přerušil ho Hlubina myšlení majestátně. "Ano. Mám.</a:t>
            </a:r>
          </a:p>
          <a:p>
            <a:r>
              <a:rPr lang="cs-CZ" dirty="0" smtClean="0"/>
              <a:t>Ačkoli si myslím, že se vám nebude zrovna moc líbit.“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"Mluv!"</a:t>
            </a:r>
          </a:p>
          <a:p>
            <a:r>
              <a:rPr lang="cs-CZ" dirty="0" smtClean="0"/>
              <a:t>"No dobře," řekl klidně Hlubina myšlení. "Odpověď na Velkou otázku...</a:t>
            </a:r>
          </a:p>
          <a:p>
            <a:r>
              <a:rPr lang="cs-CZ" dirty="0" smtClean="0"/>
              <a:t>Života, vesmíru a vůbec..., Je...“</a:t>
            </a:r>
          </a:p>
          <a:p>
            <a:endParaRPr lang="cs-CZ" dirty="0" smtClean="0"/>
          </a:p>
          <a:p>
            <a:r>
              <a:rPr lang="cs-CZ" dirty="0" smtClean="0"/>
              <a:t>"</a:t>
            </a:r>
            <a:r>
              <a:rPr lang="cs-CZ" sz="2800" b="1" dirty="0" smtClean="0"/>
              <a:t>Čtyřicet dva</a:t>
            </a:r>
            <a:r>
              <a:rPr lang="cs-CZ" sz="2800" dirty="0" smtClean="0"/>
              <a:t>,“</a:t>
            </a:r>
          </a:p>
          <a:p>
            <a:endParaRPr lang="en-US" sz="2800" dirty="0" smtClean="0"/>
          </a:p>
          <a:p>
            <a:r>
              <a:rPr lang="cs-CZ" dirty="0" smtClean="0"/>
              <a:t>oznámil Hlubina myšlení s nedostižnou důstojností a klidem.</a:t>
            </a:r>
          </a:p>
          <a:p>
            <a:endParaRPr lang="cs-CZ" dirty="0" smtClean="0"/>
          </a:p>
          <a:p>
            <a:r>
              <a:rPr lang="cs-CZ" dirty="0" smtClean="0"/>
              <a:t>Trvalo dlouho, než někdo promluvil.</a:t>
            </a:r>
          </a:p>
          <a:p>
            <a:r>
              <a:rPr lang="cs-CZ" dirty="0" smtClean="0"/>
              <a:t>Koutkem oka viděl </a:t>
            </a:r>
            <a:r>
              <a:rPr lang="cs-CZ" dirty="0" err="1" smtClean="0"/>
              <a:t>Fouk</a:t>
            </a:r>
            <a:r>
              <a:rPr lang="cs-CZ" dirty="0" smtClean="0"/>
              <a:t> moře nedočkavých tváří dole na náměstí.</a:t>
            </a:r>
          </a:p>
          <a:p>
            <a:r>
              <a:rPr lang="cs-CZ" dirty="0" smtClean="0"/>
              <a:t>"Lynčování nás asi nemine, co?" zašeptal.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závěr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kvalitní vyhodnocení nutná spolupráce:</a:t>
            </a:r>
          </a:p>
          <a:p>
            <a:pPr lvl="1"/>
            <a:r>
              <a:rPr lang="cs-CZ" dirty="0" smtClean="0"/>
              <a:t>vedoucí konsorcií</a:t>
            </a:r>
          </a:p>
          <a:p>
            <a:pPr lvl="2"/>
            <a:r>
              <a:rPr lang="cs-CZ" dirty="0" smtClean="0"/>
              <a:t>správn</a:t>
            </a:r>
            <a:r>
              <a:rPr lang="cs-CZ" dirty="0"/>
              <a:t>é</a:t>
            </a:r>
            <a:r>
              <a:rPr lang="cs-CZ" dirty="0" smtClean="0"/>
              <a:t> a konzistentní(</a:t>
            </a:r>
            <a:r>
              <a:rPr lang="en-US" dirty="0" smtClean="0"/>
              <a:t>!) </a:t>
            </a:r>
            <a:r>
              <a:rPr lang="cs-CZ" dirty="0" smtClean="0"/>
              <a:t>údaje o EIZ a financích, souhrnné statistiky</a:t>
            </a:r>
          </a:p>
          <a:p>
            <a:pPr lvl="2"/>
            <a:r>
              <a:rPr lang="cs-CZ" dirty="0" smtClean="0"/>
              <a:t>křížová kontrola</a:t>
            </a:r>
          </a:p>
          <a:p>
            <a:pPr lvl="1"/>
            <a:r>
              <a:rPr lang="cs-CZ" dirty="0" smtClean="0"/>
              <a:t>instituce</a:t>
            </a:r>
          </a:p>
          <a:p>
            <a:pPr lvl="2"/>
            <a:r>
              <a:rPr lang="cs-CZ" dirty="0" smtClean="0"/>
              <a:t>vlastní zdroje</a:t>
            </a:r>
          </a:p>
          <a:p>
            <a:pPr lvl="2"/>
            <a:r>
              <a:rPr lang="cs-CZ" dirty="0" smtClean="0"/>
              <a:t>údaje o archivech a trvalých nákupech</a:t>
            </a:r>
          </a:p>
          <a:p>
            <a:pPr lvl="2"/>
            <a:r>
              <a:rPr lang="cs-CZ" dirty="0" smtClean="0"/>
              <a:t>upřesnění statistik</a:t>
            </a:r>
          </a:p>
        </p:txBody>
      </p:sp>
    </p:spTree>
    <p:extLst>
      <p:ext uri="{BB962C8B-B14F-4D97-AF65-F5344CB8AC3E}">
        <p14:creationId xmlns:p14="http://schemas.microsoft.com/office/powerpoint/2010/main" val="27542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nevyhodnocovat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Různé financování</a:t>
            </a:r>
            <a:r>
              <a:rPr lang="en-US" dirty="0" smtClean="0"/>
              <a:t>, p</a:t>
            </a:r>
            <a:r>
              <a:rPr lang="cs-CZ" dirty="0" smtClean="0"/>
              <a:t>ř.:</a:t>
            </a:r>
          </a:p>
          <a:p>
            <a:pPr lvl="1"/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Search</a:t>
            </a:r>
            <a:r>
              <a:rPr lang="cs-CZ" dirty="0" smtClean="0"/>
              <a:t> </a:t>
            </a:r>
            <a:r>
              <a:rPr lang="cs-CZ" dirty="0" err="1" smtClean="0"/>
              <a:t>Complete</a:t>
            </a:r>
            <a:r>
              <a:rPr lang="cs-CZ" dirty="0" smtClean="0"/>
              <a:t>:</a:t>
            </a:r>
            <a:endParaRPr lang="en-US" dirty="0" smtClean="0"/>
          </a:p>
          <a:p>
            <a:pPr lvl="2"/>
            <a:r>
              <a:rPr lang="cs-CZ" dirty="0" smtClean="0"/>
              <a:t>LR – dotace </a:t>
            </a:r>
            <a:r>
              <a:rPr lang="en-US" dirty="0" smtClean="0"/>
              <a:t>max. </a:t>
            </a:r>
            <a:r>
              <a:rPr lang="cs-CZ" dirty="0" smtClean="0"/>
              <a:t>7</a:t>
            </a:r>
            <a:r>
              <a:rPr lang="en-US" dirty="0" smtClean="0"/>
              <a:t>5 %</a:t>
            </a:r>
            <a:endParaRPr lang="cs-CZ" dirty="0" smtClean="0"/>
          </a:p>
          <a:p>
            <a:pPr lvl="2"/>
            <a:r>
              <a:rPr lang="cs-CZ" dirty="0" smtClean="0"/>
              <a:t>OP </a:t>
            </a:r>
            <a:r>
              <a:rPr lang="cs-CZ" dirty="0" err="1" smtClean="0"/>
              <a:t>VaVpI</a:t>
            </a:r>
            <a:r>
              <a:rPr lang="cs-CZ" dirty="0"/>
              <a:t> – </a:t>
            </a:r>
            <a:r>
              <a:rPr lang="cs-CZ" dirty="0" smtClean="0"/>
              <a:t>dotace 100 </a:t>
            </a:r>
            <a:r>
              <a:rPr lang="en-US" dirty="0" smtClean="0"/>
              <a:t>%</a:t>
            </a:r>
            <a:endParaRPr lang="cs-CZ" dirty="0" smtClean="0"/>
          </a:p>
          <a:p>
            <a:pPr lvl="1"/>
            <a:r>
              <a:rPr lang="cs-CZ" dirty="0" err="1" smtClean="0"/>
              <a:t>Knovel</a:t>
            </a:r>
            <a:r>
              <a:rPr lang="cs-CZ" dirty="0" smtClean="0"/>
              <a:t>, ACS Web </a:t>
            </a:r>
            <a:r>
              <a:rPr lang="cs-CZ" dirty="0" err="1" smtClean="0"/>
              <a:t>Editions</a:t>
            </a:r>
            <a:endParaRPr lang="cs-CZ" dirty="0" smtClean="0"/>
          </a:p>
          <a:p>
            <a:pPr lvl="2"/>
            <a:r>
              <a:rPr lang="cs-CZ" dirty="0" smtClean="0"/>
              <a:t>někdo vlastní (0 </a:t>
            </a:r>
            <a:r>
              <a:rPr lang="en-US" dirty="0" smtClean="0"/>
              <a:t>% </a:t>
            </a:r>
            <a:r>
              <a:rPr lang="en-US" dirty="0" err="1" smtClean="0"/>
              <a:t>dotace</a:t>
            </a:r>
            <a:r>
              <a:rPr lang="en-US" dirty="0" smtClean="0"/>
              <a:t>)</a:t>
            </a:r>
            <a:endParaRPr lang="cs-CZ" dirty="0" smtClean="0"/>
          </a:p>
          <a:p>
            <a:pPr lvl="2"/>
            <a:r>
              <a:rPr lang="cs-CZ" dirty="0" smtClean="0"/>
              <a:t>někdo LR (max. 75 </a:t>
            </a:r>
            <a:r>
              <a:rPr lang="en-US" dirty="0" smtClean="0"/>
              <a:t>%)</a:t>
            </a:r>
            <a:endParaRPr lang="cs-CZ" dirty="0" smtClean="0"/>
          </a:p>
          <a:p>
            <a:pPr lvl="2"/>
            <a:r>
              <a:rPr lang="cs-CZ" dirty="0" smtClean="0"/>
              <a:t>někdo OP </a:t>
            </a:r>
            <a:r>
              <a:rPr lang="cs-CZ" dirty="0" err="1" smtClean="0"/>
              <a:t>VaVpI</a:t>
            </a:r>
            <a:r>
              <a:rPr lang="cs-CZ" dirty="0" smtClean="0"/>
              <a:t> (100 </a:t>
            </a:r>
            <a:r>
              <a:rPr lang="en-US" dirty="0" smtClean="0"/>
              <a:t>% </a:t>
            </a:r>
            <a:r>
              <a:rPr lang="en-US" dirty="0" err="1" smtClean="0"/>
              <a:t>dotace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r. 2013 – r</a:t>
            </a:r>
            <a:r>
              <a:rPr lang="cs-CZ" dirty="0" err="1" smtClean="0"/>
              <a:t>ůzné</a:t>
            </a:r>
            <a:r>
              <a:rPr lang="cs-CZ" dirty="0" smtClean="0"/>
              <a:t> kombinace (</a:t>
            </a:r>
            <a:r>
              <a:rPr lang="cs-CZ" dirty="0" err="1" smtClean="0"/>
              <a:t>vlastní+LR</a:t>
            </a:r>
            <a:r>
              <a:rPr lang="cs-CZ" dirty="0" smtClean="0"/>
              <a:t>, </a:t>
            </a:r>
            <a:r>
              <a:rPr lang="cs-CZ" dirty="0" err="1" smtClean="0"/>
              <a:t>INFOZ+jiné</a:t>
            </a:r>
            <a:r>
              <a:rPr lang="cs-CZ" dirty="0" smtClean="0"/>
              <a:t> atd.)</a:t>
            </a:r>
          </a:p>
          <a:p>
            <a:r>
              <a:rPr lang="cs-CZ" dirty="0" smtClean="0"/>
              <a:t>Nejasnost koncepce výpočtu u OP </a:t>
            </a:r>
            <a:r>
              <a:rPr lang="cs-CZ" dirty="0" err="1" smtClean="0"/>
              <a:t>VaVpI</a:t>
            </a:r>
            <a:endParaRPr lang="cs-CZ" dirty="0"/>
          </a:p>
          <a:p>
            <a:pPr lvl="1"/>
            <a:r>
              <a:rPr lang="cs-CZ" dirty="0" smtClean="0"/>
              <a:t>je dotace na 5 let, nebo na 7 (vč. udržitelnosti)?</a:t>
            </a:r>
          </a:p>
          <a:p>
            <a:r>
              <a:rPr lang="cs-CZ" dirty="0" smtClean="0"/>
              <a:t>Z principu</a:t>
            </a:r>
          </a:p>
          <a:p>
            <a:pPr lvl="1"/>
            <a:r>
              <a:rPr lang="cs-CZ" dirty="0" smtClean="0"/>
              <a:t>instituce musí vědět, kolik opravdu utrácí z veřejných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9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Roasted chicken with cherries and parsley in plate, close-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50" y="1484784"/>
            <a:ext cx="2637634" cy="211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hite and blue plate, view from abo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44381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alf Chicken &amp; Chi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573" y="1644381"/>
            <a:ext cx="2335633" cy="175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795682" y="235846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+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47670" y="2358469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= 2 x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1734" y="5229200"/>
            <a:ext cx="65758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/>
              <a:t>Encyclopædia</a:t>
            </a:r>
            <a:r>
              <a:rPr lang="en-US" sz="1000" i="1" dirty="0"/>
              <a:t> Britannica </a:t>
            </a:r>
            <a:r>
              <a:rPr lang="en-US" sz="1000" i="1" dirty="0" err="1"/>
              <a:t>ImageQuest</a:t>
            </a:r>
            <a:r>
              <a:rPr lang="en-US" sz="1000" dirty="0"/>
              <a:t>, "Roasted chicken with cherries and parsley in plate, close-up," accessed 23 Jul 2014, </a:t>
            </a:r>
            <a:br>
              <a:rPr lang="en-US" sz="1000" dirty="0"/>
            </a:br>
            <a:r>
              <a:rPr lang="en-US" sz="1000" dirty="0">
                <a:hlinkClick r:id="rId5"/>
              </a:rPr>
              <a:t>http://quest.eb.com/#/search/115_3881175/1/115_3881175/cite</a:t>
            </a:r>
            <a:endParaRPr lang="en-US" sz="1000" dirty="0"/>
          </a:p>
          <a:p>
            <a:endParaRPr lang="en-US" sz="1000" dirty="0" smtClean="0"/>
          </a:p>
          <a:p>
            <a:r>
              <a:rPr lang="en-US" sz="1000" i="1" dirty="0" err="1"/>
              <a:t>Encyclopædia</a:t>
            </a:r>
            <a:r>
              <a:rPr lang="en-US" sz="1000" i="1" dirty="0"/>
              <a:t> Britannica </a:t>
            </a:r>
            <a:r>
              <a:rPr lang="en-US" sz="1000" i="1" dirty="0" err="1"/>
              <a:t>ImageQuest</a:t>
            </a:r>
            <a:r>
              <a:rPr lang="en-US" sz="1000" dirty="0"/>
              <a:t>, "White and blue plate," accessed 23 Jul 2014, </a:t>
            </a:r>
            <a:br>
              <a:rPr lang="en-US" sz="1000" dirty="0"/>
            </a:br>
            <a:r>
              <a:rPr lang="en-US" sz="1000" dirty="0">
                <a:hlinkClick r:id="rId6"/>
              </a:rPr>
              <a:t>http://quest.eb.com/#/search/118_800966/1/118_800966/cite</a:t>
            </a:r>
            <a:endParaRPr lang="en-US" sz="1000" dirty="0"/>
          </a:p>
          <a:p>
            <a:endParaRPr lang="en-US" sz="1000" dirty="0" smtClean="0"/>
          </a:p>
          <a:p>
            <a:r>
              <a:rPr lang="en-US" sz="1000" i="1" dirty="0" err="1"/>
              <a:t>Encyclopædia</a:t>
            </a:r>
            <a:r>
              <a:rPr lang="en-US" sz="1000" i="1" dirty="0"/>
              <a:t> Britannica </a:t>
            </a:r>
            <a:r>
              <a:rPr lang="en-US" sz="1000" i="1" dirty="0" err="1"/>
              <a:t>ImageQuest</a:t>
            </a:r>
            <a:r>
              <a:rPr lang="en-US" sz="1000" dirty="0"/>
              <a:t>, "Half Chicken &amp; Chips," accessed 23 Jul 2014, </a:t>
            </a:r>
            <a:br>
              <a:rPr lang="en-US" sz="1000" dirty="0"/>
            </a:br>
            <a:r>
              <a:rPr lang="en-US" sz="1000" dirty="0">
                <a:hlinkClick r:id="rId7"/>
              </a:rPr>
              <a:t>http://quest.eb.com/#/search/156_2416526/1/156_2416526/cite</a:t>
            </a:r>
            <a:endParaRPr lang="en-US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6883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Metrika</a:t>
            </a:r>
            <a:br>
              <a:rPr lang="cs-CZ" sz="3600" dirty="0" smtClean="0"/>
            </a:br>
            <a:r>
              <a:rPr lang="cs-CZ" sz="3600" dirty="0" smtClean="0"/>
              <a:t>(měřitelná jednotka výkonu) a její hodnoty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časopisy</a:t>
            </a:r>
          </a:p>
          <a:p>
            <a:r>
              <a:rPr lang="cs-CZ" dirty="0" smtClean="0"/>
              <a:t>e-knihy</a:t>
            </a:r>
          </a:p>
          <a:p>
            <a:r>
              <a:rPr lang="cs-CZ" dirty="0" smtClean="0"/>
              <a:t>ostatní databáze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Velikost chyby při extrapolaci/přepočtu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Typicky:</a:t>
            </a:r>
          </a:p>
          <a:p>
            <a:pPr lvl="1"/>
            <a:r>
              <a:rPr lang="cs-CZ" dirty="0" smtClean="0"/>
              <a:t>chybějící statistiky pro část roku</a:t>
            </a:r>
          </a:p>
          <a:p>
            <a:pPr lvl="1"/>
            <a:r>
              <a:rPr lang="cs-CZ" dirty="0" smtClean="0"/>
              <a:t>dělené financování – část roku jinak, než druhá</a:t>
            </a:r>
          </a:p>
          <a:p>
            <a:pPr lvl="1"/>
            <a:r>
              <a:rPr lang="cs-CZ" dirty="0" smtClean="0"/>
              <a:t>předplatné není od 1. ledna</a:t>
            </a:r>
          </a:p>
          <a:p>
            <a:r>
              <a:rPr lang="cs-CZ" dirty="0" smtClean="0"/>
              <a:t>Platba</a:t>
            </a:r>
          </a:p>
          <a:p>
            <a:pPr lvl="1"/>
            <a:r>
              <a:rPr lang="cs-CZ" dirty="0" smtClean="0"/>
              <a:t>Rozumná aproximace – platba za 1 měsíc = 1/12 roční platby.</a:t>
            </a:r>
            <a:r>
              <a:rPr lang="en-US" dirty="0" smtClean="0"/>
              <a:t> (</a:t>
            </a:r>
            <a:r>
              <a:rPr lang="cs-CZ" dirty="0" smtClean="0"/>
              <a:t>Ale ani to nemusí nutně platit</a:t>
            </a:r>
            <a:r>
              <a:rPr lang="cs-CZ" dirty="0"/>
              <a:t>:</a:t>
            </a:r>
            <a:r>
              <a:rPr lang="en-US" dirty="0" smtClean="0"/>
              <a:t> </a:t>
            </a:r>
            <a:r>
              <a:rPr lang="cs-CZ" dirty="0" smtClean="0"/>
              <a:t>změna podmínek uprostřed roku</a:t>
            </a:r>
            <a:r>
              <a:rPr lang="en-US" dirty="0" smtClean="0"/>
              <a:t>; </a:t>
            </a:r>
            <a:r>
              <a:rPr lang="cs-CZ" dirty="0" smtClean="0"/>
              <a:t>měsíc gratis apod.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Statistiky</a:t>
            </a:r>
          </a:p>
          <a:p>
            <a:pPr lvl="1"/>
            <a:r>
              <a:rPr lang="cs-CZ" dirty="0" smtClean="0"/>
              <a:t>Jaká </a:t>
            </a:r>
            <a:r>
              <a:rPr lang="cs-CZ" dirty="0"/>
              <a:t>chyba při dopočítání ročních statistik jen z některých </a:t>
            </a:r>
            <a:r>
              <a:rPr lang="cs-CZ" dirty="0" smtClean="0"/>
              <a:t>měsíců?</a:t>
            </a:r>
          </a:p>
        </p:txBody>
      </p:sp>
    </p:spTree>
    <p:extLst>
      <p:ext uri="{BB962C8B-B14F-4D97-AF65-F5344CB8AC3E}">
        <p14:creationId xmlns:p14="http://schemas.microsoft.com/office/powerpoint/2010/main" val="6333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Biorytmy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142183"/>
              </p:ext>
            </p:extLst>
          </p:nvPr>
        </p:nvGraphicFramePr>
        <p:xfrm>
          <a:off x="21011" y="980728"/>
          <a:ext cx="9015486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Přímá spojnice se šipkou 5"/>
          <p:cNvCxnSpPr/>
          <p:nvPr/>
        </p:nvCxnSpPr>
        <p:spPr>
          <a:xfrm>
            <a:off x="1547664" y="2564904"/>
            <a:ext cx="16561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5508104" y="2564904"/>
            <a:ext cx="16561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672967" y="2195572"/>
            <a:ext cx="1405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letní semestr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633407" y="2149078"/>
            <a:ext cx="1490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zimní semestr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3203848" y="2564904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233564" y="2164556"/>
            <a:ext cx="1872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odevzdávání VŠKP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3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Extrapolace z části roku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060086"/>
              </p:ext>
            </p:extLst>
          </p:nvPr>
        </p:nvGraphicFramePr>
        <p:xfrm>
          <a:off x="-1" y="1124744"/>
          <a:ext cx="8964489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Přímá spojnice 8"/>
          <p:cNvCxnSpPr/>
          <p:nvPr/>
        </p:nvCxnSpPr>
        <p:spPr>
          <a:xfrm>
            <a:off x="4455418" y="1700808"/>
            <a:ext cx="0" cy="23762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3203848" y="4077072"/>
            <a:ext cx="1251570" cy="223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444208" y="1916832"/>
            <a:ext cx="2180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Leden – červen: 58 </a:t>
            </a:r>
            <a:r>
              <a:rPr lang="en-US" dirty="0" smtClean="0"/>
              <a:t>%</a:t>
            </a:r>
            <a:endParaRPr lang="cs-CZ" dirty="0" smtClean="0"/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916832"/>
            <a:ext cx="2599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Červenec - prosinec: 42 </a:t>
            </a:r>
            <a:r>
              <a:rPr lang="en-US" dirty="0" smtClean="0"/>
              <a:t>%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42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/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11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Protip</a:t>
            </a:r>
            <a:r>
              <a:rPr lang="cs-CZ" dirty="0" err="1" smtClean="0"/>
              <a:t>říklad</a:t>
            </a:r>
            <a:endParaRPr lang="cs-CZ" dirty="0"/>
          </a:p>
        </p:txBody>
      </p:sp>
      <p:graphicFrame>
        <p:nvGraphicFramePr>
          <p:cNvPr id="3" name="Graf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508079"/>
              </p:ext>
            </p:extLst>
          </p:nvPr>
        </p:nvGraphicFramePr>
        <p:xfrm>
          <a:off x="-76467" y="1340768"/>
          <a:ext cx="8320876" cy="5086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25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je dopočítáváno:</a:t>
            </a:r>
          </a:p>
          <a:p>
            <a:pPr lvl="1"/>
            <a:r>
              <a:rPr lang="cs-CZ" dirty="0" smtClean="0"/>
              <a:t>uvést </a:t>
            </a:r>
            <a:r>
              <a:rPr lang="cs-CZ" dirty="0" err="1" smtClean="0"/>
              <a:t>info</a:t>
            </a:r>
            <a:r>
              <a:rPr lang="cs-CZ" dirty="0" smtClean="0"/>
              <a:t> z jakých měsíců</a:t>
            </a:r>
          </a:p>
          <a:p>
            <a:pPr lvl="1"/>
            <a:r>
              <a:rPr lang="cs-CZ" dirty="0" smtClean="0"/>
              <a:t>ideálně vzít část předešlého roku (pro kompletní roční periodu)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3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Poděkování zúčastněným</a:t>
            </a:r>
            <a:endParaRPr lang="en-US" dirty="0" smtClean="0"/>
          </a:p>
          <a:p>
            <a:r>
              <a:rPr lang="cs-CZ" dirty="0" smtClean="0"/>
              <a:t>Počet institucí:</a:t>
            </a:r>
            <a:r>
              <a:rPr lang="en-US" dirty="0" smtClean="0"/>
              <a:t> </a:t>
            </a:r>
            <a:r>
              <a:rPr lang="cs-CZ" dirty="0" smtClean="0"/>
              <a:t>1</a:t>
            </a:r>
            <a:r>
              <a:rPr lang="en-US" dirty="0" smtClean="0"/>
              <a:t>7</a:t>
            </a:r>
            <a:r>
              <a:rPr lang="cs-CZ" dirty="0" smtClean="0"/>
              <a:t> (</a:t>
            </a:r>
            <a:r>
              <a:rPr lang="en-US" dirty="0" smtClean="0"/>
              <a:t>1 </a:t>
            </a:r>
            <a:r>
              <a:rPr lang="cs-CZ" dirty="0" smtClean="0"/>
              <a:t>prakticky nepoužitelné údaje)</a:t>
            </a:r>
          </a:p>
          <a:p>
            <a:r>
              <a:rPr lang="cs-CZ" dirty="0" smtClean="0"/>
              <a:t>Počet zdrojů: cca něco přes 150</a:t>
            </a:r>
          </a:p>
          <a:p>
            <a:r>
              <a:rPr lang="cs-CZ" dirty="0" smtClean="0"/>
              <a:t>Pracovní postup</a:t>
            </a:r>
          </a:p>
          <a:p>
            <a:pPr lvl="1"/>
            <a:r>
              <a:rPr lang="cs-CZ" dirty="0" smtClean="0"/>
              <a:t>identifikace a unifikace názvů EIZ</a:t>
            </a:r>
          </a:p>
          <a:p>
            <a:pPr lvl="1"/>
            <a:r>
              <a:rPr lang="cs-CZ" dirty="0" smtClean="0"/>
              <a:t>korekce podezřelých údajů (zejm. celková částka)</a:t>
            </a:r>
          </a:p>
          <a:p>
            <a:pPr lvl="1"/>
            <a:r>
              <a:rPr lang="cs-CZ" dirty="0" smtClean="0"/>
              <a:t>vyloučení nevhodných, nekompletních, </a:t>
            </a:r>
            <a:r>
              <a:rPr lang="cs-CZ" dirty="0" smtClean="0"/>
              <a:t>neověřitelných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cs-CZ" dirty="0" smtClean="0"/>
              <a:t>podezřelých apod. údajů</a:t>
            </a:r>
          </a:p>
          <a:p>
            <a:pPr lvl="1"/>
            <a:r>
              <a:rPr lang="cs-CZ" dirty="0" smtClean="0"/>
              <a:t>úprava/oprava/doplnění/unifikace metrik a jejich hodnot</a:t>
            </a:r>
          </a:p>
          <a:p>
            <a:pPr lvl="1"/>
            <a:r>
              <a:rPr lang="cs-CZ" dirty="0" smtClean="0"/>
              <a:t>výpočet a zobrazení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Časopisy – archiv, Gold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Většina pravděpodobně udávala:</a:t>
            </a:r>
            <a:br>
              <a:rPr lang="cs-CZ" dirty="0" smtClean="0"/>
            </a:br>
            <a:r>
              <a:rPr lang="cs-CZ" i="1" dirty="0" smtClean="0"/>
              <a:t>Využití = (Full Text </a:t>
            </a:r>
            <a:r>
              <a:rPr lang="cs-CZ" i="1" dirty="0" err="1" smtClean="0"/>
              <a:t>Requests</a:t>
            </a:r>
            <a:r>
              <a:rPr lang="cs-CZ" i="1" dirty="0" smtClean="0"/>
              <a:t> </a:t>
            </a:r>
            <a:r>
              <a:rPr lang="en-US" i="1" dirty="0" smtClean="0"/>
              <a:t>--</a:t>
            </a:r>
            <a:r>
              <a:rPr lang="cs-CZ" i="1" dirty="0" smtClean="0"/>
              <a:t> </a:t>
            </a:r>
            <a:r>
              <a:rPr lang="cs-CZ" i="1" dirty="0" err="1" smtClean="0"/>
              <a:t>Counter</a:t>
            </a:r>
            <a:r>
              <a:rPr lang="cs-CZ" i="1" dirty="0" smtClean="0"/>
              <a:t> JR1)</a:t>
            </a:r>
            <a:endParaRPr lang="cs-CZ" i="1" dirty="0"/>
          </a:p>
          <a:p>
            <a:r>
              <a:rPr lang="cs-CZ" dirty="0" smtClean="0"/>
              <a:t>ale správně bychom měli počítat:</a:t>
            </a:r>
            <a:br>
              <a:rPr lang="cs-CZ" dirty="0" smtClean="0"/>
            </a:br>
            <a:r>
              <a:rPr lang="cs-CZ" i="1" dirty="0"/>
              <a:t>Využití </a:t>
            </a:r>
            <a:r>
              <a:rPr lang="cs-CZ" i="1" dirty="0" smtClean="0"/>
              <a:t>= (Full Text </a:t>
            </a:r>
            <a:r>
              <a:rPr lang="cs-CZ" i="1" dirty="0" err="1" smtClean="0"/>
              <a:t>Requests</a:t>
            </a:r>
            <a:r>
              <a:rPr lang="cs-CZ" i="1" dirty="0" smtClean="0"/>
              <a:t>)</a:t>
            </a:r>
            <a:br>
              <a:rPr lang="cs-CZ" i="1" dirty="0" smtClean="0"/>
            </a:br>
            <a:r>
              <a:rPr lang="cs-CZ" i="1" dirty="0" smtClean="0"/>
              <a:t>		– (</a:t>
            </a:r>
            <a:r>
              <a:rPr lang="cs-CZ" i="1" dirty="0" err="1" smtClean="0"/>
              <a:t>Requests</a:t>
            </a:r>
            <a:r>
              <a:rPr lang="cs-CZ" i="1" dirty="0" smtClean="0"/>
              <a:t> </a:t>
            </a:r>
            <a:r>
              <a:rPr lang="cs-CZ" i="1" dirty="0" err="1" smtClean="0"/>
              <a:t>from</a:t>
            </a:r>
            <a:r>
              <a:rPr lang="cs-CZ" i="1" dirty="0" smtClean="0"/>
              <a:t> Archive*)</a:t>
            </a:r>
            <a:br>
              <a:rPr lang="cs-CZ" i="1" dirty="0" smtClean="0"/>
            </a:br>
            <a:r>
              <a:rPr lang="cs-CZ" i="1" dirty="0" smtClean="0"/>
              <a:t>		– (Gold OA </a:t>
            </a:r>
            <a:r>
              <a:rPr lang="cs-CZ" i="1" dirty="0" err="1" smtClean="0"/>
              <a:t>Article</a:t>
            </a:r>
            <a:r>
              <a:rPr lang="cs-CZ" i="1" dirty="0" smtClean="0"/>
              <a:t> </a:t>
            </a:r>
            <a:r>
              <a:rPr lang="cs-CZ" i="1" dirty="0" err="1" smtClean="0"/>
              <a:t>Requests</a:t>
            </a:r>
            <a:r>
              <a:rPr lang="en-US" i="1" dirty="0" smtClean="0"/>
              <a:t>**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dirty="0" smtClean="0"/>
              <a:t>u konsorciálních statistik navíc:</a:t>
            </a:r>
            <a:br>
              <a:rPr lang="cs-CZ" dirty="0" smtClean="0"/>
            </a:br>
            <a:r>
              <a:rPr lang="cs-CZ" i="1" dirty="0"/>
              <a:t>Využití </a:t>
            </a:r>
            <a:r>
              <a:rPr lang="cs-CZ" i="1" dirty="0" smtClean="0"/>
              <a:t>= (</a:t>
            </a:r>
            <a:r>
              <a:rPr lang="cs-CZ" i="1" dirty="0"/>
              <a:t>Full Text </a:t>
            </a:r>
            <a:r>
              <a:rPr lang="cs-CZ" i="1" dirty="0" err="1" smtClean="0"/>
              <a:t>Requests</a:t>
            </a:r>
            <a:r>
              <a:rPr lang="cs-CZ" i="1" dirty="0" smtClean="0"/>
              <a:t> </a:t>
            </a:r>
            <a:r>
              <a:rPr lang="cs-CZ" i="1" dirty="0" err="1" smtClean="0"/>
              <a:t>Consortium</a:t>
            </a:r>
            <a:r>
              <a:rPr lang="cs-CZ" i="1" dirty="0" smtClean="0"/>
              <a:t>)</a:t>
            </a:r>
            <a:br>
              <a:rPr lang="cs-CZ" i="1" dirty="0" smtClean="0"/>
            </a:br>
            <a:r>
              <a:rPr lang="cs-CZ" i="1" dirty="0" smtClean="0"/>
              <a:t>		– </a:t>
            </a:r>
            <a:r>
              <a:rPr lang="cs-CZ" i="1" dirty="0"/>
              <a:t>(Full Text </a:t>
            </a:r>
            <a:r>
              <a:rPr lang="cs-CZ" i="1" dirty="0" err="1"/>
              <a:t>Requests</a:t>
            </a:r>
            <a:r>
              <a:rPr lang="cs-CZ" i="1" dirty="0"/>
              <a:t> </a:t>
            </a:r>
            <a:r>
              <a:rPr lang="cs-CZ" i="1" dirty="0" err="1" smtClean="0"/>
              <a:t>Institutional</a:t>
            </a:r>
            <a:r>
              <a:rPr lang="cs-CZ" i="1" dirty="0" smtClean="0"/>
              <a:t>)</a:t>
            </a:r>
            <a:br>
              <a:rPr lang="cs-CZ" i="1" dirty="0" smtClean="0"/>
            </a:br>
            <a:r>
              <a:rPr lang="cs-CZ" i="1" dirty="0" smtClean="0"/>
              <a:t>		– </a:t>
            </a:r>
            <a:r>
              <a:rPr lang="cs-CZ" i="1" dirty="0"/>
              <a:t>(</a:t>
            </a:r>
            <a:r>
              <a:rPr lang="cs-CZ" i="1" dirty="0" err="1"/>
              <a:t>Requests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smtClean="0"/>
              <a:t>Archive*)</a:t>
            </a:r>
            <a:br>
              <a:rPr lang="cs-CZ" i="1" dirty="0" smtClean="0"/>
            </a:br>
            <a:r>
              <a:rPr lang="cs-CZ" i="1" dirty="0" smtClean="0"/>
              <a:t>		– </a:t>
            </a:r>
            <a:r>
              <a:rPr lang="cs-CZ" i="1" dirty="0"/>
              <a:t>(Gold OA </a:t>
            </a:r>
            <a:r>
              <a:rPr lang="cs-CZ" i="1" dirty="0" err="1"/>
              <a:t>Article</a:t>
            </a:r>
            <a:r>
              <a:rPr lang="cs-CZ" i="1" dirty="0"/>
              <a:t> </a:t>
            </a:r>
            <a:r>
              <a:rPr lang="cs-CZ" i="1" dirty="0" err="1" smtClean="0"/>
              <a:t>Requests</a:t>
            </a:r>
            <a:r>
              <a:rPr lang="en-US" i="1" dirty="0" smtClean="0"/>
              <a:t>**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Jenže: COUNTER 4 </a:t>
            </a:r>
            <a:r>
              <a:rPr lang="cs-CZ" dirty="0" err="1" smtClean="0"/>
              <a:t>deadline</a:t>
            </a:r>
            <a:r>
              <a:rPr lang="cs-CZ" dirty="0" smtClean="0"/>
              <a:t> až 31.12.2013</a:t>
            </a:r>
          </a:p>
          <a:p>
            <a:pPr lvl="1"/>
            <a:r>
              <a:rPr lang="cs-CZ" dirty="0" smtClean="0"/>
              <a:t>povinné: JR5 (YOP), Gold OA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6021288"/>
            <a:ext cx="76328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39552" y="6211669"/>
            <a:ext cx="4643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* v případě, že archiv byl zakoupen jednorázově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** p</a:t>
            </a:r>
            <a:r>
              <a:rPr lang="cs-CZ" dirty="0" err="1"/>
              <a:t>ředpoklad</a:t>
            </a:r>
            <a:r>
              <a:rPr lang="cs-CZ" dirty="0"/>
              <a:t> „no double-</a:t>
            </a:r>
            <a:r>
              <a:rPr lang="cs-CZ" dirty="0" err="1"/>
              <a:t>dipping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80991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Odhad chyby – podíl archivů a Gold OA na ročních statistikách vydavatele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Příklad: VŠCHT Praha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59379"/>
              </p:ext>
            </p:extLst>
          </p:nvPr>
        </p:nvGraphicFramePr>
        <p:xfrm>
          <a:off x="539552" y="2420888"/>
          <a:ext cx="7344816" cy="3312368"/>
        </p:xfrm>
        <a:graphic>
          <a:graphicData uri="http://schemas.openxmlformats.org/drawingml/2006/table">
            <a:tbl>
              <a:tblPr/>
              <a:tblGrid>
                <a:gridCol w="1684354"/>
                <a:gridCol w="788353"/>
                <a:gridCol w="918283"/>
                <a:gridCol w="3953826"/>
              </a:tblGrid>
              <a:tr h="35746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Vydavatel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Archiv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Gold OA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Období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6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ACS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r. 2013 (archiv - separátní report)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351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RSC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r. 2013 (pozn.: archiv jako jedno periodikum v reportu + problém s IP adresami, viz dále)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6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Elsevier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některé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backfiles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(Jan 2014 - Apr 2014),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archiv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JR5R4  YOP &lt; 1995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6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Springer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r. 2013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6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Wiley - některé backfiles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(Jan 2014 - Jun 2014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), JR1aR4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6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IOPScience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(Jan 2014 -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2014)</a:t>
                      </a:r>
                    </a:p>
                  </a:txBody>
                  <a:tcPr marL="9282" marR="9282" marT="928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23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odečtení Gold OA a archivu:</a:t>
            </a:r>
          </a:p>
          <a:p>
            <a:pPr lvl="1"/>
            <a:r>
              <a:rPr lang="cs-CZ" dirty="0" smtClean="0"/>
              <a:t>stačí odečíst celkové hodnoty (</a:t>
            </a:r>
            <a:r>
              <a:rPr lang="cs-CZ" dirty="0" err="1" smtClean="0"/>
              <a:t>Totals</a:t>
            </a:r>
            <a:r>
              <a:rPr lang="cs-CZ" dirty="0" smtClean="0"/>
              <a:t>) z různých JR COUNTER report</a:t>
            </a:r>
            <a:r>
              <a:rPr lang="cs-CZ" dirty="0"/>
              <a:t>ů</a:t>
            </a:r>
            <a:endParaRPr lang="cs-CZ" dirty="0" smtClean="0"/>
          </a:p>
          <a:p>
            <a:r>
              <a:rPr lang="cs-CZ" dirty="0" smtClean="0"/>
              <a:t>Pro odečtení institucionálních předplatných nutno </a:t>
            </a:r>
            <a:r>
              <a:rPr lang="cs-CZ" dirty="0" smtClean="0"/>
              <a:t>procházet </a:t>
            </a:r>
            <a:r>
              <a:rPr lang="cs-CZ" dirty="0" smtClean="0"/>
              <a:t>jednotlivé tituly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4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Bibliografické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52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Více metrik – kterou použít?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zvolit metriku?</a:t>
            </a:r>
            <a:r>
              <a:rPr lang="en-US" dirty="0" smtClean="0"/>
              <a:t>:</a:t>
            </a:r>
            <a:endParaRPr lang="cs-CZ" dirty="0" smtClean="0"/>
          </a:p>
          <a:p>
            <a:pPr lvl="1"/>
            <a:r>
              <a:rPr lang="cs-CZ" dirty="0" err="1" smtClean="0"/>
              <a:t>Searches</a:t>
            </a:r>
            <a:r>
              <a:rPr lang="en-US" dirty="0" smtClean="0"/>
              <a:t>/queries</a:t>
            </a:r>
          </a:p>
          <a:p>
            <a:pPr lvl="1"/>
            <a:r>
              <a:rPr lang="en-US" dirty="0" smtClean="0"/>
              <a:t>Abstracts</a:t>
            </a:r>
          </a:p>
          <a:p>
            <a:pPr lvl="1"/>
            <a:r>
              <a:rPr lang="en-US" dirty="0" smtClean="0"/>
              <a:t>Sessions</a:t>
            </a:r>
          </a:p>
          <a:p>
            <a:r>
              <a:rPr lang="cs-CZ" dirty="0" smtClean="0"/>
              <a:t>Jak s WOS a JCR?</a:t>
            </a:r>
          </a:p>
          <a:p>
            <a:pPr lvl="1"/>
            <a:r>
              <a:rPr lang="cs-CZ" dirty="0" smtClean="0"/>
              <a:t>placeno dohromady, ale statistiky zvlášť</a:t>
            </a:r>
          </a:p>
          <a:p>
            <a:r>
              <a:rPr lang="cs-CZ" dirty="0" smtClean="0"/>
              <a:t>Rozbor na příkladu WOS a </a:t>
            </a:r>
            <a:r>
              <a:rPr lang="cs-CZ" dirty="0" err="1" smtClean="0"/>
              <a:t>Scopus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1686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WOS</a:t>
            </a:r>
            <a:endParaRPr lang="cs-CZ" dirty="0"/>
          </a:p>
        </p:txBody>
      </p:sp>
      <p:graphicFrame>
        <p:nvGraphicFramePr>
          <p:cNvPr id="3" name="Graf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47616"/>
              </p:ext>
            </p:extLst>
          </p:nvPr>
        </p:nvGraphicFramePr>
        <p:xfrm>
          <a:off x="0" y="861275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724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3" name="Graf 2"/>
          <p:cNvGraphicFramePr>
            <a:graphicFrameLocks noGrp="1"/>
          </p:cNvGraphicFramePr>
          <p:nvPr/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76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mezi WOS a JCR </a:t>
            </a:r>
            <a:r>
              <a:rPr lang="cs-CZ" dirty="0" err="1" smtClean="0"/>
              <a:t>Searches</a:t>
            </a:r>
            <a:endParaRPr lang="cs-CZ" dirty="0"/>
          </a:p>
        </p:txBody>
      </p:sp>
      <p:graphicFrame>
        <p:nvGraphicFramePr>
          <p:cNvPr id="3" name="Graf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091658"/>
              </p:ext>
            </p:extLst>
          </p:nvPr>
        </p:nvGraphicFramePr>
        <p:xfrm>
          <a:off x="0" y="861275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53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347426"/>
              </p:ext>
            </p:extLst>
          </p:nvPr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338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</a:t>
            </a:r>
            <a:r>
              <a:rPr lang="cs-CZ" dirty="0" smtClean="0"/>
              <a:t>žité zdroje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Primární:</a:t>
            </a:r>
          </a:p>
          <a:p>
            <a:pPr lvl="1"/>
            <a:r>
              <a:rPr lang="cs-CZ" dirty="0" smtClean="0"/>
              <a:t>Tabulky od jednotlivých institucí</a:t>
            </a:r>
          </a:p>
          <a:p>
            <a:r>
              <a:rPr lang="cs-CZ" dirty="0" smtClean="0"/>
              <a:t>Kontrola, doplnění, rozšíření</a:t>
            </a:r>
          </a:p>
          <a:p>
            <a:pPr lvl="1"/>
            <a:r>
              <a:rPr lang="cs-CZ" dirty="0" smtClean="0"/>
              <a:t>Registr akvizice</a:t>
            </a:r>
          </a:p>
          <a:p>
            <a:pPr lvl="1"/>
            <a:r>
              <a:rPr lang="cs-CZ" dirty="0" smtClean="0"/>
              <a:t>Pracovní rozpočty konsorcií (AV ČR, M. Bartošek pro </a:t>
            </a:r>
            <a:r>
              <a:rPr lang="cs-CZ" dirty="0" err="1" smtClean="0"/>
              <a:t>Elsevier</a:t>
            </a:r>
            <a:r>
              <a:rPr lang="cs-CZ" dirty="0" smtClean="0"/>
              <a:t>, </a:t>
            </a:r>
            <a:r>
              <a:rPr lang="cs-CZ" dirty="0" err="1" smtClean="0"/>
              <a:t>Wiley</a:t>
            </a:r>
            <a:r>
              <a:rPr lang="cs-CZ" dirty="0" smtClean="0"/>
              <a:t>, </a:t>
            </a:r>
            <a:r>
              <a:rPr lang="cs-CZ" dirty="0" err="1" smtClean="0"/>
              <a:t>Springer</a:t>
            </a:r>
            <a:r>
              <a:rPr lang="cs-CZ" dirty="0" smtClean="0"/>
              <a:t>, údaje od některých řešitelů konsorcií apod.)</a:t>
            </a:r>
          </a:p>
          <a:p>
            <a:pPr lvl="1"/>
            <a:r>
              <a:rPr lang="cs-CZ" dirty="0" smtClean="0"/>
              <a:t>Weby a dokumentace k VZ, administrační systémy pro statistiky </a:t>
            </a:r>
            <a:r>
              <a:rPr lang="cs-CZ" dirty="0"/>
              <a:t>atd.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4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762918"/>
              </p:ext>
            </p:extLst>
          </p:nvPr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1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84545"/>
              </p:ext>
            </p:extLst>
          </p:nvPr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09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38028"/>
              </p:ext>
            </p:extLst>
          </p:nvPr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cs-CZ" dirty="0" err="1" smtClean="0"/>
              <a:t>ílčí</a:t>
            </a:r>
            <a:r>
              <a:rPr lang="cs-CZ" dirty="0" smtClean="0"/>
              <a:t>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bibliografických a citačních databází stačí jedna metrika:</a:t>
            </a:r>
          </a:p>
          <a:p>
            <a:pPr lvl="1"/>
            <a:r>
              <a:rPr lang="cs-CZ" dirty="0" smtClean="0"/>
              <a:t>ostatní jsou obvykle velmi dobře korelované</a:t>
            </a:r>
          </a:p>
          <a:p>
            <a:pPr lvl="1"/>
            <a:r>
              <a:rPr lang="cs-CZ" dirty="0" smtClean="0"/>
              <a:t>optimálně ta s největšími </a:t>
            </a:r>
            <a:r>
              <a:rPr lang="cs-CZ" dirty="0" err="1" smtClean="0"/>
              <a:t>abs</a:t>
            </a:r>
            <a:r>
              <a:rPr lang="cs-CZ" dirty="0" smtClean="0"/>
              <a:t>. hodnotami</a:t>
            </a:r>
          </a:p>
          <a:p>
            <a:r>
              <a:rPr lang="cs-CZ" dirty="0" smtClean="0"/>
              <a:t>Obdobný postup i pro chemické (strukturní event. reakční </a:t>
            </a:r>
            <a:r>
              <a:rPr lang="cs-CZ" dirty="0" err="1" smtClean="0"/>
              <a:t>db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26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E-knihy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57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Kolekce e-knih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Obdobný problém jako u časopisů:</a:t>
            </a:r>
          </a:p>
          <a:p>
            <a:pPr lvl="1"/>
            <a:r>
              <a:rPr lang="cs-CZ" dirty="0" smtClean="0"/>
              <a:t>odlišení předplácených kolekcí a trvalých nákupů</a:t>
            </a:r>
          </a:p>
          <a:p>
            <a:r>
              <a:rPr lang="en-US" dirty="0" smtClean="0"/>
              <a:t>P</a:t>
            </a:r>
            <a:r>
              <a:rPr lang="cs-CZ" dirty="0" err="1" smtClean="0"/>
              <a:t>ři</a:t>
            </a:r>
            <a:r>
              <a:rPr lang="cs-CZ" dirty="0" smtClean="0"/>
              <a:t> uvedení celkového počtu hitů</a:t>
            </a:r>
            <a:br>
              <a:rPr lang="cs-CZ" dirty="0" smtClean="0"/>
            </a:br>
            <a:r>
              <a:rPr lang="cs-CZ" sz="2000" dirty="0" smtClean="0"/>
              <a:t>(„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all</a:t>
            </a:r>
            <a:r>
              <a:rPr lang="cs-CZ" sz="2000" dirty="0"/>
              <a:t> </a:t>
            </a:r>
            <a:r>
              <a:rPr lang="cs-CZ" sz="2000" dirty="0" err="1" smtClean="0"/>
              <a:t>titles</a:t>
            </a:r>
            <a:r>
              <a:rPr lang="cs-CZ" sz="2000" dirty="0" smtClean="0"/>
              <a:t>“ z BR2 – „</a:t>
            </a:r>
            <a:r>
              <a:rPr lang="en-US" sz="2000" dirty="0" smtClean="0"/>
              <a:t>Number </a:t>
            </a:r>
            <a:r>
              <a:rPr lang="en-US" sz="2000" dirty="0"/>
              <a:t>of Successful Section Requests by Month and </a:t>
            </a:r>
            <a:r>
              <a:rPr lang="en-US" sz="2000" dirty="0" smtClean="0"/>
              <a:t>Title</a:t>
            </a:r>
            <a:r>
              <a:rPr lang="cs-CZ" sz="2000" dirty="0" smtClean="0"/>
              <a:t>“)</a:t>
            </a:r>
          </a:p>
          <a:p>
            <a:pPr lvl="1"/>
            <a:r>
              <a:rPr lang="cs-CZ" dirty="0"/>
              <a:t>Je statistika opravdu jen pro tuto kolekci?</a:t>
            </a:r>
          </a:p>
          <a:p>
            <a:pPr lvl="1"/>
            <a:r>
              <a:rPr lang="cs-CZ" dirty="0" smtClean="0"/>
              <a:t>možná interference s trvalými nákupy na </a:t>
            </a:r>
            <a:r>
              <a:rPr lang="cs-CZ" dirty="0" smtClean="0"/>
              <a:t>platformě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příklad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>cca </a:t>
            </a:r>
            <a:r>
              <a:rPr lang="cs-CZ" b="1" dirty="0" smtClean="0"/>
              <a:t>9 000</a:t>
            </a:r>
            <a:r>
              <a:rPr lang="cs-CZ" dirty="0" smtClean="0"/>
              <a:t> titulů </a:t>
            </a:r>
            <a:r>
              <a:rPr lang="cs-CZ" dirty="0" err="1" smtClean="0"/>
              <a:t>SpringerLink</a:t>
            </a:r>
            <a:r>
              <a:rPr lang="cs-CZ" dirty="0"/>
              <a:t> </a:t>
            </a:r>
            <a:r>
              <a:rPr lang="cs-CZ" dirty="0" err="1" smtClean="0"/>
              <a:t>Lecture</a:t>
            </a:r>
            <a:r>
              <a:rPr lang="cs-CZ" dirty="0" smtClean="0"/>
              <a:t> Notes in </a:t>
            </a:r>
            <a:r>
              <a:rPr lang="cs-CZ" dirty="0" err="1" smtClean="0"/>
              <a:t>Comp</a:t>
            </a:r>
            <a:r>
              <a:rPr lang="cs-CZ" dirty="0" smtClean="0"/>
              <a:t>. </a:t>
            </a:r>
            <a:r>
              <a:rPr lang="cs-CZ" dirty="0" err="1" smtClean="0"/>
              <a:t>Sci</a:t>
            </a:r>
            <a:r>
              <a:rPr lang="cs-CZ" dirty="0" smtClean="0"/>
              <a:t>., </a:t>
            </a:r>
            <a:r>
              <a:rPr lang="cs-CZ" dirty="0" err="1" smtClean="0"/>
              <a:t>Lecture</a:t>
            </a:r>
            <a:r>
              <a:rPr lang="cs-CZ" dirty="0" smtClean="0"/>
              <a:t> notes in </a:t>
            </a:r>
            <a:r>
              <a:rPr lang="cs-CZ" dirty="0" err="1" smtClean="0"/>
              <a:t>Math</a:t>
            </a:r>
            <a:r>
              <a:rPr lang="cs-CZ" dirty="0" smtClean="0"/>
              <a:t>. (kons. NTK)</a:t>
            </a:r>
            <a:br>
              <a:rPr lang="cs-CZ" dirty="0" smtClean="0"/>
            </a:br>
            <a:r>
              <a:rPr lang="cs-CZ" dirty="0" smtClean="0"/>
              <a:t>vs.</a:t>
            </a:r>
            <a:br>
              <a:rPr lang="cs-CZ" dirty="0" smtClean="0"/>
            </a:br>
            <a:r>
              <a:rPr lang="cs-CZ" dirty="0" smtClean="0"/>
              <a:t>cca </a:t>
            </a:r>
            <a:r>
              <a:rPr lang="cs-CZ" b="1" dirty="0" smtClean="0"/>
              <a:t>160</a:t>
            </a:r>
            <a:r>
              <a:rPr lang="cs-CZ" dirty="0" smtClean="0"/>
              <a:t> titulů </a:t>
            </a:r>
            <a:r>
              <a:rPr lang="cs-CZ" dirty="0" err="1" smtClean="0"/>
              <a:t>Chemistry</a:t>
            </a:r>
            <a:r>
              <a:rPr lang="cs-CZ" dirty="0" smtClean="0"/>
              <a:t> and </a:t>
            </a:r>
            <a:r>
              <a:rPr lang="cs-CZ" dirty="0" err="1" smtClean="0"/>
              <a:t>Materials</a:t>
            </a:r>
            <a:r>
              <a:rPr lang="cs-CZ" dirty="0" smtClean="0"/>
              <a:t> </a:t>
            </a:r>
            <a:r>
              <a:rPr lang="cs-CZ" dirty="0" err="1" smtClean="0"/>
              <a:t>Coll</a:t>
            </a:r>
            <a:r>
              <a:rPr lang="cs-CZ" dirty="0" smtClean="0"/>
              <a:t>. 2010 (trvalý nákup, jen VŠCHT)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1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3" name="Graf 2"/>
          <p:cNvGraphicFramePr>
            <a:graphicFrameLocks noGrp="1"/>
          </p:cNvGraphicFramePr>
          <p:nvPr/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736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3" name="Graf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494707"/>
              </p:ext>
            </p:extLst>
          </p:nvPr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858394"/>
              </p:ext>
            </p:extLst>
          </p:nvPr>
        </p:nvGraphicFramePr>
        <p:xfrm>
          <a:off x="3203848" y="1052736"/>
          <a:ext cx="4352052" cy="212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17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 vyhodnocení statistik:</a:t>
            </a:r>
          </a:p>
          <a:p>
            <a:pPr lvl="1"/>
            <a:r>
              <a:rPr lang="cs-CZ" dirty="0" smtClean="0"/>
              <a:t>Může se týkat všech platforem pro e-knihy, kde:</a:t>
            </a:r>
          </a:p>
          <a:p>
            <a:pPr lvl="2"/>
            <a:r>
              <a:rPr lang="cs-CZ" dirty="0" smtClean="0"/>
              <a:t>mohou se kombinovat trvalé nákupy i předplatné</a:t>
            </a:r>
          </a:p>
          <a:p>
            <a:pPr lvl="2"/>
            <a:r>
              <a:rPr lang="cs-CZ" dirty="0" smtClean="0"/>
              <a:t>nebo kons. nákupy a institucionální nákupy:</a:t>
            </a:r>
          </a:p>
          <a:p>
            <a:pPr lvl="3"/>
            <a:r>
              <a:rPr lang="cs-CZ" dirty="0" err="1" smtClean="0"/>
              <a:t>ebrary</a:t>
            </a:r>
            <a:r>
              <a:rPr lang="cs-CZ" dirty="0" smtClean="0"/>
              <a:t>, EBSCO, </a:t>
            </a:r>
            <a:r>
              <a:rPr lang="cs-CZ" dirty="0" err="1" smtClean="0"/>
              <a:t>Elsevier</a:t>
            </a:r>
            <a:r>
              <a:rPr lang="cs-CZ" dirty="0" smtClean="0"/>
              <a:t>, </a:t>
            </a:r>
            <a:r>
              <a:rPr lang="cs-CZ" dirty="0" err="1" smtClean="0"/>
              <a:t>Springer</a:t>
            </a:r>
            <a:r>
              <a:rPr lang="cs-CZ" dirty="0" smtClean="0"/>
              <a:t>, …</a:t>
            </a:r>
          </a:p>
          <a:p>
            <a:r>
              <a:rPr lang="cs-CZ" dirty="0" smtClean="0"/>
              <a:t>Pro akvizice:</a:t>
            </a:r>
          </a:p>
          <a:p>
            <a:pPr lvl="1"/>
            <a:r>
              <a:rPr lang="cs-CZ" dirty="0" smtClean="0"/>
              <a:t>čtenáři možná vědí nejlépe, co chtějí číst. Co zkusit:</a:t>
            </a:r>
          </a:p>
          <a:p>
            <a:pPr lvl="2"/>
            <a:r>
              <a:rPr lang="cs-CZ" dirty="0" smtClean="0"/>
              <a:t>Patron-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r>
              <a:rPr lang="cs-CZ" dirty="0" smtClean="0"/>
              <a:t> (např. </a:t>
            </a:r>
            <a:r>
              <a:rPr lang="cs-CZ" dirty="0" err="1" smtClean="0"/>
              <a:t>ebrary</a:t>
            </a:r>
            <a:r>
              <a:rPr lang="cs-CZ" dirty="0" smtClean="0"/>
              <a:t>, EBSCO)</a:t>
            </a:r>
          </a:p>
          <a:p>
            <a:pPr lvl="2"/>
            <a:r>
              <a:rPr lang="cs-CZ" dirty="0" smtClean="0"/>
              <a:t>Evidence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selection</a:t>
            </a:r>
            <a:r>
              <a:rPr lang="cs-CZ" dirty="0" smtClean="0"/>
              <a:t> (</a:t>
            </a:r>
            <a:r>
              <a:rPr lang="cs-CZ" dirty="0" err="1" smtClean="0"/>
              <a:t>Elsevier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92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Důvěryhodnost dat v reportech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vydavatel</a:t>
            </a:r>
          </a:p>
          <a:p>
            <a:r>
              <a:rPr lang="cs-CZ" dirty="0" smtClean="0"/>
              <a:t>uživatelé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4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</a:t>
            </a:r>
            <a:r>
              <a:rPr lang="cs-CZ" dirty="0" smtClean="0"/>
              <a:t>č vyhodnocovat</a:t>
            </a:r>
            <a:br>
              <a:rPr lang="cs-CZ" dirty="0" smtClean="0"/>
            </a:br>
            <a:r>
              <a:rPr lang="cs-CZ" dirty="0" smtClean="0"/>
              <a:t>„cenu e-článku / e-kapitoly / hledání“?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Jednání s vydavateli – přiměřenost ceny, někteří přechod na cenový model odvozený od využívanosti</a:t>
            </a:r>
            <a:endParaRPr lang="cs-CZ" dirty="0"/>
          </a:p>
          <a:p>
            <a:pPr lvl="1"/>
            <a:r>
              <a:rPr lang="cs-CZ" dirty="0" smtClean="0"/>
              <a:t>ACS –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Pricing</a:t>
            </a:r>
            <a:endParaRPr lang="cs-CZ" dirty="0" smtClean="0"/>
          </a:p>
          <a:p>
            <a:pPr lvl="1"/>
            <a:r>
              <a:rPr lang="cs-CZ" dirty="0" err="1" smtClean="0"/>
              <a:t>Elsevier</a:t>
            </a:r>
            <a:r>
              <a:rPr lang="cs-CZ" dirty="0" smtClean="0"/>
              <a:t> – </a:t>
            </a:r>
            <a:r>
              <a:rPr lang="cs-CZ" dirty="0" err="1" smtClean="0"/>
              <a:t>ScienceDirect</a:t>
            </a:r>
            <a:r>
              <a:rPr lang="cs-CZ" dirty="0" smtClean="0"/>
              <a:t> – alternativní návrh určení cen pro instituce v kons. LR</a:t>
            </a:r>
          </a:p>
          <a:p>
            <a:r>
              <a:rPr lang="cs-CZ" dirty="0" smtClean="0"/>
              <a:t>Indikátor v projektech</a:t>
            </a:r>
          </a:p>
          <a:p>
            <a:pPr lvl="1"/>
            <a:r>
              <a:rPr lang="cs-CZ" dirty="0" smtClean="0"/>
              <a:t>pro vedoucího konsorcia (pokud nefunguje autoregulace) – přibrat/nepřibrat?</a:t>
            </a:r>
            <a:endParaRPr lang="cs-CZ" dirty="0"/>
          </a:p>
          <a:p>
            <a:pPr lvl="1"/>
            <a:r>
              <a:rPr lang="cs-CZ" dirty="0" smtClean="0"/>
              <a:t>vůči MŠMT</a:t>
            </a:r>
          </a:p>
          <a:p>
            <a:r>
              <a:rPr lang="cs-CZ" dirty="0" smtClean="0"/>
              <a:t>Indikátor využívanosti pro vnitřní rozhodování</a:t>
            </a:r>
          </a:p>
          <a:p>
            <a:pPr lvl="1"/>
            <a:r>
              <a:rPr lang="cs-CZ" dirty="0" smtClean="0"/>
              <a:t>„dovnitř“ – vedení knihovny</a:t>
            </a:r>
          </a:p>
          <a:p>
            <a:pPr lvl="1"/>
            <a:r>
              <a:rPr lang="cs-CZ" dirty="0" smtClean="0"/>
              <a:t>„ven“ – vedení instituce (zdůvodnění zrušení/udržení)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4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 noGrp="1"/>
          </p:cNvGraphicFramePr>
          <p:nvPr/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868144" y="5763470"/>
            <a:ext cx="122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RSC: 183 %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30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454484"/>
              </p:ext>
            </p:extLst>
          </p:nvPr>
        </p:nvGraphicFramePr>
        <p:xfrm>
          <a:off x="-76468" y="430637"/>
          <a:ext cx="9296937" cy="599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RSC </a:t>
            </a:r>
            <a:r>
              <a:rPr lang="cs-CZ" dirty="0" err="1" smtClean="0"/>
              <a:t>journals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012160" y="2924944"/>
            <a:ext cx="3131840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13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ScienceDirect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76872"/>
            <a:ext cx="8685213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4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Heatmaps</a:t>
            </a:r>
            <a:r>
              <a:rPr lang="cs-CZ" dirty="0" smtClean="0"/>
              <a:t> – dílčí výsledky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1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Roz</a:t>
            </a:r>
            <a:r>
              <a:rPr lang="cs-CZ" sz="3600" dirty="0" smtClean="0"/>
              <a:t>členění EIZ – každý zdroj jednu hlavní charakteristiku</a:t>
            </a:r>
            <a:endParaRPr lang="cs-CZ" sz="3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492168"/>
              </p:ext>
            </p:extLst>
          </p:nvPr>
        </p:nvGraphicFramePr>
        <p:xfrm>
          <a:off x="467544" y="1359811"/>
          <a:ext cx="835292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003"/>
                <a:gridCol w="4108557"/>
                <a:gridCol w="3312368"/>
              </a:tblGrid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Kód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Dominantní</a:t>
                      </a:r>
                      <a:r>
                        <a:rPr lang="cs-CZ" sz="1800" u="none" strike="noStrike" baseline="0" dirty="0" smtClean="0">
                          <a:effectLst/>
                        </a:rPr>
                        <a:t> charakteristika zdroje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Pozn.</a:t>
                      </a:r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JC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Journal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Collection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hodně hitů</a:t>
                      </a:r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BC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Book Collection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méně</a:t>
                      </a:r>
                      <a:r>
                        <a:rPr lang="cs-CZ" sz="1800" baseline="0" dirty="0" smtClean="0"/>
                        <a:t> hitů, nerovnoměrná distribuce</a:t>
                      </a:r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RW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Reference </a:t>
                      </a:r>
                      <a:r>
                        <a:rPr lang="cs-CZ" sz="1800" u="none" strike="noStrike" dirty="0" err="1">
                          <a:effectLst/>
                        </a:rPr>
                        <a:t>Work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 velmi</a:t>
                      </a:r>
                      <a:r>
                        <a:rPr lang="cs-CZ" sz="1800" baseline="0" dirty="0" smtClean="0"/>
                        <a:t> malý počet hitů může být důležitý</a:t>
                      </a:r>
                      <a:endParaRPr lang="cs-CZ" sz="1800" dirty="0"/>
                    </a:p>
                  </a:txBody>
                  <a:tcPr/>
                </a:tc>
              </a:tr>
              <a:tr h="36165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Bibliographic</a:t>
                      </a:r>
                      <a:r>
                        <a:rPr lang="cs-CZ" sz="1800" u="none" strike="noStrike" dirty="0">
                          <a:effectLst/>
                        </a:rPr>
                        <a:t>/</a:t>
                      </a:r>
                      <a:r>
                        <a:rPr lang="cs-CZ" sz="1800" u="none" strike="noStrike" dirty="0" err="1">
                          <a:effectLst/>
                        </a:rPr>
                        <a:t>Abstract</a:t>
                      </a:r>
                      <a:r>
                        <a:rPr lang="cs-CZ" sz="1800" u="none" strike="noStrike" dirty="0">
                          <a:effectLst/>
                        </a:rPr>
                        <a:t> Database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CD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Citation</a:t>
                      </a:r>
                      <a:r>
                        <a:rPr lang="cs-CZ" sz="1800" u="none" strike="noStrike" dirty="0">
                          <a:effectLst/>
                        </a:rPr>
                        <a:t> Database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Structure</a:t>
                      </a:r>
                      <a:r>
                        <a:rPr lang="cs-CZ" sz="1800" u="none" strike="noStrike" dirty="0">
                          <a:effectLst/>
                        </a:rPr>
                        <a:t> Database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jiné</a:t>
                      </a:r>
                      <a:r>
                        <a:rPr lang="cs-CZ" sz="1800" baseline="0" dirty="0" smtClean="0"/>
                        <a:t> typy hledání (strukturní, reakční)</a:t>
                      </a:r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Journal</a:t>
                      </a:r>
                      <a:r>
                        <a:rPr lang="cs-CZ" sz="1800" u="none" strike="noStrike" dirty="0">
                          <a:effectLst/>
                        </a:rPr>
                        <a:t> (single)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48003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BDF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Bibliographic</a:t>
                      </a:r>
                      <a:r>
                        <a:rPr lang="cs-CZ" sz="1800" u="none" strike="noStrike" dirty="0">
                          <a:effectLst/>
                        </a:rPr>
                        <a:t>/</a:t>
                      </a:r>
                      <a:r>
                        <a:rPr lang="cs-CZ" sz="1800" u="none" strike="noStrike" dirty="0" err="1">
                          <a:effectLst/>
                        </a:rPr>
                        <a:t>Abstract</a:t>
                      </a:r>
                      <a:r>
                        <a:rPr lang="cs-CZ" sz="1800" u="none" strike="noStrike" dirty="0">
                          <a:effectLst/>
                        </a:rPr>
                        <a:t> Database + </a:t>
                      </a:r>
                      <a:r>
                        <a:rPr lang="cs-CZ" sz="1800" u="none" strike="noStrike" dirty="0" err="1">
                          <a:effectLst/>
                        </a:rPr>
                        <a:t>Fulltexts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(platím</a:t>
                      </a:r>
                      <a:r>
                        <a:rPr lang="cs-CZ" sz="1800" baseline="0" dirty="0" smtClean="0"/>
                        <a:t> i za bibliografické údaje, nejen fulltexty)</a:t>
                      </a:r>
                      <a:endParaRPr lang="cs-CZ" sz="1800" dirty="0"/>
                    </a:p>
                  </a:txBody>
                  <a:tcPr/>
                </a:tc>
              </a:tr>
              <a:tr h="36165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JBC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Journal</a:t>
                      </a:r>
                      <a:r>
                        <a:rPr lang="cs-CZ" sz="1800" u="none" strike="noStrike" dirty="0">
                          <a:effectLst/>
                        </a:rPr>
                        <a:t> and </a:t>
                      </a:r>
                      <a:r>
                        <a:rPr lang="cs-CZ" sz="1800" u="none" strike="noStrike" dirty="0" err="1">
                          <a:effectLst/>
                        </a:rPr>
                        <a:t>Book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Collection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DB-misc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Database (</a:t>
                      </a:r>
                      <a:r>
                        <a:rPr lang="cs-CZ" sz="1800" u="none" strike="noStrike" dirty="0" err="1">
                          <a:effectLst/>
                        </a:rPr>
                        <a:t>unsorted</a:t>
                      </a:r>
                      <a:r>
                        <a:rPr lang="cs-CZ" sz="1800" u="none" strike="noStrike" dirty="0">
                          <a:effectLst/>
                        </a:rPr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  <a:tr h="2880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Multimedia</a:t>
                      </a:r>
                      <a:r>
                        <a:rPr lang="cs-CZ" sz="1800" u="none" strike="noStrike" dirty="0">
                          <a:effectLst/>
                        </a:rPr>
                        <a:t> database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7" marR="8397" marT="8397" marB="0" anchor="b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42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 alternativou – časopisy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e-časopisy: </a:t>
            </a:r>
            <a:r>
              <a:rPr lang="cs-CZ" dirty="0" err="1" smtClean="0"/>
              <a:t>Pay</a:t>
            </a:r>
            <a:r>
              <a:rPr lang="cs-CZ" dirty="0"/>
              <a:t> </a:t>
            </a:r>
            <a:r>
              <a:rPr lang="cs-CZ" dirty="0" smtClean="0"/>
              <a:t>per </a:t>
            </a:r>
            <a:r>
              <a:rPr lang="cs-CZ" dirty="0" err="1" smtClean="0"/>
              <a:t>View</a:t>
            </a:r>
            <a:r>
              <a:rPr lang="cs-CZ" dirty="0" smtClean="0"/>
              <a:t> za článek</a:t>
            </a:r>
            <a:endParaRPr lang="cs-CZ" dirty="0"/>
          </a:p>
          <a:p>
            <a:pPr lvl="1"/>
            <a:r>
              <a:rPr lang="cs-CZ" dirty="0" smtClean="0"/>
              <a:t>odhad ceny: </a:t>
            </a:r>
            <a:r>
              <a:rPr lang="cs-CZ" b="1" dirty="0" smtClean="0"/>
              <a:t>cca 35 USD (zaokrouhlíme na 700 Kč)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</a:t>
            </a:r>
            <a:r>
              <a:rPr lang="cs-CZ" sz="2000" dirty="0" err="1" smtClean="0"/>
              <a:t>IngentaConnect</a:t>
            </a:r>
            <a:r>
              <a:rPr lang="cs-CZ" sz="2000" dirty="0" smtClean="0"/>
              <a:t>: 30–50 USD, </a:t>
            </a:r>
            <a:r>
              <a:rPr lang="cs-CZ" sz="2000" dirty="0" err="1" smtClean="0"/>
              <a:t>Elsevier</a:t>
            </a:r>
            <a:r>
              <a:rPr lang="cs-CZ" sz="2000" dirty="0" smtClean="0"/>
              <a:t>: (23–)31,5 USD, </a:t>
            </a:r>
            <a:r>
              <a:rPr lang="cs-CZ" sz="2000" dirty="0" err="1" smtClean="0"/>
              <a:t>Wiley</a:t>
            </a:r>
            <a:r>
              <a:rPr lang="cs-CZ" sz="2000" dirty="0" smtClean="0"/>
              <a:t>: (12,25</a:t>
            </a:r>
            <a:r>
              <a:rPr lang="cs-CZ" sz="2000" dirty="0"/>
              <a:t>–</a:t>
            </a:r>
            <a:r>
              <a:rPr lang="cs-CZ" sz="2000" dirty="0" smtClean="0"/>
              <a:t>)35, </a:t>
            </a:r>
            <a:r>
              <a:rPr lang="cs-CZ" sz="2000" dirty="0" err="1" smtClean="0"/>
              <a:t>Get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Now</a:t>
            </a:r>
            <a:r>
              <a:rPr lang="cs-CZ" sz="2000" dirty="0" smtClean="0"/>
              <a:t>: 24–37 USD)</a:t>
            </a:r>
            <a:br>
              <a:rPr lang="cs-CZ" sz="2000" dirty="0" smtClean="0"/>
            </a:br>
            <a:r>
              <a:rPr lang="en-US" sz="1400" dirty="0" err="1" smtClean="0"/>
              <a:t>Hosburgh</a:t>
            </a:r>
            <a:r>
              <a:rPr lang="en-US" sz="1400" dirty="0" smtClean="0"/>
              <a:t>, N., Getting The Most Out of Pay-Per-View: A Feasibility Study and Discussion of Mediated and Unmediated Options. </a:t>
            </a:r>
            <a:r>
              <a:rPr lang="en-US" sz="1400" i="1" dirty="0" smtClean="0"/>
              <a:t>Journal of Electronic Resources Librarianship </a:t>
            </a:r>
            <a:r>
              <a:rPr lang="en-US" sz="1400" b="1" dirty="0" smtClean="0"/>
              <a:t>2012,</a:t>
            </a:r>
            <a:r>
              <a:rPr lang="en-US" sz="1400" dirty="0" smtClean="0"/>
              <a:t> </a:t>
            </a:r>
            <a:r>
              <a:rPr lang="en-US" sz="1400" i="1" dirty="0" smtClean="0"/>
              <a:t>24</a:t>
            </a:r>
            <a:r>
              <a:rPr lang="en-US" sz="1400" dirty="0" smtClean="0"/>
              <a:t> (3), 204-211, DOI:10.1080/1941126X.2012.706112.</a:t>
            </a:r>
            <a:endParaRPr lang="cs-CZ" sz="1400" dirty="0"/>
          </a:p>
          <a:p>
            <a:r>
              <a:rPr lang="cs-CZ" dirty="0" smtClean="0"/>
              <a:t>MVS není „okamžitá“ alternativa (z hlediska uživatele)</a:t>
            </a:r>
            <a:endParaRPr lang="en-US" dirty="0" smtClean="0"/>
          </a:p>
          <a:p>
            <a:pPr lvl="1"/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3246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Srovnání s alternativou</a:t>
            </a:r>
            <a:r>
              <a:rPr lang="en-US" dirty="0" smtClean="0"/>
              <a:t> </a:t>
            </a:r>
            <a:r>
              <a:rPr lang="cs-CZ" dirty="0" smtClean="0"/>
              <a:t>– databáze bibliografické a jiné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jiné knihovny</a:t>
            </a:r>
            <a:endParaRPr lang="cs-CZ" dirty="0"/>
          </a:p>
          <a:p>
            <a:pPr lvl="1"/>
            <a:r>
              <a:rPr lang="cs-CZ" dirty="0" smtClean="0"/>
              <a:t>odhad ceny: </a:t>
            </a:r>
            <a:r>
              <a:rPr lang="cs-CZ" b="1" dirty="0" smtClean="0"/>
              <a:t>cca 700 Kč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(cestovné do Prahy, Brna, Olomouce, Ostravy, diety, ztracený čas cestou – cca 4 hod.)</a:t>
            </a:r>
            <a:endParaRPr lang="cs-CZ" sz="2000" dirty="0"/>
          </a:p>
          <a:p>
            <a:pPr lvl="1"/>
            <a:r>
              <a:rPr lang="cs-CZ" dirty="0" smtClean="0"/>
              <a:t>dovoluje-li licence zdroje </a:t>
            </a:r>
            <a:r>
              <a:rPr lang="cs-CZ" dirty="0" err="1" smtClean="0"/>
              <a:t>walk</a:t>
            </a:r>
            <a:r>
              <a:rPr lang="cs-CZ" dirty="0" smtClean="0"/>
              <a:t>-in </a:t>
            </a:r>
            <a:r>
              <a:rPr lang="cs-CZ" dirty="0" err="1" smtClean="0"/>
              <a:t>users</a:t>
            </a:r>
            <a:r>
              <a:rPr lang="cs-CZ" dirty="0" smtClean="0"/>
              <a:t> nebo „jiné“ uživatele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Výsledky – </a:t>
            </a:r>
            <a:r>
              <a:rPr lang="cs-CZ" sz="3200" dirty="0" err="1" smtClean="0"/>
              <a:t>heatmaps</a:t>
            </a:r>
            <a:r>
              <a:rPr lang="cs-CZ" sz="3200" dirty="0" smtClean="0"/>
              <a:t> – kolekce časopisů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196752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Výsledky – </a:t>
            </a:r>
            <a:r>
              <a:rPr lang="cs-CZ" sz="3200" dirty="0" err="1" smtClean="0"/>
              <a:t>heatmaps</a:t>
            </a:r>
            <a:r>
              <a:rPr lang="cs-CZ" sz="3200" dirty="0" smtClean="0"/>
              <a:t> – kolekce knih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5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 </a:t>
            </a:r>
            <a:r>
              <a:rPr lang="cs-CZ" dirty="0" smtClean="0"/>
              <a:t>institucionální – vybrané výsledky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0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Přenositelnost údajů z r. 2013 -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Poslední rok starého modelu u velké čtyřky (SD, </a:t>
            </a:r>
            <a:r>
              <a:rPr lang="cs-CZ" dirty="0" err="1" smtClean="0"/>
              <a:t>Wiley</a:t>
            </a:r>
            <a:r>
              <a:rPr lang="cs-CZ" dirty="0" smtClean="0"/>
              <a:t>, </a:t>
            </a:r>
            <a:r>
              <a:rPr lang="cs-CZ" dirty="0" err="1" smtClean="0"/>
              <a:t>Springer</a:t>
            </a:r>
            <a:r>
              <a:rPr lang="cs-CZ" dirty="0" smtClean="0"/>
              <a:t>, </a:t>
            </a:r>
            <a:r>
              <a:rPr lang="cs-CZ" dirty="0" err="1" smtClean="0"/>
              <a:t>Scopus</a:t>
            </a:r>
            <a:r>
              <a:rPr lang="cs-CZ" dirty="0" smtClean="0"/>
              <a:t>) – od 2014 jiné rozpočítání nákladů i podíl dotace</a:t>
            </a:r>
          </a:p>
          <a:p>
            <a:r>
              <a:rPr lang="cs-CZ" dirty="0" smtClean="0"/>
              <a:t>Doběh INFOZ</a:t>
            </a:r>
          </a:p>
          <a:p>
            <a:r>
              <a:rPr lang="cs-CZ" dirty="0" smtClean="0"/>
              <a:t>Dělené financování</a:t>
            </a:r>
          </a:p>
          <a:p>
            <a:pPr lvl="1"/>
            <a:r>
              <a:rPr lang="cs-CZ" dirty="0" smtClean="0"/>
              <a:t>vlastní + LR</a:t>
            </a:r>
          </a:p>
          <a:p>
            <a:pPr lvl="1"/>
            <a:r>
              <a:rPr lang="cs-CZ" dirty="0" smtClean="0"/>
              <a:t>vlastní + OP </a:t>
            </a:r>
            <a:r>
              <a:rPr lang="cs-CZ" dirty="0" err="1" smtClean="0"/>
              <a:t>VaVpI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52" y="18864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0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3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7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272" b="46985"/>
          <a:stretch/>
        </p:blipFill>
        <p:spPr>
          <a:xfrm>
            <a:off x="2411760" y="3464602"/>
            <a:ext cx="4730019" cy="339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3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88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0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Ukázka formuláře (návrh ing. Svobodová)</a:t>
            </a:r>
            <a:endParaRPr lang="cs-CZ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75969"/>
            <a:ext cx="12241360" cy="301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48" t="20481"/>
          <a:stretch/>
        </p:blipFill>
        <p:spPr bwMode="auto">
          <a:xfrm>
            <a:off x="5954361" y="4729655"/>
            <a:ext cx="2752910" cy="2128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42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Uživatelské statistiky můžou poskytnout cenný vhled do využívanosti zdroje a chování čtenářů</a:t>
            </a:r>
          </a:p>
          <a:p>
            <a:r>
              <a:rPr lang="cs-CZ" dirty="0" smtClean="0"/>
              <a:t>Ale pozor na:</a:t>
            </a:r>
          </a:p>
          <a:p>
            <a:pPr lvl="1"/>
            <a:r>
              <a:rPr lang="cs-CZ" dirty="0" smtClean="0"/>
              <a:t>zatížení náhodnými i systematickými chybami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ejlépe poslouží, když o nich </a:t>
            </a:r>
            <a:r>
              <a:rPr lang="cs-CZ" dirty="0" smtClean="0"/>
              <a:t>hodnocení</a:t>
            </a:r>
            <a:r>
              <a:rPr lang="en-US" dirty="0" smtClean="0"/>
              <a:t> u</a:t>
            </a:r>
            <a:r>
              <a:rPr lang="cs-CZ" dirty="0" err="1" smtClean="0"/>
              <a:t>živatelé</a:t>
            </a:r>
            <a:r>
              <a:rPr lang="cs-CZ" dirty="0" smtClean="0"/>
              <a:t> </a:t>
            </a:r>
            <a:r>
              <a:rPr lang="cs-CZ" smtClean="0"/>
              <a:t>(instituce) </a:t>
            </a:r>
            <a:r>
              <a:rPr lang="cs-CZ" dirty="0" smtClean="0"/>
              <a:t>neví:</a:t>
            </a:r>
          </a:p>
          <a:p>
            <a:pPr lvl="2"/>
            <a:r>
              <a:rPr lang="cs-CZ" dirty="0" smtClean="0"/>
              <a:t>jejich „tvorba“ je plně v rukou „uživatele“</a:t>
            </a:r>
          </a:p>
          <a:p>
            <a:pPr lvl="2"/>
            <a:r>
              <a:rPr lang="cs-CZ" dirty="0" smtClean="0"/>
              <a:t>falšování statistik je prakticky nedetekovatelné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3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Reprezentativnost vzorku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Respondenti představují</a:t>
            </a:r>
            <a:r>
              <a:rPr lang="cs-CZ" dirty="0" smtClean="0"/>
              <a:t>:</a:t>
            </a:r>
            <a:endParaRPr lang="en-US" dirty="0" smtClean="0"/>
          </a:p>
          <a:p>
            <a:pPr lvl="1"/>
            <a:r>
              <a:rPr lang="cs-CZ" dirty="0" smtClean="0"/>
              <a:t>cca </a:t>
            </a:r>
            <a:r>
              <a:rPr lang="cs-CZ" b="1" dirty="0"/>
              <a:t>29 </a:t>
            </a:r>
            <a:r>
              <a:rPr lang="en-US" b="1" dirty="0"/>
              <a:t>%</a:t>
            </a:r>
            <a:r>
              <a:rPr lang="en-US" dirty="0"/>
              <a:t> </a:t>
            </a:r>
            <a:r>
              <a:rPr lang="cs-CZ" dirty="0"/>
              <a:t>z platby za ČR za SD</a:t>
            </a:r>
          </a:p>
          <a:p>
            <a:pPr lvl="2"/>
            <a:r>
              <a:rPr lang="cs-CZ" dirty="0" smtClean="0"/>
              <a:t>cca </a:t>
            </a:r>
            <a:r>
              <a:rPr lang="en-US" dirty="0" smtClean="0"/>
              <a:t>70 % </a:t>
            </a:r>
            <a:r>
              <a:rPr lang="cs-CZ" dirty="0" smtClean="0"/>
              <a:t>z platby za segment VŠ za </a:t>
            </a:r>
            <a:r>
              <a:rPr lang="cs-CZ" dirty="0" err="1" smtClean="0"/>
              <a:t>ScienceDirect</a:t>
            </a:r>
            <a:r>
              <a:rPr lang="cs-CZ" dirty="0" smtClean="0"/>
              <a:t> podle nového modelu (od r. 2014)</a:t>
            </a:r>
            <a:endParaRPr lang="en-US" dirty="0" smtClean="0"/>
          </a:p>
          <a:p>
            <a:pPr lvl="2"/>
            <a:r>
              <a:rPr lang="en-US" dirty="0" smtClean="0"/>
              <a:t>segment V</a:t>
            </a:r>
            <a:r>
              <a:rPr lang="cs-CZ" dirty="0" smtClean="0"/>
              <a:t>Š: 41,35 </a:t>
            </a:r>
            <a:r>
              <a:rPr lang="en-US" dirty="0" smtClean="0"/>
              <a:t>% </a:t>
            </a:r>
            <a:r>
              <a:rPr lang="cs-CZ" dirty="0" smtClean="0"/>
              <a:t>z platby za ČR za SD</a:t>
            </a:r>
          </a:p>
          <a:p>
            <a:pPr lvl="1"/>
            <a:r>
              <a:rPr lang="cs-CZ" dirty="0" smtClean="0"/>
              <a:t>cca </a:t>
            </a:r>
            <a:r>
              <a:rPr lang="en-US" b="1" dirty="0" smtClean="0"/>
              <a:t>68 %</a:t>
            </a:r>
            <a:r>
              <a:rPr lang="en-US" dirty="0" smtClean="0"/>
              <a:t> </a:t>
            </a:r>
            <a:r>
              <a:rPr lang="cs-CZ" dirty="0" smtClean="0"/>
              <a:t>FTE</a:t>
            </a:r>
            <a:r>
              <a:rPr lang="en-US" dirty="0" smtClean="0"/>
              <a:t> </a:t>
            </a:r>
            <a:r>
              <a:rPr lang="pl-PL" dirty="0"/>
              <a:t>z VŠ zúčastněných v projektu LR NTK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9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 jako chabá charakteristika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27228"/>
              </p:ext>
            </p:extLst>
          </p:nvPr>
        </p:nvGraphicFramePr>
        <p:xfrm>
          <a:off x="107504" y="1484784"/>
          <a:ext cx="8969005" cy="5308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bdélník 3"/>
          <p:cNvSpPr/>
          <p:nvPr/>
        </p:nvSpPr>
        <p:spPr>
          <a:xfrm>
            <a:off x="1187624" y="1772816"/>
            <a:ext cx="252028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707904" y="2600908"/>
            <a:ext cx="1440160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703211" y="4797152"/>
            <a:ext cx="144016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826206" y="3789040"/>
            <a:ext cx="144016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1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2177</Words>
  <Application>Microsoft Office PowerPoint</Application>
  <PresentationFormat>Předvádění na obrazovce (4:3)</PresentationFormat>
  <Paragraphs>502</Paragraphs>
  <Slides>71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71</vt:i4>
      </vt:variant>
    </vt:vector>
  </HeadingPairs>
  <TitlesOfParts>
    <vt:vector size="72" baseType="lpstr">
      <vt:lpstr>Motiv sady Office</vt:lpstr>
      <vt:lpstr>Uživatelské statistiky 2013: efektivnost využití EIZ</vt:lpstr>
      <vt:lpstr>Prezentace aplikace PowerPoint</vt:lpstr>
      <vt:lpstr>Souhrn</vt:lpstr>
      <vt:lpstr>Použité zdroje dat</vt:lpstr>
      <vt:lpstr>Proč vyhodnocovat „cenu e-článku / e-kapitoly / hledání“?</vt:lpstr>
      <vt:lpstr>Přenositelnost údajů z r. 2013 - omezení</vt:lpstr>
      <vt:lpstr>Ukázka formuláře (návrh ing. Svobodová)</vt:lpstr>
      <vt:lpstr>Reprezentativnost vzorku</vt:lpstr>
      <vt:lpstr>Průměr jako chabá charakteristika</vt:lpstr>
      <vt:lpstr>„Průměrná“ cena z pohledu zdroje, nebo instituce? Vážený průměr?</vt:lpstr>
      <vt:lpstr>Vztahy mezi nimi</vt:lpstr>
      <vt:lpstr>Příklad - srovnání</vt:lpstr>
      <vt:lpstr>Centralizované vs. institucionální</vt:lpstr>
      <vt:lpstr>Spolehlivost dat</vt:lpstr>
      <vt:lpstr>Identifikace EIZ – několik příkladů</vt:lpstr>
      <vt:lpstr>Problém archivů/backfiles</vt:lpstr>
      <vt:lpstr>Celková platba – hlavní chyby</vt:lpstr>
      <vt:lpstr>Celková platba – rozumné aproximace</vt:lpstr>
      <vt:lpstr>Dílčí závěr č. 1</vt:lpstr>
      <vt:lpstr>Dílčí závěr č. 2</vt:lpstr>
      <vt:lpstr>Proč nevyhodnocovat dotace</vt:lpstr>
      <vt:lpstr>Prezentace aplikace PowerPoint</vt:lpstr>
      <vt:lpstr>Metrika (měřitelná jednotka výkonu) a její hodnoty</vt:lpstr>
      <vt:lpstr>Velikost chyby při extrapolaci/přepočtu</vt:lpstr>
      <vt:lpstr>Biorytmy instituce</vt:lpstr>
      <vt:lpstr>Extrapolace z části roku</vt:lpstr>
      <vt:lpstr>Prezentace aplikace PowerPoint</vt:lpstr>
      <vt:lpstr>Protipříklad</vt:lpstr>
      <vt:lpstr>Dílčí závěr</vt:lpstr>
      <vt:lpstr>Časopisy</vt:lpstr>
      <vt:lpstr>Časopisy – archiv, Gold OA</vt:lpstr>
      <vt:lpstr>Odhad chyby – podíl archivů a Gold OA na ročních statistikách vydavatele</vt:lpstr>
      <vt:lpstr>Dílčí závěr</vt:lpstr>
      <vt:lpstr>Bibliografické databáze</vt:lpstr>
      <vt:lpstr>Více metrik – kterou použít?</vt:lpstr>
      <vt:lpstr>WOS</vt:lpstr>
      <vt:lpstr>Prezentace aplikace PowerPoint</vt:lpstr>
      <vt:lpstr>Vztah mezi WOS a JCR Searches</vt:lpstr>
      <vt:lpstr>Prezentace aplikace PowerPoint</vt:lpstr>
      <vt:lpstr>Prezentace aplikace PowerPoint</vt:lpstr>
      <vt:lpstr>Prezentace aplikace PowerPoint</vt:lpstr>
      <vt:lpstr>Prezentace aplikace PowerPoint</vt:lpstr>
      <vt:lpstr>Dílčí závěr</vt:lpstr>
      <vt:lpstr>E-knihy</vt:lpstr>
      <vt:lpstr>Kolekce e-knih</vt:lpstr>
      <vt:lpstr>Prezentace aplikace PowerPoint</vt:lpstr>
      <vt:lpstr>Prezentace aplikace PowerPoint</vt:lpstr>
      <vt:lpstr>Dílčí závěr</vt:lpstr>
      <vt:lpstr>Důvěryhodnost dat v reportech</vt:lpstr>
      <vt:lpstr>Prezentace aplikace PowerPoint</vt:lpstr>
      <vt:lpstr>RSC journals</vt:lpstr>
      <vt:lpstr>ScienceDirect</vt:lpstr>
      <vt:lpstr>Heatmaps – dílčí výsledky</vt:lpstr>
      <vt:lpstr>Rozčlenění EIZ – každý zdroj jednu hlavní charakteristiku</vt:lpstr>
      <vt:lpstr>Srovnání s alternativou – časopisy</vt:lpstr>
      <vt:lpstr>Srovnání s alternativou – databáze bibliografické a jiné</vt:lpstr>
      <vt:lpstr>Výsledky – heatmaps – kolekce časopisů</vt:lpstr>
      <vt:lpstr>Výsledky – heatmaps – kolekce knih</vt:lpstr>
      <vt:lpstr>Pohled institucionální – vybrané výsledky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Uživatelské statistiky 2013: efektivnost využití EIZ</dc:title>
  <dc:creator>Uživatel systému Windows</dc:creator>
  <cp:lastModifiedBy>Jiří Jirát</cp:lastModifiedBy>
  <cp:revision>305</cp:revision>
  <dcterms:created xsi:type="dcterms:W3CDTF">2014-07-21T11:45:12Z</dcterms:created>
  <dcterms:modified xsi:type="dcterms:W3CDTF">2014-10-13T16:42:01Z</dcterms:modified>
</cp:coreProperties>
</file>