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BA619-63EB-4250-AF01-EEABFD354C5A}" type="datetimeFigureOut">
              <a:rPr lang="cs-CZ" smtClean="0"/>
              <a:t>10. 10. 2014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99CDE-B35A-4988-968E-88BFE681CA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4718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9AB78-8154-4948-A474-6148F9275673}" type="datetimeFigureOut">
              <a:rPr lang="cs-CZ" smtClean="0"/>
              <a:t>10. 10. 2014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18D5C-974E-4BD0-A2C8-97A3024BEA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442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8D5C-974E-4BD0-A2C8-97A3024BEAD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68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8D5C-974E-4BD0-A2C8-97A3024BEADE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04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18D5C-974E-4BD0-A2C8-97A3024BEAD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2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4D0-7301-4EE8-8596-28EA1477A590}" type="datetime1">
              <a:rPr lang="cs-CZ" smtClean="0"/>
              <a:t>10. 10. 2014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Bibliotheca academica 2014, Ústí nad Labem, 14. - 15. 10.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25CA-11C4-49A9-8C5E-AA69684B0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30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7174-2373-40BE-8527-E74E096B7641}" type="datetime1">
              <a:rPr lang="cs-CZ" smtClean="0"/>
              <a:t>10. 10. 2014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Bibliotheca academica 2014, Ústí nad Labem, 14. - 15. 10.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25CA-11C4-49A9-8C5E-AA69684B0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CE22-83A1-4812-B1B7-EC70A86CBB50}" type="datetime1">
              <a:rPr lang="cs-CZ" smtClean="0"/>
              <a:t>10. 10. 2014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Bibliotheca academica 2014, Ústí nad Labem, 14. - 15. 10.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25CA-11C4-49A9-8C5E-AA69684B0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76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10F2-1CF4-4119-9E5A-762157437CCD}" type="datetime1">
              <a:rPr lang="cs-CZ" smtClean="0"/>
              <a:t>10. 10. 2014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Bibliotheca academica 2014, Ústí nad Labem, 14. - 15. 10.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25CA-11C4-49A9-8C5E-AA69684B0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25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1C9-396B-4B67-AECC-C5E3C7E492D2}" type="datetime1">
              <a:rPr lang="cs-CZ" smtClean="0"/>
              <a:t>10. 10. 2014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Bibliotheca academica 2014, Ústí nad Labem, 14. - 15. 10.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25CA-11C4-49A9-8C5E-AA69684B0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07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757A-F80D-408C-9CDD-D785F7C35992}" type="datetime1">
              <a:rPr lang="cs-CZ" smtClean="0"/>
              <a:t>10. 10. 2014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Bibliotheca academica 2014, Ústí nad Labem, 14. - 15. 10.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25CA-11C4-49A9-8C5E-AA69684B0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44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CD51-CE56-4CBE-B3B1-CD7C4385C2F4}" type="datetime1">
              <a:rPr lang="cs-CZ" smtClean="0"/>
              <a:t>10. 10. 2014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Bibliotheca academica 2014, Ústí nad Labem, 14. - 15. 10.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25CA-11C4-49A9-8C5E-AA69684B0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92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A8CB-8DFB-4B79-AD69-4EE34660CA30}" type="datetime1">
              <a:rPr lang="cs-CZ" smtClean="0"/>
              <a:t>10. 10. 2014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Bibliotheca academica 2014, Ústí nad Labem, 14. - 15. 10.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25CA-11C4-49A9-8C5E-AA69684B0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7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030-2F07-48D7-81FF-73F2E3689BB2}" type="datetime1">
              <a:rPr lang="cs-CZ" smtClean="0"/>
              <a:t>10. 10. 2014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Bibliotheca academica 2014, Ústí nad Labem, 14. - 15. 10.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25CA-11C4-49A9-8C5E-AA69684B0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03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DD1-DA87-41E3-9BFE-E2E51299C136}" type="datetime1">
              <a:rPr lang="cs-CZ" smtClean="0"/>
              <a:t>10. 10. 2014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Bibliotheca academica 2014, Ústí nad Labem, 14. - 15. 10.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25CA-11C4-49A9-8C5E-AA69684B0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20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18D0-39E7-421F-8398-09F8CFE23693}" type="datetime1">
              <a:rPr lang="cs-CZ" smtClean="0"/>
              <a:t>10. 10. 2014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Bibliotheca academica 2014, Ústí nad Labem, 14. - 15. 10.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25CA-11C4-49A9-8C5E-AA69684B0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447CE-6F5A-4F5F-BE94-C23BB57817E5}" type="datetime1">
              <a:rPr lang="cs-CZ" smtClean="0"/>
              <a:t>10. 10. 2014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Bibliotheca academica 2014, Ústí nad Labem, 14. - 15. 10.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725CA-11C4-49A9-8C5E-AA69684B0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16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rg.bz/Ycqb1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rg.bz/BrsvC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vig.cz/pruzkum2015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Jak válčíme: průzkumy, standardy, postery…</a:t>
            </a:r>
            <a:endParaRPr lang="cs-CZ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Lenka Bělohoubková</a:t>
            </a:r>
          </a:p>
          <a:p>
            <a:r>
              <a:rPr lang="cs-CZ" dirty="0" smtClean="0"/>
              <a:t>Komise IVIG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5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Konfucius: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1688306"/>
            <a:ext cx="4629150" cy="3471862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629841" y="2239963"/>
            <a:ext cx="3257947" cy="3933825"/>
          </a:xfrm>
        </p:spPr>
        <p:txBody>
          <a:bodyPr/>
          <a:lstStyle/>
          <a:p>
            <a:r>
              <a:rPr lang="cs-CZ" sz="3200" dirty="0"/>
              <a:t>„Co </a:t>
            </a:r>
            <a:r>
              <a:rPr lang="cs-CZ" sz="3200" dirty="0" smtClean="0"/>
              <a:t>slyším, </a:t>
            </a:r>
            <a:r>
              <a:rPr lang="cs-CZ" sz="3200" dirty="0"/>
              <a:t>to </a:t>
            </a:r>
            <a:r>
              <a:rPr lang="cs-CZ" sz="3200" dirty="0" smtClean="0"/>
              <a:t>zapomenu. Co vidím, si pamatuji. Co </a:t>
            </a:r>
            <a:r>
              <a:rPr lang="cs-CZ" sz="3200" dirty="0"/>
              <a:t>si </a:t>
            </a:r>
            <a:r>
              <a:rPr lang="cs-CZ" sz="3200" dirty="0" smtClean="0"/>
              <a:t>vyzkouším, </a:t>
            </a:r>
            <a:r>
              <a:rPr lang="cs-CZ" sz="3200" dirty="0"/>
              <a:t>tomu </a:t>
            </a:r>
            <a:r>
              <a:rPr lang="cs-CZ" sz="3200" dirty="0" smtClean="0"/>
              <a:t>rozumím.“</a:t>
            </a:r>
            <a:endParaRPr lang="cs-CZ" sz="32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286000" y="6356351"/>
            <a:ext cx="3829050" cy="365125"/>
          </a:xfrm>
        </p:spPr>
        <p:txBody>
          <a:bodyPr/>
          <a:lstStyle/>
          <a:p>
            <a:r>
              <a:rPr lang="pt-BR" dirty="0" smtClean="0"/>
              <a:t>Bibliotheca academica 2014, Ústí nad Labem, 14. - 15. 10.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81850" y="5400675"/>
            <a:ext cx="1335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hlinkClick r:id="rId3"/>
              </a:rPr>
              <a:t>http://mrg.bz/Ycqb1D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8335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14475"/>
            <a:ext cx="7886700" cy="4662488"/>
          </a:xfrm>
        </p:spPr>
        <p:txBody>
          <a:bodyPr/>
          <a:lstStyle/>
          <a:p>
            <a:pPr marL="0" indent="0" algn="ctr">
              <a:buNone/>
            </a:pPr>
            <a:endParaRPr lang="cs-CZ" sz="3300" dirty="0"/>
          </a:p>
          <a:p>
            <a:pPr marL="0" indent="0" algn="ctr">
              <a:buNone/>
            </a:pPr>
            <a:r>
              <a:rPr lang="cs-CZ" sz="4400" dirty="0"/>
              <a:t>Děkuji za pozornost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Lenka Bělohoubková</a:t>
            </a:r>
          </a:p>
          <a:p>
            <a:pPr marL="0" indent="0" algn="ctr">
              <a:buNone/>
            </a:pPr>
            <a:r>
              <a:rPr lang="cs-CZ" dirty="0" smtClean="0"/>
              <a:t>belohoub@vse.cz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Stránky Komise IVIG: </a:t>
            </a:r>
          </a:p>
          <a:p>
            <a:pPr marL="0" indent="0" algn="ctr">
              <a:buNone/>
            </a:pPr>
            <a:r>
              <a:rPr lang="cs-CZ" dirty="0" smtClean="0"/>
              <a:t>http://www.ivig.cz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343150" y="6356351"/>
            <a:ext cx="3771900" cy="365125"/>
          </a:xfrm>
        </p:spPr>
        <p:txBody>
          <a:bodyPr/>
          <a:lstStyle/>
          <a:p>
            <a:r>
              <a:rPr lang="pt-BR" dirty="0" smtClean="0"/>
              <a:t>Bibliotheca academica 2014, Ústí nad Labem, 14. - 15. 10.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0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latin typeface="+mn-lt"/>
              </a:rPr>
              <a:t>Lao</a:t>
            </a:r>
            <a:r>
              <a:rPr lang="cs-CZ" b="1" dirty="0">
                <a:latin typeface="+mn-lt"/>
              </a:rPr>
              <a:t>-c’:</a:t>
            </a:r>
            <a:endParaRPr lang="cs-CZ" dirty="0">
              <a:latin typeface="+mn-lt"/>
            </a:endParaRP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629841" y="2324100"/>
            <a:ext cx="3257550" cy="3544888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„Kdo vítězí nad lidmi je mocný. </a:t>
            </a:r>
            <a:r>
              <a:rPr lang="cs-CZ" sz="3200" dirty="0" smtClean="0"/>
              <a:t>Kdo </a:t>
            </a:r>
            <a:r>
              <a:rPr lang="cs-CZ" sz="3200" dirty="0"/>
              <a:t>vítězí nad sebou je </a:t>
            </a:r>
            <a:r>
              <a:rPr lang="cs-CZ" sz="3200" dirty="0" smtClean="0"/>
              <a:t>nejmocnější.“</a:t>
            </a:r>
            <a:endParaRPr lang="cs-CZ" sz="3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324100" y="6356351"/>
            <a:ext cx="3790950" cy="365125"/>
          </a:xfrm>
        </p:spPr>
        <p:txBody>
          <a:bodyPr/>
          <a:lstStyle/>
          <a:p>
            <a:r>
              <a:rPr lang="pt-BR" dirty="0" smtClean="0"/>
              <a:t>Bibliotheca academica 2014, Ústí nad Labem, 14. - 15. 10.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191376" y="6057900"/>
            <a:ext cx="1325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hlinkClick r:id="rId3"/>
              </a:rPr>
              <a:t>http</a:t>
            </a:r>
            <a:r>
              <a:rPr lang="cs-CZ" sz="1000" dirty="0">
                <a:hlinkClick r:id="rId3"/>
              </a:rPr>
              <a:t>://mrg.bz/BrsvCg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342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+mn-lt"/>
              </a:rPr>
              <a:t>„Bojová příprava“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Workshopy strategicky umístěné v čase i prostoru: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Brno, 5. 3. 2014, „Mobilní zařízení a aplikace: možnosti využití v informačním vzdělávání“ </a:t>
            </a:r>
          </a:p>
          <a:p>
            <a:pPr marL="3429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Pardubice, 21. 11. 2013, „Kreativní techniky informačního vzdělávání“</a:t>
            </a:r>
          </a:p>
          <a:p>
            <a:pPr marL="342900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Praha, 5. 2. 2014, „Jak připravit úspěšný příspěvek </a:t>
            </a:r>
            <a:br>
              <a:rPr lang="cs-CZ" dirty="0" smtClean="0"/>
            </a:br>
            <a:r>
              <a:rPr lang="cs-CZ" dirty="0" smtClean="0"/>
              <a:t>na zahraniční konferenci“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362200" y="6356351"/>
            <a:ext cx="3752850" cy="365125"/>
          </a:xfrm>
        </p:spPr>
        <p:txBody>
          <a:bodyPr/>
          <a:lstStyle/>
          <a:p>
            <a:r>
              <a:rPr lang="pt-BR" dirty="0" smtClean="0"/>
              <a:t>Bibliotheca academica 2014, Ústí nad Labem, 14. - 15. 10.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4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00150"/>
            <a:ext cx="3579019" cy="59055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atin typeface="+mn-lt"/>
              </a:rPr>
              <a:t>LILAC 2014, Sheffield</a:t>
            </a:r>
            <a:endParaRPr lang="cs-CZ" b="1" dirty="0">
              <a:latin typeface="+mn-lt"/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 rot="5400000">
            <a:off x="3887391" y="987426"/>
            <a:ext cx="4629150" cy="4873625"/>
          </a:xfrm>
        </p:spPr>
      </p:pic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390525" y="1981200"/>
            <a:ext cx="3188494" cy="3943272"/>
          </a:xfrm>
        </p:spPr>
        <p:txBody>
          <a:bodyPr>
            <a:noAutofit/>
          </a:bodyPr>
          <a:lstStyle/>
          <a:p>
            <a:r>
              <a:rPr lang="cs-CZ" sz="2000" b="1" dirty="0"/>
              <a:t>Cíl mise: </a:t>
            </a:r>
            <a:r>
              <a:rPr lang="cs-CZ" sz="2000" dirty="0" smtClean="0"/>
              <a:t>Informovat </a:t>
            </a:r>
            <a:br>
              <a:rPr lang="cs-CZ" sz="2000" dirty="0" smtClean="0"/>
            </a:br>
            <a:r>
              <a:rPr lang="cs-CZ" sz="2000" dirty="0" smtClean="0"/>
              <a:t>o </a:t>
            </a:r>
            <a:r>
              <a:rPr lang="cs-CZ" sz="2000" dirty="0"/>
              <a:t>Komisi IVIG, navázat spolupráci, </a:t>
            </a:r>
            <a:r>
              <a:rPr lang="cs-CZ" sz="2000" dirty="0" smtClean="0"/>
              <a:t>získat </a:t>
            </a:r>
            <a:r>
              <a:rPr lang="cs-CZ" sz="2000" dirty="0"/>
              <a:t>kontakty</a:t>
            </a:r>
          </a:p>
          <a:p>
            <a:r>
              <a:rPr lang="cs-CZ" sz="2000" b="1" dirty="0"/>
              <a:t>Postup: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cs-CZ" sz="2000" dirty="0"/>
              <a:t>Poster Komise IVIG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cs-CZ" sz="2000" dirty="0"/>
              <a:t>Jednání s představiteli CILIP: Jane </a:t>
            </a:r>
            <a:r>
              <a:rPr lang="cs-CZ" sz="2000" dirty="0" err="1"/>
              <a:t>Secker</a:t>
            </a:r>
            <a:r>
              <a:rPr lang="cs-CZ" sz="2000" dirty="0"/>
              <a:t> a Nancy Graham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cs-CZ" sz="2000" dirty="0"/>
              <a:t>Aktivní účast </a:t>
            </a:r>
          </a:p>
          <a:p>
            <a:pPr marL="342900" lvl="1"/>
            <a:r>
              <a:rPr lang="cs-CZ" sz="2000" dirty="0" smtClean="0"/>
              <a:t>    na workshopech</a:t>
            </a:r>
            <a:endParaRPr lang="cs-CZ" sz="2000" dirty="0"/>
          </a:p>
          <a:p>
            <a:endParaRPr lang="cs-CZ" sz="1800" b="1" dirty="0" smtClean="0"/>
          </a:p>
          <a:p>
            <a:r>
              <a:rPr lang="cs-CZ" sz="1800" b="1" dirty="0" smtClean="0"/>
              <a:t>Mise </a:t>
            </a:r>
            <a:r>
              <a:rPr lang="cs-CZ" sz="1800" b="1" dirty="0"/>
              <a:t>splněna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362200" y="6356351"/>
            <a:ext cx="3752850" cy="365125"/>
          </a:xfrm>
        </p:spPr>
        <p:txBody>
          <a:bodyPr/>
          <a:lstStyle/>
          <a:p>
            <a:r>
              <a:rPr lang="pt-BR" dirty="0" smtClean="0"/>
              <a:t>Bibliotheca academica 2014, Ústí nad Labem, 14. - 15. 10.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94079" y="5924472"/>
            <a:ext cx="2044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 </a:t>
            </a:r>
            <a:r>
              <a:rPr lang="cs-CZ" sz="1000" dirty="0" smtClean="0"/>
              <a:t>                             Foto: Ilona Trtíková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890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latin typeface="+mn-lt"/>
              </a:rPr>
              <a:t>Inforum</a:t>
            </a:r>
            <a:r>
              <a:rPr lang="cs-CZ" b="1" dirty="0" smtClean="0">
                <a:latin typeface="+mn-lt"/>
              </a:rPr>
              <a:t> 2014, Praha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Cíl mise: </a:t>
            </a:r>
            <a:r>
              <a:rPr lang="cs-CZ" dirty="0" smtClean="0"/>
              <a:t>Získat co nejvíc knihoven VŠ pro spolupráci na průzkumu IG VŠ studenta</a:t>
            </a:r>
          </a:p>
          <a:p>
            <a:endParaRPr lang="cs-CZ" b="1" dirty="0" smtClean="0"/>
          </a:p>
          <a:p>
            <a:r>
              <a:rPr lang="cs-CZ" b="1" dirty="0" smtClean="0"/>
              <a:t>Postup:</a:t>
            </a:r>
          </a:p>
          <a:p>
            <a:pPr lvl="1"/>
            <a:r>
              <a:rPr lang="cs-CZ" sz="2800" dirty="0" smtClean="0"/>
              <a:t>Poster Komise IVIG</a:t>
            </a:r>
          </a:p>
          <a:p>
            <a:pPr lvl="1"/>
            <a:r>
              <a:rPr lang="cs-CZ" sz="2800" dirty="0" smtClean="0"/>
              <a:t>Prezentace v rámci bloku posterů</a:t>
            </a:r>
          </a:p>
          <a:p>
            <a:pPr lvl="1"/>
            <a:r>
              <a:rPr lang="cs-CZ" sz="2800" dirty="0" smtClean="0"/>
              <a:t>Jednání se zájemci během </a:t>
            </a:r>
            <a:r>
              <a:rPr lang="cs-CZ" sz="2800" dirty="0" err="1" smtClean="0"/>
              <a:t>posterové</a:t>
            </a:r>
            <a:r>
              <a:rPr lang="cs-CZ" sz="2800" dirty="0" smtClean="0"/>
              <a:t> sekce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Mise splněna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43125" y="6356351"/>
            <a:ext cx="3971925" cy="365125"/>
          </a:xfrm>
        </p:spPr>
        <p:txBody>
          <a:bodyPr/>
          <a:lstStyle/>
          <a:p>
            <a:r>
              <a:rPr lang="pt-BR" dirty="0" smtClean="0"/>
              <a:t>Bibliotheca academica 2014, Ústí nad Labem, 14. - 15. 10.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2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+mn-lt"/>
              </a:rPr>
              <a:t>Průzkum aktivit VŠ knihoven </a:t>
            </a:r>
            <a:br>
              <a:rPr lang="cs-CZ" b="1" dirty="0" smtClean="0">
                <a:latin typeface="+mn-lt"/>
              </a:rPr>
            </a:br>
            <a:r>
              <a:rPr lang="cs-CZ" b="1" dirty="0" smtClean="0">
                <a:latin typeface="+mn-lt"/>
              </a:rPr>
              <a:t>v oblasti informačního vzdělávání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Cíl mise: </a:t>
            </a:r>
            <a:r>
              <a:rPr lang="cs-CZ" dirty="0" smtClean="0"/>
              <a:t>Zopakovat průzkum, získat informace, doplnit časové řady dat pro analýzu trendů</a:t>
            </a:r>
          </a:p>
          <a:p>
            <a:r>
              <a:rPr lang="cs-CZ" b="1" dirty="0" smtClean="0"/>
              <a:t>Podpůrný tým: </a:t>
            </a:r>
            <a:r>
              <a:rPr lang="cs-CZ" dirty="0" smtClean="0"/>
              <a:t>Členové komise IVIG</a:t>
            </a:r>
          </a:p>
          <a:p>
            <a:r>
              <a:rPr lang="cs-CZ" b="1" dirty="0" smtClean="0"/>
              <a:t>Přípravná fáze: </a:t>
            </a:r>
          </a:p>
          <a:p>
            <a:pPr lvl="1"/>
            <a:r>
              <a:rPr lang="cs-CZ" sz="2800" dirty="0" smtClean="0"/>
              <a:t>Úprava dotazníkových otázek, ladění hodnotící škály</a:t>
            </a:r>
          </a:p>
          <a:p>
            <a:pPr lvl="1"/>
            <a:r>
              <a:rPr lang="cs-CZ" sz="2800" dirty="0" smtClean="0"/>
              <a:t>Výběr prostředí pro sběr dat</a:t>
            </a:r>
          </a:p>
          <a:p>
            <a:pPr lvl="1"/>
            <a:r>
              <a:rPr lang="cs-CZ" sz="2800" dirty="0" smtClean="0"/>
              <a:t>Kontaktování </a:t>
            </a:r>
            <a:r>
              <a:rPr lang="cs-CZ" sz="2800" dirty="0"/>
              <a:t>(</a:t>
            </a:r>
            <a:r>
              <a:rPr lang="cs-CZ" sz="2800" dirty="0" smtClean="0"/>
              <a:t>spřátelených velitelů) ředitelů VŠ knihoven….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Raport z mise podá:</a:t>
            </a:r>
            <a:r>
              <a:rPr lang="cs-CZ" dirty="0" smtClean="0"/>
              <a:t> Hana Landová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71700" y="6356351"/>
            <a:ext cx="3943350" cy="365125"/>
          </a:xfrm>
        </p:spPr>
        <p:txBody>
          <a:bodyPr/>
          <a:lstStyle/>
          <a:p>
            <a:r>
              <a:rPr lang="pt-BR" dirty="0" smtClean="0"/>
              <a:t>Bibliotheca academica 2014, Ústí nad Labem, 14. - 15. 10.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1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</a:rPr>
              <a:t>Seminář IVIG 2014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Cíl mise: </a:t>
            </a:r>
            <a:r>
              <a:rPr lang="cs-CZ" dirty="0" smtClean="0"/>
              <a:t>Uspořádat již 12. seminář, tentokrát monotematický</a:t>
            </a:r>
          </a:p>
          <a:p>
            <a:r>
              <a:rPr lang="cs-CZ" b="1" dirty="0" smtClean="0"/>
              <a:t>Podpůrný a logistický tým: </a:t>
            </a:r>
            <a:r>
              <a:rPr lang="cs-CZ" dirty="0" smtClean="0"/>
              <a:t>Členové komise IVIG</a:t>
            </a:r>
          </a:p>
          <a:p>
            <a:r>
              <a:rPr lang="cs-CZ" b="1" dirty="0" smtClean="0"/>
              <a:t>Přípravná fáze: </a:t>
            </a:r>
          </a:p>
          <a:p>
            <a:pPr lvl="1"/>
            <a:r>
              <a:rPr lang="cs-CZ" sz="2800" dirty="0" smtClean="0"/>
              <a:t>Získání tipů na zajímavé fasety problému i na přednášející z dotazníkového šetření</a:t>
            </a:r>
          </a:p>
          <a:p>
            <a:pPr lvl="1"/>
            <a:r>
              <a:rPr lang="cs-CZ" sz="2800" dirty="0" smtClean="0"/>
              <a:t>Pozvání vhodného zahraničního hosta</a:t>
            </a:r>
          </a:p>
          <a:p>
            <a:pPr lvl="1"/>
            <a:r>
              <a:rPr lang="cs-CZ" sz="2800" dirty="0" smtClean="0"/>
              <a:t>Příprava programu, zajištění propagace….</a:t>
            </a:r>
          </a:p>
          <a:p>
            <a:pPr lvl="1"/>
            <a:endParaRPr lang="cs-CZ" sz="2800" dirty="0" smtClean="0"/>
          </a:p>
          <a:p>
            <a:r>
              <a:rPr lang="cs-CZ" b="1" dirty="0" smtClean="0"/>
              <a:t>Raport z mise podá: </a:t>
            </a:r>
            <a:r>
              <a:rPr lang="cs-CZ" dirty="0" smtClean="0"/>
              <a:t>Blanka Jankovská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286000" y="6356351"/>
            <a:ext cx="3829050" cy="365125"/>
          </a:xfrm>
        </p:spPr>
        <p:txBody>
          <a:bodyPr/>
          <a:lstStyle/>
          <a:p>
            <a:r>
              <a:rPr lang="pt-BR" smtClean="0"/>
              <a:t>Bibliotheca academica 2014, Ústí nad Labem, 14. - 15. 10.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8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+mn-lt"/>
              </a:rPr>
              <a:t>European</a:t>
            </a:r>
            <a:r>
              <a:rPr lang="cs-CZ" sz="3200" b="1" dirty="0" smtClean="0">
                <a:latin typeface="+mn-lt"/>
              </a:rPr>
              <a:t> </a:t>
            </a:r>
            <a:r>
              <a:rPr lang="cs-CZ" sz="3200" b="1" dirty="0" err="1" smtClean="0">
                <a:latin typeface="+mn-lt"/>
              </a:rPr>
              <a:t>Conference</a:t>
            </a:r>
            <a:r>
              <a:rPr lang="cs-CZ" sz="3200" b="1" dirty="0" smtClean="0">
                <a:latin typeface="+mn-lt"/>
              </a:rPr>
              <a:t> </a:t>
            </a:r>
            <a:r>
              <a:rPr lang="cs-CZ" sz="3200" b="1" dirty="0" err="1" smtClean="0">
                <a:latin typeface="+mn-lt"/>
              </a:rPr>
              <a:t>of</a:t>
            </a:r>
            <a:r>
              <a:rPr lang="cs-CZ" sz="3200" b="1" dirty="0" smtClean="0">
                <a:latin typeface="+mn-lt"/>
              </a:rPr>
              <a:t> </a:t>
            </a:r>
            <a:r>
              <a:rPr lang="cs-CZ" sz="3200" b="1" dirty="0" err="1" smtClean="0">
                <a:latin typeface="+mn-lt"/>
              </a:rPr>
              <a:t>Information</a:t>
            </a:r>
            <a:r>
              <a:rPr lang="cs-CZ" sz="3200" b="1" dirty="0" smtClean="0">
                <a:latin typeface="+mn-lt"/>
              </a:rPr>
              <a:t> </a:t>
            </a:r>
            <a:r>
              <a:rPr lang="cs-CZ" sz="3200" b="1" dirty="0" err="1" smtClean="0">
                <a:latin typeface="+mn-lt"/>
              </a:rPr>
              <a:t>Literacy</a:t>
            </a:r>
            <a:r>
              <a:rPr lang="cs-CZ" sz="3200" b="1" dirty="0" smtClean="0">
                <a:latin typeface="+mn-lt"/>
              </a:rPr>
              <a:t> (ECIL) 2014, Dubrovník, 20. – 23. 10.</a:t>
            </a:r>
            <a:endParaRPr lang="cs-CZ" sz="32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Cíl mise: </a:t>
            </a:r>
            <a:r>
              <a:rPr lang="cs-CZ" dirty="0"/>
              <a:t>A</a:t>
            </a:r>
            <a:r>
              <a:rPr lang="cs-CZ" dirty="0" smtClean="0"/>
              <a:t>ktivní účast na 2. ročníku konference </a:t>
            </a:r>
          </a:p>
          <a:p>
            <a:r>
              <a:rPr lang="cs-CZ" b="1" dirty="0"/>
              <a:t>r</a:t>
            </a:r>
            <a:r>
              <a:rPr lang="cs-CZ" b="1" dirty="0" smtClean="0"/>
              <a:t>ealizační tým: </a:t>
            </a:r>
            <a:r>
              <a:rPr lang="cs-CZ" dirty="0" smtClean="0"/>
              <a:t>Michaela </a:t>
            </a:r>
            <a:r>
              <a:rPr lang="cs-CZ" dirty="0" err="1" smtClean="0"/>
              <a:t>Dombrovská</a:t>
            </a:r>
            <a:r>
              <a:rPr lang="cs-CZ" dirty="0" smtClean="0"/>
              <a:t>, Hana Landová, Ludmila Tichá, Marta </a:t>
            </a:r>
            <a:r>
              <a:rPr lang="cs-CZ" dirty="0" err="1" smtClean="0"/>
              <a:t>Zizienová</a:t>
            </a:r>
            <a:endParaRPr lang="cs-CZ" dirty="0" smtClean="0"/>
          </a:p>
          <a:p>
            <a:r>
              <a:rPr lang="cs-CZ" b="1" dirty="0" smtClean="0"/>
              <a:t>Přípravná fáze: </a:t>
            </a:r>
          </a:p>
          <a:p>
            <a:pPr lvl="1"/>
            <a:r>
              <a:rPr lang="cs-CZ" sz="2600" dirty="0" smtClean="0"/>
              <a:t>Dopracování nové verze teoretických materiálů </a:t>
            </a:r>
          </a:p>
          <a:p>
            <a:pPr lvl="1"/>
            <a:r>
              <a:rPr lang="cs-CZ" sz="2600" dirty="0" smtClean="0"/>
              <a:t>Příprava příspěvku „</a:t>
            </a:r>
            <a:r>
              <a:rPr lang="en-US" sz="2600" dirty="0" smtClean="0"/>
              <a:t>Information Literacy as a Right and a Duty</a:t>
            </a:r>
            <a:r>
              <a:rPr lang="cs-CZ" sz="2600" dirty="0" smtClean="0"/>
              <a:t>“</a:t>
            </a:r>
          </a:p>
          <a:p>
            <a:r>
              <a:rPr lang="cs-CZ" b="1" dirty="0" smtClean="0"/>
              <a:t>A navíc….</a:t>
            </a:r>
          </a:p>
          <a:p>
            <a:pPr lvl="1"/>
            <a:r>
              <a:rPr lang="cs-CZ" sz="2600" dirty="0" smtClean="0"/>
              <a:t>Hana Landová – moderátor bloku přednášek</a:t>
            </a:r>
          </a:p>
          <a:p>
            <a:pPr marL="342900" lvl="1" indent="0">
              <a:buNone/>
            </a:pPr>
            <a:endParaRPr lang="cs-CZ" dirty="0" smtClean="0"/>
          </a:p>
          <a:p>
            <a:r>
              <a:rPr lang="cs-CZ" b="1" dirty="0" smtClean="0"/>
              <a:t>Raport z mise najdete v listopadu 2014 na:    </a:t>
            </a:r>
            <a:r>
              <a:rPr lang="cs-CZ" dirty="0" smtClean="0"/>
              <a:t>http://www.akvs.cz/vybor/cesty.html</a:t>
            </a:r>
          </a:p>
          <a:p>
            <a:pPr marL="3429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943100" y="6356351"/>
            <a:ext cx="5295900" cy="365125"/>
          </a:xfrm>
        </p:spPr>
        <p:txBody>
          <a:bodyPr/>
          <a:lstStyle/>
          <a:p>
            <a:r>
              <a:rPr lang="pt-BR" dirty="0" smtClean="0"/>
              <a:t>Bibliotheca academica 2014, Ústí nad Labem, 14. - 15. 10.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4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Budoucí aktivity Komise IVIG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Workshopy</a:t>
            </a:r>
          </a:p>
          <a:p>
            <a:r>
              <a:rPr lang="cs-CZ" dirty="0" smtClean="0"/>
              <a:t>Články v odborných periodikách</a:t>
            </a:r>
          </a:p>
          <a:p>
            <a:r>
              <a:rPr lang="cs-CZ" dirty="0" smtClean="0"/>
              <a:t>Aktivní vystoupení na domácích i zahraničních konferencích</a:t>
            </a:r>
          </a:p>
          <a:p>
            <a:r>
              <a:rPr lang="cs-CZ" dirty="0" smtClean="0"/>
              <a:t>Celorepublikový průzkum IG VŠ studenta </a:t>
            </a:r>
            <a:r>
              <a:rPr lang="cs-CZ" u="sng" dirty="0">
                <a:hlinkClick r:id="rId2"/>
              </a:rPr>
              <a:t>http://www.ivig.cz/pruzkum2015.html</a:t>
            </a:r>
            <a:endParaRPr lang="cs-CZ" dirty="0" smtClean="0"/>
          </a:p>
          <a:p>
            <a:r>
              <a:rPr lang="cs-CZ" dirty="0" smtClean="0"/>
              <a:t>Seminář IVIG 2015 -24. 9. v Jinonicích </a:t>
            </a:r>
          </a:p>
          <a:p>
            <a:r>
              <a:rPr lang="cs-CZ" dirty="0" smtClean="0"/>
              <a:t>Spolupráce </a:t>
            </a:r>
          </a:p>
          <a:p>
            <a:r>
              <a:rPr lang="cs-CZ" dirty="0" smtClean="0"/>
              <a:t>…..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247900" y="6356351"/>
            <a:ext cx="3867150" cy="365125"/>
          </a:xfrm>
        </p:spPr>
        <p:txBody>
          <a:bodyPr/>
          <a:lstStyle/>
          <a:p>
            <a:r>
              <a:rPr lang="pt-BR" dirty="0" smtClean="0"/>
              <a:t>Bibliotheca academica 2014, Ústí nad Labem, 14. - 15. 10.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564</Words>
  <Application>Microsoft Office PowerPoint</Application>
  <PresentationFormat>Předvádění na obrazovce (4:3)</PresentationFormat>
  <Paragraphs>95</Paragraphs>
  <Slides>11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Jak válčíme: průzkumy, standardy, postery…</vt:lpstr>
      <vt:lpstr>Lao-c’:</vt:lpstr>
      <vt:lpstr>„Bojová příprava“</vt:lpstr>
      <vt:lpstr>LILAC 2014, Sheffield</vt:lpstr>
      <vt:lpstr>Inforum 2014, Praha</vt:lpstr>
      <vt:lpstr>Průzkum aktivit VŠ knihoven  v oblasti informačního vzdělávání</vt:lpstr>
      <vt:lpstr>Seminář IVIG 2014</vt:lpstr>
      <vt:lpstr>European Conference of Information Literacy (ECIL) 2014, Dubrovník, 20. – 23. 10.</vt:lpstr>
      <vt:lpstr>Budoucí aktivity Komise IVIG</vt:lpstr>
      <vt:lpstr>Konfucius:</vt:lpstr>
      <vt:lpstr>Prezentace aplikace PowerPoint</vt:lpstr>
    </vt:vector>
  </TitlesOfParts>
  <Company>VŠE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válčíme: průzkumy, standardy, postery…</dc:title>
  <dc:creator>Lenka Bělohoubková</dc:creator>
  <cp:lastModifiedBy>hanalandova</cp:lastModifiedBy>
  <cp:revision>35</cp:revision>
  <dcterms:created xsi:type="dcterms:W3CDTF">2014-10-07T09:55:45Z</dcterms:created>
  <dcterms:modified xsi:type="dcterms:W3CDTF">2014-10-10T09:02:10Z</dcterms:modified>
</cp:coreProperties>
</file>