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0" r:id="rId2"/>
    <p:sldId id="258" r:id="rId3"/>
    <p:sldId id="262" r:id="rId4"/>
    <p:sldId id="263" r:id="rId5"/>
    <p:sldId id="264" r:id="rId6"/>
    <p:sldId id="265" r:id="rId7"/>
    <p:sldId id="26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 userDrawn="1"/>
        </p:nvSpPr>
        <p:spPr>
          <a:xfrm>
            <a:off x="0" y="2204864"/>
            <a:ext cx="9144000" cy="1584176"/>
          </a:xfrm>
          <a:prstGeom prst="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2"/>
          <p:cNvSpPr>
            <a:spLocks noGrp="1"/>
          </p:cNvSpPr>
          <p:nvPr>
            <p:ph type="title"/>
          </p:nvPr>
        </p:nvSpPr>
        <p:spPr>
          <a:xfrm>
            <a:off x="539552" y="24300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bg1"/>
                </a:solidFill>
              </a:rPr>
              <a:t>Zajímavé projekty (nejen) </a:t>
            </a:r>
            <a:r>
              <a:rPr lang="cs-CZ" dirty="0" smtClean="0">
                <a:solidFill>
                  <a:schemeClr val="bg1"/>
                </a:solidFill>
              </a:rPr>
              <a:t/>
            </a:r>
            <a:br>
              <a:rPr lang="cs-CZ" dirty="0" smtClean="0">
                <a:solidFill>
                  <a:schemeClr val="bg1"/>
                </a:solidFill>
              </a:rPr>
            </a:br>
            <a:r>
              <a:rPr lang="cs-CZ" dirty="0" smtClean="0">
                <a:solidFill>
                  <a:schemeClr val="bg1"/>
                </a:solidFill>
              </a:rPr>
              <a:t>českých </a:t>
            </a:r>
            <a:r>
              <a:rPr lang="cs-CZ" dirty="0">
                <a:solidFill>
                  <a:schemeClr val="bg1"/>
                </a:solidFill>
              </a:rPr>
              <a:t>knihoven</a:t>
            </a:r>
          </a:p>
        </p:txBody>
      </p:sp>
      <p:pic>
        <p:nvPicPr>
          <p:cNvPr id="10" name="Picture 5" descr="D:\Users\145847\Desktop\igra_3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2451" y="518615"/>
            <a:ext cx="823592" cy="1254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D:\Users\145847\Desktop\igra_1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41124"/>
            <a:ext cx="600449" cy="1259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7" descr="D:\Users\145847\Desktop\igra_2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13814"/>
            <a:ext cx="972539" cy="128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D:\Users\145847\Dropbox\Ceinve\Grafické prvky\LOGA\loga opvk\opvk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877272"/>
            <a:ext cx="3718099" cy="679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9" descr="D:\Users\145847\Dropbox\Ceinve\Grafické prvky\LOGA\logo ceinve\logo_popis_barevne.pn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370" y="5733256"/>
            <a:ext cx="1951038" cy="935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Přímá spojnice 14"/>
          <p:cNvCxnSpPr/>
          <p:nvPr userDrawn="1"/>
        </p:nvCxnSpPr>
        <p:spPr>
          <a:xfrm>
            <a:off x="-108520" y="3789040"/>
            <a:ext cx="9252520" cy="0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 userDrawn="1"/>
        </p:nvCxnSpPr>
        <p:spPr>
          <a:xfrm>
            <a:off x="-108520" y="2195741"/>
            <a:ext cx="9252520" cy="0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ástupný symbol pro text 18"/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4076700"/>
            <a:ext cx="8208963" cy="1008063"/>
          </a:xfrm>
        </p:spPr>
        <p:txBody>
          <a:bodyPr anchor="ctr"/>
          <a:lstStyle>
            <a:lvl1pPr marL="0" indent="0" algn="ctr">
              <a:buNone/>
              <a:defRPr sz="3200"/>
            </a:lvl1pPr>
          </a:lstStyle>
          <a:p>
            <a:pPr marL="0" indent="0" algn="ctr">
              <a:buNone/>
            </a:pPr>
            <a:r>
              <a:rPr lang="cs-CZ" sz="2400" b="1" dirty="0" smtClean="0"/>
              <a:t>Mgr. Jan Zikuška</a:t>
            </a:r>
          </a:p>
          <a:p>
            <a:pPr marL="0" indent="0" algn="ctr">
              <a:buNone/>
            </a:pPr>
            <a:r>
              <a:rPr lang="cs-CZ" sz="2400" dirty="0" smtClean="0"/>
              <a:t>Kabinet informačních studií a knihovnictví, FF MU</a:t>
            </a:r>
          </a:p>
        </p:txBody>
      </p:sp>
    </p:spTree>
    <p:extLst>
      <p:ext uri="{BB962C8B-B14F-4D97-AF65-F5344CB8AC3E}">
        <p14:creationId xmlns:p14="http://schemas.microsoft.com/office/powerpoint/2010/main" val="413065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50AD-4953-4D69-A97F-7B5B955A6F59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5BE38-1BF4-423F-93D9-96AC3ED9E5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368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50AD-4953-4D69-A97F-7B5B955A6F59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5BE38-1BF4-423F-93D9-96AC3ED9E5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526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 dirty="0" err="1" smtClean="0"/>
              <a:t>Aliknutím</a:t>
            </a:r>
            <a:r>
              <a:rPr lang="cs-CZ" dirty="0" smtClean="0"/>
              <a:t>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8" name="Obdélník 7"/>
          <p:cNvSpPr/>
          <p:nvPr userDrawn="1"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0" name="Přímá spojnice 9"/>
          <p:cNvCxnSpPr/>
          <p:nvPr userDrawn="1"/>
        </p:nvCxnSpPr>
        <p:spPr>
          <a:xfrm>
            <a:off x="-108520" y="1268760"/>
            <a:ext cx="9252520" cy="0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 userDrawn="1"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11"/>
          <p:cNvCxnSpPr/>
          <p:nvPr userDrawn="1"/>
        </p:nvCxnSpPr>
        <p:spPr>
          <a:xfrm>
            <a:off x="-54260" y="6597352"/>
            <a:ext cx="9252520" cy="0"/>
          </a:xfrm>
          <a:prstGeom prst="line">
            <a:avLst/>
          </a:prstGeom>
          <a:ln w="38100">
            <a:solidFill>
              <a:srgbClr val="00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 userDrawn="1"/>
        </p:nvSpPr>
        <p:spPr>
          <a:xfrm>
            <a:off x="0" y="6597352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solidFill>
                  <a:schemeClr val="bg1"/>
                </a:solidFill>
              </a:rPr>
              <a:t> </a:t>
            </a:r>
            <a:endParaRPr lang="cs-CZ" sz="1200" dirty="0">
              <a:solidFill>
                <a:schemeClr val="bg1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9512" y="6525344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Centrum informačního vzdělávání MU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660232" y="6525344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D95BE38-1BF4-423F-93D9-96AC3ED9E57A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6441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led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1"/>
          <p:cNvSpPr>
            <a:spLocks noGrp="1"/>
          </p:cNvSpPr>
          <p:nvPr>
            <p:ph idx="1"/>
          </p:nvPr>
        </p:nvSpPr>
        <p:spPr>
          <a:xfrm>
            <a:off x="683568" y="1268760"/>
            <a:ext cx="8229600" cy="4104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Přeji hezký zbytek dne</a:t>
            </a:r>
          </a:p>
          <a:p>
            <a:pPr marL="0" indent="0">
              <a:buNone/>
            </a:pPr>
            <a:endParaRPr lang="cs-CZ" sz="2400" b="1" dirty="0"/>
          </a:p>
          <a:p>
            <a:pPr marL="538163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SzPct val="90000"/>
              <a:buFont typeface="Calibri" pitchFamily="34" charset="0"/>
              <a:buChar char="»"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zikuska@phil.muni.cz</a:t>
            </a:r>
          </a:p>
          <a:p>
            <a:pPr marL="538163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SzPct val="90000"/>
              <a:buFont typeface="Calibri" pitchFamily="34" charset="0"/>
              <a:buChar char="»"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@</a:t>
            </a:r>
            <a:r>
              <a:rPr lang="cs-CZ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honzziku</a:t>
            </a:r>
            <a:endParaRPr lang="cs-CZ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38163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SzPct val="90000"/>
              <a:buFont typeface="Calibri" pitchFamily="34" charset="0"/>
              <a:buChar char="»"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inflow.cz/user/</a:t>
            </a:r>
            <a:r>
              <a:rPr lang="cs-CZ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honzziku</a:t>
            </a:r>
            <a:endParaRPr lang="cs-CZ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38163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SzPct val="90000"/>
              <a:buFont typeface="Calibri" pitchFamily="34" charset="0"/>
              <a:buChar char="»"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kisk.cz</a:t>
            </a:r>
          </a:p>
          <a:p>
            <a:pPr marL="538163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SzPct val="90000"/>
              <a:buFont typeface="Calibri" pitchFamily="34" charset="0"/>
              <a:buChar char="»"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inspiromat.cz</a:t>
            </a:r>
          </a:p>
          <a:p>
            <a:pPr marL="538163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SzPct val="90000"/>
              <a:buFont typeface="Calibri" pitchFamily="34" charset="0"/>
              <a:buChar char="»"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slideshare.net/CEINVE</a:t>
            </a:r>
          </a:p>
          <a:p>
            <a:pPr marL="538163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SzPct val="90000"/>
              <a:buFont typeface="Calibri" pitchFamily="34" charset="0"/>
              <a:buChar char="»"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bit.ly/</a:t>
            </a:r>
            <a:r>
              <a:rPr lang="cs-CZ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kpi</a:t>
            </a: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-videa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8" name="Picture 7" descr="D:\Users\145847\Desktop\igra_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628800"/>
            <a:ext cx="2829532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D:\Users\145847\Dropbox\Ceinve\Grafické prvky\LOGA\loga opvk\opvk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951" y="5877272"/>
            <a:ext cx="3718099" cy="679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0" y="0"/>
            <a:ext cx="9144000" cy="634380"/>
          </a:xfrm>
          <a:prstGeom prst="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3" name="Přímá spojnice 12"/>
          <p:cNvCxnSpPr/>
          <p:nvPr userDrawn="1"/>
        </p:nvCxnSpPr>
        <p:spPr>
          <a:xfrm>
            <a:off x="-72008" y="620688"/>
            <a:ext cx="9252520" cy="0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1404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50AD-4953-4D69-A97F-7B5B955A6F59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5BE38-1BF4-423F-93D9-96AC3ED9E5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623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50AD-4953-4D69-A97F-7B5B955A6F59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5BE38-1BF4-423F-93D9-96AC3ED9E5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961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50AD-4953-4D69-A97F-7B5B955A6F59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5BE38-1BF4-423F-93D9-96AC3ED9E5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582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50AD-4953-4D69-A97F-7B5B955A6F59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5BE38-1BF4-423F-93D9-96AC3ED9E5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366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50AD-4953-4D69-A97F-7B5B955A6F59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5BE38-1BF4-423F-93D9-96AC3ED9E5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778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150AD-4953-4D69-A97F-7B5B955A6F59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95BE38-1BF4-423F-93D9-96AC3ED9E5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4678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150AD-4953-4D69-A97F-7B5B955A6F59}" type="datetimeFigureOut">
              <a:rPr lang="cs-CZ" smtClean="0"/>
              <a:t>8.11.2013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95BE38-1BF4-423F-93D9-96AC3ED9E5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638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CCFF"/>
        </a:buClr>
        <a:buSzPct val="90000"/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SzPct val="90000"/>
        <a:buFont typeface="Calibri" pitchFamily="34" charset="0"/>
        <a:buChar char="›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SzPct val="90000"/>
        <a:buFont typeface="Calibri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SzPct val="90000"/>
        <a:buFont typeface="Calibri" pitchFamily="34" charset="0"/>
        <a:buChar char="›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Projekt </a:t>
            </a:r>
            <a:r>
              <a:rPr lang="cs-CZ" dirty="0" smtClean="0"/>
              <a:t>CEINVE: </a:t>
            </a:r>
            <a:r>
              <a:rPr lang="cs-CZ" dirty="0"/>
              <a:t>cíle a aktivity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80682" y="4149080"/>
            <a:ext cx="8229600" cy="93610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2400" b="1" dirty="0"/>
              <a:t>Mgr. Jan Zikuška</a:t>
            </a:r>
          </a:p>
          <a:p>
            <a:pPr marL="0" indent="0" algn="ctr">
              <a:buNone/>
            </a:pPr>
            <a:r>
              <a:rPr lang="cs-CZ" sz="2400" dirty="0"/>
              <a:t>Kabinet informačních studií a knihovnictví, FF MU</a:t>
            </a:r>
          </a:p>
          <a:p>
            <a:pPr marL="0" indent="0" algn="ctr">
              <a:buNone/>
            </a:pPr>
            <a:endParaRPr lang="cs-CZ" sz="2400" dirty="0"/>
          </a:p>
          <a:p>
            <a:pPr marL="0" indent="0" algn="ctr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023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Users\145847\Downloads\ID-1001644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140968"/>
            <a:ext cx="5330758" cy="3544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/>
          <a:lstStyle/>
          <a:p>
            <a:r>
              <a:rPr lang="cs-CZ" dirty="0" smtClean="0"/>
              <a:t>Návaznost na NAKLIV, ale směrem k MU</a:t>
            </a:r>
          </a:p>
          <a:p>
            <a:r>
              <a:rPr lang="cs-CZ" dirty="0" smtClean="0"/>
              <a:t>Centrum podpory IG na univerzitě</a:t>
            </a:r>
          </a:p>
          <a:p>
            <a:r>
              <a:rPr lang="cs-CZ" dirty="0" smtClean="0"/>
              <a:t>Rozvoj stávajících aktivit</a:t>
            </a:r>
          </a:p>
          <a:p>
            <a:r>
              <a:rPr lang="cs-CZ" dirty="0" smtClean="0"/>
              <a:t>Inovace a experimenty</a:t>
            </a:r>
          </a:p>
          <a:p>
            <a:r>
              <a:rPr lang="cs-CZ" dirty="0" smtClean="0"/>
              <a:t>Obhájci potřebnosti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1268760"/>
          </a:xfrm>
          <a:prstGeom prst="rect">
            <a:avLst/>
          </a:prstGeom>
          <a:solidFill>
            <a:srgbClr val="00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Nadpis 2"/>
          <p:cNvSpPr txBox="1">
            <a:spLocks/>
          </p:cNvSpPr>
          <p:nvPr/>
        </p:nvSpPr>
        <p:spPr>
          <a:xfrm>
            <a:off x="539552" y="188640"/>
            <a:ext cx="82296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>
                <a:solidFill>
                  <a:schemeClr val="bg1"/>
                </a:solidFill>
              </a:rPr>
              <a:t>Proč potřebujeme CEINVE?</a:t>
            </a:r>
            <a:endParaRPr lang="cs-CZ" b="1" dirty="0">
              <a:solidFill>
                <a:schemeClr val="bg1"/>
              </a:solidFill>
            </a:endParaRPr>
          </a:p>
        </p:txBody>
      </p:sp>
      <p:cxnSp>
        <p:nvCxnSpPr>
          <p:cNvPr id="6" name="Přímá spojnice 5"/>
          <p:cNvCxnSpPr/>
          <p:nvPr/>
        </p:nvCxnSpPr>
        <p:spPr>
          <a:xfrm>
            <a:off x="-108520" y="1268760"/>
            <a:ext cx="9252520" cy="0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0" y="6597352"/>
            <a:ext cx="9144000" cy="2606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8"/>
          <p:cNvCxnSpPr/>
          <p:nvPr/>
        </p:nvCxnSpPr>
        <p:spPr>
          <a:xfrm>
            <a:off x="-54260" y="6597352"/>
            <a:ext cx="9252520" cy="0"/>
          </a:xfrm>
          <a:prstGeom prst="line">
            <a:avLst/>
          </a:prstGeom>
          <a:ln w="38100">
            <a:solidFill>
              <a:srgbClr val="00CC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0" y="6597352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 smtClean="0">
                <a:solidFill>
                  <a:schemeClr val="bg1"/>
                </a:solidFill>
              </a:rPr>
              <a:t> Centrum informačního vzdělávání MU 	Jan Zikuška</a:t>
            </a:r>
            <a:endParaRPr lang="cs-CZ" sz="1200" dirty="0">
              <a:solidFill>
                <a:schemeClr val="bg1"/>
              </a:solidFill>
            </a:endParaRPr>
          </a:p>
        </p:txBody>
      </p:sp>
      <p:grpSp>
        <p:nvGrpSpPr>
          <p:cNvPr id="21" name="Skupina 20"/>
          <p:cNvGrpSpPr>
            <a:grpSpLocks noChangeAspect="1"/>
          </p:cNvGrpSpPr>
          <p:nvPr/>
        </p:nvGrpSpPr>
        <p:grpSpPr>
          <a:xfrm>
            <a:off x="294791" y="5074180"/>
            <a:ext cx="4642761" cy="899379"/>
            <a:chOff x="-42719" y="2456209"/>
            <a:chExt cx="9143726" cy="1771343"/>
          </a:xfrm>
        </p:grpSpPr>
        <p:pic>
          <p:nvPicPr>
            <p:cNvPr id="22" name="Picture 6" descr="D:\Users\145847\Dropbox\Ceinve\e-learning\KPI11 moduly\stare podklady\MEDAILONKY\Foto_medailonky\Katka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4170" y="2492896"/>
              <a:ext cx="1632596" cy="172800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8" descr="D:\Users\145847\Dropbox\Ceinve\e-learning\KPI11 moduly\stare podklady\MEDAILONKY\Foto_medailonky\Pavlína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01214" y="2499552"/>
              <a:ext cx="1694117" cy="172800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2" descr="D:\Users\145847\Dropbox\Ceinve\e-learning\KPI11 moduly\stare podklady\MEDAILONKY\Foto_medailonky\387063_10151053040246868_81325474_n.jp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28646" y="2492896"/>
              <a:ext cx="1590901" cy="172800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4" descr="D:\Users\145847\Dropbox\Ceinve\e-learning\KPI11 moduly\stare podklady\MEDAILONKY\Foto_medailonky\honza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4230" y="2499552"/>
              <a:ext cx="1363334" cy="172800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5" descr="D:\Users\145847\Dropbox\Ceinve\e-learning\KPI11 moduly\stare podklady\MEDAILONKY\Foto_medailonky\Iva fotka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2719" y="2499552"/>
              <a:ext cx="1176909" cy="172800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7" name="Picture 7" descr="D:\Users\145847\Dropbox\Ceinve\e-learning\KPI11 moduly\stare podklady\MEDAILONKY\Foto_medailonky\michal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05007" y="2499552"/>
              <a:ext cx="1296000" cy="172800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19" descr="D:\Users\145847\Dropbox\Ceinve\e-learning\KPI11 moduly\stare podklady\MEDAILONKY\Foto_medailonky\profilovka Chytkova.jp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37892" y="2456209"/>
              <a:ext cx="1191724" cy="1728000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6748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Kurzy práce s informacemi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cs-CZ" dirty="0" smtClean="0"/>
              <a:t>Neustálá inovace obsahu i formy</a:t>
            </a:r>
          </a:p>
          <a:p>
            <a:pPr>
              <a:spcBef>
                <a:spcPts val="600"/>
              </a:spcBef>
            </a:pPr>
            <a:r>
              <a:rPr lang="cs-CZ" dirty="0" err="1" smtClean="0"/>
              <a:t>Multimedializace</a:t>
            </a:r>
            <a:r>
              <a:rPr lang="cs-CZ" dirty="0" smtClean="0"/>
              <a:t> kurzu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Zapojení technologií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Otevřenost obsahu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Přenositelnost na jiné školy</a:t>
            </a:r>
          </a:p>
          <a:p>
            <a:pPr>
              <a:spcBef>
                <a:spcPts val="600"/>
              </a:spcBef>
            </a:pPr>
            <a:endParaRPr lang="cs-CZ" dirty="0"/>
          </a:p>
        </p:txBody>
      </p:sp>
      <p:pic>
        <p:nvPicPr>
          <p:cNvPr id="3076" name="Picture 4" descr="D:\Users\145847\Dropbox\Ceinve\Grafické prvky\Igraáčci\IGRA -malé 300px\08_ma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261" y="2347791"/>
            <a:ext cx="2313185" cy="403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D:\Users\145847\Dropbox\Ceinve\Grafické prvky\Igraáčci\IGRA -malé 300px\11_mal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3" y="4606994"/>
            <a:ext cx="966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D:\Users\145847\Dropbox\Ceinve\Grafické prvky\Igraáčci\IGRA -malé 300px\04_mal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606995"/>
            <a:ext cx="96000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794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Technologie ve výuce - </a:t>
            </a:r>
            <a:r>
              <a:rPr lang="cs-CZ" b="1" dirty="0" err="1" smtClean="0"/>
              <a:t>webináře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E-</a:t>
            </a:r>
            <a:r>
              <a:rPr lang="cs-CZ" dirty="0" err="1" smtClean="0"/>
              <a:t>learning</a:t>
            </a:r>
            <a:r>
              <a:rPr lang="cs-CZ" dirty="0" smtClean="0"/>
              <a:t> není jenom o </a:t>
            </a:r>
            <a:r>
              <a:rPr lang="cs-CZ" dirty="0" err="1" smtClean="0"/>
              <a:t>Moodle</a:t>
            </a:r>
            <a:r>
              <a:rPr lang="cs-CZ" dirty="0" smtClean="0"/>
              <a:t> a kurzech</a:t>
            </a:r>
          </a:p>
          <a:p>
            <a:r>
              <a:rPr lang="cs-CZ" dirty="0" smtClean="0"/>
              <a:t>Místo pro efektivnější cestu k „cílovce“</a:t>
            </a:r>
          </a:p>
          <a:p>
            <a:r>
              <a:rPr lang="cs-CZ" dirty="0" err="1" smtClean="0"/>
              <a:t>Webináře</a:t>
            </a:r>
            <a:r>
              <a:rPr lang="cs-CZ" dirty="0" smtClean="0"/>
              <a:t> jako zajímavá cesta/doplněk</a:t>
            </a:r>
          </a:p>
          <a:p>
            <a:r>
              <a:rPr lang="cs-CZ" dirty="0" smtClean="0"/>
              <a:t>I studenti říkají ANO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077072"/>
            <a:ext cx="7394121" cy="223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158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D:\Users\145847\Downloads\ID-10010339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785646"/>
            <a:ext cx="4139952" cy="2753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Semináře a F2F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931224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Široké spektrum seminářů - přes 100 akcí</a:t>
            </a:r>
          </a:p>
          <a:p>
            <a:r>
              <a:rPr lang="cs-CZ" dirty="0" smtClean="0"/>
              <a:t>Integrace do e-kurzů (</a:t>
            </a:r>
            <a:r>
              <a:rPr lang="cs-CZ" dirty="0" err="1" smtClean="0"/>
              <a:t>blended</a:t>
            </a:r>
            <a:r>
              <a:rPr lang="cs-CZ" dirty="0" smtClean="0"/>
              <a:t>)</a:t>
            </a:r>
          </a:p>
          <a:p>
            <a:r>
              <a:rPr lang="cs-CZ" dirty="0" smtClean="0"/>
              <a:t>Mezifakultní zapojení</a:t>
            </a:r>
          </a:p>
          <a:p>
            <a:r>
              <a:rPr lang="cs-CZ" dirty="0" smtClean="0"/>
              <a:t>Karty seminářů jako přenositelnost </a:t>
            </a:r>
            <a:endParaRPr lang="cs-CZ" dirty="0"/>
          </a:p>
        </p:txBody>
      </p:sp>
      <p:sp>
        <p:nvSpPr>
          <p:cNvPr id="4" name="AutoShape 2" descr="data:image/jpeg;base64,/9j/4AAQSkZJRgABAQAAAQABAAD/2wCEAAkGBhESEBAQERAUEBAUEA8QEBAQDhUQFhIQFBUYFBgSEhIXHCYeGBkkGxYTHzAgJScpLCwsFR4xNTAqNSYrLCkBCQoKDgwOGg8PGiokHyU1NS0pNSosLC0pKykpLCopKiosLCwsLiksMCwtLSksLC0sLikpLzQsMCksKSwsLCktKf/AABEIAKgBLAMBIgACEQEDEQH/xAAbAAEAAgMBAQAAAAAAAAAAAAAABQcBBAYDAv/EAD0QAAICAAMEBgcFCAIDAAAAAAABAgMEERIFBiExEzRBUWGyFCJxcnOBsSMyU5HRFTNCUpKTocFi8CRE8f/EABoBAQACAwEAAAAAAAAAAAAAAAAEBQIDBgH/xAAyEQACAQIDBAcIAwEAAAAAAAAAAQIDEQQScSExMjMFE0FRYcHRFDSBkaGx4fAVIlJi/9oADAMBAAIRAxEAPwC8QAAAAAAAAAAADwnioJ5OcYvuckv8HuVpvpFem2cP4a+z/ijbShnlYh43EvDU86V9tiw/Ta/xIf1x/U+qsTCTyjKMn3Rkn9Cn9C7l+R0m4MV6VL4M/NE3Tw+WN7lfQ6VdWrGGW1/H8FhAAiF4AAAAAADEmCA3t250NWiD+1nmo5c4x5OX+l4syjFydkaqtWNKDnLciY9Or/Eh/Wh6bX+JD+uP6lQ6F3L8hpXh+RM9l8Sh/mpf4+v4LfrxUJPKM4yfcpJnrKSXF8EuLbOZ3M2F0VfTTjlZYllwyca+eXtfNkztvq1/wbPKyJKKUrJl1SqylS6ySs99j39Pq/Eh/Wv1Hptf4kP64/qVDoXcvyQ0LuX5Ev2XxKX+al/j6/guKFiaTTzXY081+Z9ohd0V/wCHR7svNImkQ5KzaL+lPPBS71cyADE2AAAAAAAAAAAAAAAAAAAAAAAAArXfPrtnu1+VFlFa759ds92vyok4bjKjpjkLXyZCHSbhdal8Gfmic2dJuF1qXwZ+aJMrcDKHA+8Q19SwQAVR2oAAAAMNgHji8XGuErJvKMU5N+CKs2ptGV9s7Zdryiv5YLPKP/e1snt9tta5+jwfqwedjX8U+yPy+rXcctkWGHp2WZnLdKYvrJ9VHct/i/wCb3V2L09uqS+yracs/wCKXNQ/2/D2kRhsPKyca4LOUmoxXj/pFpbH2ZGiqNUezjKX80nzbMq9TKrLea+jcL11TPLcjdSNLbfVr/g2eVm+aG3OrX/Bs8rK6O9HUVeXLQqlGTCMlycGWVul1Oj3ZeaRNIhd0up0e7LzSJpFRPiZ3WG5MNF9gADA3gAAAAAAAAAAAAAAAAAAAAAAAArXfPrtnu1+VFlFa759ds92vyok4bjKjpjkLXyZCHSbhdal8Gfmic2dJuF1qXwZ+aJMrcDKHA+8Q19SwQAVR2oAAAIXebbSw9La/ey9WtePbL2Ln+RLXXKMZSk8kk22+xLtKt25taWIulY81FerXF9kP1fN+3wN9Gnnl4Fb0hiuop2XE93qaLebbfFtttvm2+bZgEru3sZ4i5Ra+zjlKx+GfCPzyfyzLGTUVc5SlCVWajHezo9x9iaY+kzXrTWVSa5Vv+L2v6e060+IRSyS4Jckj7KmcnJ3O2w9CNCmoR7AaG3OrX/Bs8rN80NudWv+DZ5WeR3ozq8uWhVKMmEZLk4IsrdLqdHuy80iaRC7pdTo92XmkTSKifEzusNyYaL7AAGBvAAAAAAAAAAAAAAAAAAAAAAAABWu+fXbPdr8qLKK13z67Z7tflRJw3GVHTHIWvkyEOk3C61L4M/NE5s6TcLrUvgz80SZW4GUOB94hr6lggAqjtQYbMkZvBtdYemU+c36tce+b5fJc37D1Jt2RhOahFyluRzu/G2836NB9ztf+VD/AG/Yjjz6sscm5SecpNyk32t8cz5LWnBQjY4rE13XqOb+Gh9V1uUlGKzk2lFLtb5ItDd/ZCw9Ma1k5P1rJd83/pZJL2HO7kbD/wDamu9U/Rz+qXzO0SIeIqXeVF90XhMketktr3aAyARS6Bobc6tf8Gzys3zQ251a/wCDZ5Wex3o11eXLQqlGTCMlycEWVul1Oj3ZeaRNIhd0up0e7LzSJpFRPiZ3WG5MNF9gADA3gAAAAAAAAAAAAAAAAAAAAAAAArXfPrtnu1+VFlFa759ds92vyok4bjKjpjkLXyZCHSbhdal8Gfmic2dJuF1qXwZ+aJMrcDKHA+8Q19SwQD5zKo7UTlks3wS4tlY7x7ZeJucl+7jnGteHbL5/TI6LffbemPo0H601nY0+UP5fn9PacQTsNTt/dnOdK4u76mPx9ASGxNkvEXRrXCP3rJLsh28e98kaCWbyXFvgkubb7EWXuzsVYelJpdJLKVj8eyK8Fy/M21qmSPiQcBhevqbdy3+hK0VKMVGKyikkkuSS7EegBWHYJW2IAAHoNDbnVr/g2eVm+aG3OrX/AAbPKz2O9Gury5aFUoyYRkuTgiyt0up0e7LzSJpELul1Oj3ZeaRNIqJ8TO6w3JhovsAAYG8AAAAAAAAAAAAAAAAAAAAAAAAFa759ds92vyosorXfPrtnu1+VEnDcZUdMcha+TIQ6TcLrUvgz80TmzpNwutS+DPzRJlbgZQ4H3iGvqWCaG19pxoqlZLs4RX80uyKN7UVtvVtvp7tMX9lW3GOX8UuTn/pewr6VPPKx1GNxSw9O63vcRGIxErJysm85Slqk/Hw8Oz5HmDc2Ts2V9sKo9rzlL+WC5y/72lnsijjoxlUlZbWye3J2Jrn6TNerF5VLslPtl8uXt9h3Wk8cJho1wjXBaYxioxXcke5V1JucrnaYXDrD01BfHUAA1koAAAGhtzq1/wAGzys3zQ251e/4NvlZ7HejXV5ctCqUZMIyXJwZZW6XU6Pdl5pE0iF3S6nR7svNImUVE+Jnc4bkw0X2MgAwN4AAAAAAAAAAAAAAAAAAAAAAAAK73vwdksZY41zktNfGMJSX3e9IsQGynPI7kXF4ZYmGRuxUX7Pu/Bs/tT/Q6DcfC2RxMnKucV0UlnKEorPVHhxR3oNs8Q5K1iDR6KjSqKak9ngjnd79oWQq6OqE5TsTTlCDlphyfFLm+X5nB/s+78Gz+1P9C3geU62RWSNuK6P9onmlNlQ/s+78Gz+1P9Dv909h9BVqkvtbEnP/AIrsh8vqyfyB5UruasML0dDDzz3v5GDIBoLMAAAAAAGjtqLeHuSWbdViSXNvS+SN4Hq2MxlHNFoqH9n3fg2f2p/oZ/Z934Nn9qf6Fugl+1PuKT+Fh/t/JEPurW44SmMk4y0yzTTTXrS5pkujIIknd3LqnDJBR7tgAB4ZgAAAAAAAAAAAAAAAAAAAAAAAA1K9pVyssqjJOdeWuOTzWfI2zhcSro4zF30Rc5wnCDrSz1Rsr5/KSi//AIbIRUrkXE13SytK93t0t2HWV7Xql0uVi+yeVrfBQeWfFvh2Hzgdu0XNxqtjOSWbXFPLvSfNeJxiwkq8NtGtvU4yw+uXe+Dk/Zxl+RNWX1zxuB6FxeVVzloyeVejJZ5cln9TN01+6EWGLqStdJfltfQkYb04VyUFdHU5aUmmuOeWWbWRvYvaEKtHSSUdc4wjn2yfJHBQ1vDQrnojhrMVOErNDc4SU2+LzySz/wAIkN57Vbe6srGqqJaejhKbWImvVb08skk+J71SzWMI46eRya27LfH531OtW0IdL0Or7TQrNOT+5nln3czWs3gojGUnalGNjrk2n99c4rhxfsOfx+0n0eE2gl60YzqtXvRayfsnH/J9LZCjRg/toU4hSnculSanOa1STi3xazRj1a2Nm14qbuoLx+Dtbz+RPx3gw7qdyti64tRlLJ8JNpJNc1zR7T2nWrI06vtJRclBJt6e95cl7Tk9obSlZhMXCarcq7aY66fuWZyi+Hibm77lViLoYjJ32QjdG1cpQS9aC7lHjw7kOrSVxHFyc4x7H2/NeRMyxzeKVSsglGrXOvLObbeSfckl9SSTK+p2munjjGrM5Yh6pdHJQ9Fa0Ja+WfJ5FgQZjUjlsbsLX63Nr9Ow+gAayYAAAAAAAAAAAAAAAAAAAAAAAAAAAAAAAAAAAADnsRvBhaLLW65xlq+0msPLKbjwXrZcfA6E5DaO1qbcXotthCjDybcZyS6S9cOXdH6s2QVyJiqjhFWaTvsuSF+2cNVZZDo565KM7dFDlq1Lhqy8GZweLwlc6o11qmWITlH7LQ3l2S7n4ERjMVpx2IaxccLnXR60oRnr9X7qz/P5mdu1dPdhFXZrk8PbOuyOS1WQykpL2tGzItlyG68trSTadlsXfbvJqc8Kp+hOEfWjK116PU55tvsTzWZ5YHbeF6TTVFp2Ty6SNMlGc1w+/lk+C/wQ2Aw8442uzEerZbTibLYt/civVUVl3RQwWP6GVFeGxaxFUrIwWHda1xg3xermsuPcMi3JhYmS/s0kr23bbbLbPj2bu4mpYvBqrERcYxqqsati68ouzNPgv4nnlyM7csqnhJWziktPqdLTrcJSySfRvjnyeRzl+Gm7cXfHKcKMWrJUtZ62ucn4pcvmSO3NpRvnhoQhK+vL0myFaTbhxjHNN8OOeYybVY89ovCakl3Lx2tJ6IncJs6l0Qr0RnW4xf3IpS4J6nFLLN8zYu2dVNxc64ycc9Lks2lJZPL2kRujim6XTJNTpm6pRl95R5x1fLh8joTVK6diwo5Z007Gr+z6nX0Tri6stPR6fV092XcbEIJcEskkkvYj6Bjc3qKQAB4egAAAAAAAAAAAAAAAAAAAAAAAAAAAAAAAAAAAAgr9qYZSxOutLoXHXKUIvW5rNae1snThsbsyy3E42yt+tTOq2FbWcZzUU+PfwTXzNlNJ7yHi5zglkV7+jJrEbWoj6O7aNDuzS6SEM4ZZJdJ3feXsPaW06o2XQ6P1sPT0uajH7jWemHcQ+0pQxksBmnosWJUlk84y0Lt7019DW2fXbGWPhbxnDB9Hqy++oppS8c1kbFBNbf3aRXiJqdktnY7f83/P0Ohr2zXKeG+zeq6uU4Saj6sUlJqTz8ewxHatEXiW4aOgceknoS1ZrPhlxZBrDOb2XBTlW/RrPXhlnH1Ivt4HnZs+ejadSc7ZqVD1S4ynpWrs7chkj3/tzx4irvt+5bk3htv1yk49BZVOUJWQjOtRdySzel58Xl3n1HbNEaab4VfvZRrhGMIqTlJvg/Y0zRqx0cTi8JKpScao2u1uEoqOqGlRea559h4bM2fJY3oWvsaJ24iHPLO3LSvlnL/J5lj2/u8yVapsttu7Xto7/f5EzhNtUyniYxjpsqcteaSc1DNak+1ZrLj4d56ft6HovpeTUNOpReWrnklzyzb+py9mAm5YzEVfvasTcmsn69Uo5Sjl282/zPqNkpYbZ+GhW7H+/nDPTnCuTyTk+Czf0PXCPYYxxVVJprbZ22b9tl+Ts8DjI21wtj92cVJfo/E9znN1LZRd2HnB1uE+kjBtPKuz1kk1weTz/M6NM0yVnYsaM3UgpPf269pkAGJuAAAAAAAAAAAAAAAAAAAAAAAAAAAAAAAAAAAAB8uIABjQu4afAAHljOhdxjT4GABYyl4GcvAwALGdK7jCh4AAWMqJkyAegAAAAAAAAAAAAAAAAAAAAAAAAAAH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027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rystal globe in hand: Crystal globe in ha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0671" y="3441600"/>
            <a:ext cx="5153897" cy="3135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plány a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Měření efektivity – metodika a doporučení</a:t>
            </a:r>
          </a:p>
          <a:p>
            <a:r>
              <a:rPr lang="cs-CZ" dirty="0" smtClean="0"/>
              <a:t>Další e-kurzy na specifická témata</a:t>
            </a:r>
          </a:p>
          <a:p>
            <a:r>
              <a:rPr lang="cs-CZ" dirty="0" smtClean="0"/>
              <a:t>Národní seminář informačního </a:t>
            </a:r>
            <a:r>
              <a:rPr lang="cs-CZ" smtClean="0"/>
              <a:t>vzdělávání IV.</a:t>
            </a:r>
            <a:endParaRPr lang="cs-CZ" dirty="0" smtClean="0"/>
          </a:p>
          <a:p>
            <a:r>
              <a:rPr lang="cs-CZ" dirty="0" smtClean="0"/>
              <a:t>E-</a:t>
            </a:r>
            <a:r>
              <a:rPr lang="cs-CZ" dirty="0" err="1" smtClean="0"/>
              <a:t>booky</a:t>
            </a:r>
            <a:r>
              <a:rPr lang="cs-CZ" dirty="0" smtClean="0"/>
              <a:t> pro popularizaci IG</a:t>
            </a:r>
          </a:p>
          <a:p>
            <a:r>
              <a:rPr lang="cs-CZ" dirty="0" smtClean="0"/>
              <a:t>Video </a:t>
            </a:r>
          </a:p>
          <a:p>
            <a:r>
              <a:rPr lang="cs-CZ" dirty="0" smtClean="0"/>
              <a:t>MOOC?</a:t>
            </a:r>
            <a:endParaRPr lang="cs-CZ" dirty="0"/>
          </a:p>
        </p:txBody>
      </p:sp>
      <p:pic>
        <p:nvPicPr>
          <p:cNvPr id="5" name="Picture 7" descr="https://encrypted-tbn2.gstatic.com/images?q=tbn:ANd9GcSBt5tw6RIOFyTyuP8bj5Qi-DwQbMW61SyVR8ZCMX20LwGkbqgIx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526600">
            <a:off x="3030683" y="4961923"/>
            <a:ext cx="2013283" cy="523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629854">
            <a:off x="4054690" y="5418488"/>
            <a:ext cx="835994" cy="39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858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1"/>
          <p:cNvSpPr>
            <a:spLocks noGrp="1"/>
          </p:cNvSpPr>
          <p:nvPr>
            <p:ph idx="1"/>
          </p:nvPr>
        </p:nvSpPr>
        <p:spPr>
          <a:xfrm>
            <a:off x="683568" y="1268760"/>
            <a:ext cx="8229600" cy="4104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Přeji </a:t>
            </a:r>
            <a:r>
              <a:rPr lang="cs-CZ" b="1" smtClean="0"/>
              <a:t>hezký večer!</a:t>
            </a:r>
            <a:endParaRPr lang="cs-CZ" b="1" dirty="0" smtClean="0"/>
          </a:p>
          <a:p>
            <a:pPr marL="0" indent="0">
              <a:buNone/>
            </a:pPr>
            <a:endParaRPr lang="cs-CZ" sz="2400" b="1" dirty="0"/>
          </a:p>
          <a:p>
            <a:pPr marL="538163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SzPct val="90000"/>
              <a:buFont typeface="Calibri" pitchFamily="34" charset="0"/>
              <a:buChar char="»"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zikuska@phil.muni.cz</a:t>
            </a:r>
          </a:p>
          <a:p>
            <a:pPr marL="538163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SzPct val="90000"/>
              <a:buFont typeface="Calibri" pitchFamily="34" charset="0"/>
              <a:buChar char="»"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@</a:t>
            </a:r>
            <a:r>
              <a:rPr lang="cs-CZ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honzziku</a:t>
            </a:r>
            <a:endParaRPr lang="cs-CZ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38163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SzPct val="90000"/>
              <a:buFont typeface="Calibri" pitchFamily="34" charset="0"/>
              <a:buChar char="»"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inflow.cz/user/</a:t>
            </a:r>
            <a:r>
              <a:rPr lang="cs-CZ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honzziku</a:t>
            </a:r>
            <a:endParaRPr lang="cs-CZ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38163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SzPct val="90000"/>
              <a:buFont typeface="Calibri" pitchFamily="34" charset="0"/>
              <a:buChar char="»"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kisk.cz</a:t>
            </a:r>
          </a:p>
          <a:p>
            <a:pPr marL="538163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SzPct val="90000"/>
              <a:buFont typeface="Calibri" pitchFamily="34" charset="0"/>
              <a:buChar char="»"/>
            </a:pPr>
            <a:r>
              <a:rPr lang="cs-CZ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inspiromat.cz</a:t>
            </a:r>
          </a:p>
          <a:p>
            <a:pPr marL="538163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SzPct val="90000"/>
              <a:buFont typeface="Calibri" pitchFamily="34" charset="0"/>
              <a:buChar char="»"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slideshare.net/CEINVE</a:t>
            </a:r>
          </a:p>
          <a:p>
            <a:pPr marL="538163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SzPct val="90000"/>
              <a:buFont typeface="Calibri" pitchFamily="34" charset="0"/>
              <a:buChar char="»"/>
            </a:pP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bit.ly/</a:t>
            </a:r>
            <a:r>
              <a:rPr lang="cs-CZ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kpi</a:t>
            </a:r>
            <a:r>
              <a:rPr 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-videa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880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inve webinář">
  <a:themeElements>
    <a:clrScheme name="Vlastní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CC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ceinve webinář</Template>
  <TotalTime>278</TotalTime>
  <Words>157</Words>
  <Application>Microsoft Office PowerPoint</Application>
  <PresentationFormat>Předvádění na obrazovce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ceinve webinář</vt:lpstr>
      <vt:lpstr>Projekt CEINVE: cíle a aktivity</vt:lpstr>
      <vt:lpstr>Prezentace aplikace PowerPoint</vt:lpstr>
      <vt:lpstr>Kurzy práce s informacemi</vt:lpstr>
      <vt:lpstr>Technologie ve výuce - webináře</vt:lpstr>
      <vt:lpstr>Semináře a F2F</vt:lpstr>
      <vt:lpstr>Další plány a cíle</vt:lpstr>
      <vt:lpstr>Prezentace aplikace PowerPoint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Zajímavé projekty (nejen)  českých knihoven</dc:title>
  <dc:creator>Jan Zikuška</dc:creator>
  <cp:lastModifiedBy>tka20</cp:lastModifiedBy>
  <cp:revision>15</cp:revision>
  <dcterms:created xsi:type="dcterms:W3CDTF">2013-09-26T10:29:13Z</dcterms:created>
  <dcterms:modified xsi:type="dcterms:W3CDTF">2013-11-08T14:25:29Z</dcterms:modified>
</cp:coreProperties>
</file>