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553" r:id="rId3"/>
    <p:sldId id="549" r:id="rId4"/>
    <p:sldId id="554" r:id="rId5"/>
    <p:sldId id="555" r:id="rId6"/>
    <p:sldId id="535" r:id="rId7"/>
    <p:sldId id="539" r:id="rId8"/>
    <p:sldId id="556" r:id="rId9"/>
    <p:sldId id="540" r:id="rId10"/>
    <p:sldId id="542" r:id="rId11"/>
    <p:sldId id="537" r:id="rId12"/>
    <p:sldId id="543" r:id="rId13"/>
    <p:sldId id="544" r:id="rId14"/>
    <p:sldId id="545" r:id="rId15"/>
    <p:sldId id="546" r:id="rId16"/>
    <p:sldId id="547" r:id="rId17"/>
    <p:sldId id="548" r:id="rId18"/>
    <p:sldId id="538" r:id="rId19"/>
    <p:sldId id="533" r:id="rId20"/>
    <p:sldId id="550" r:id="rId21"/>
    <p:sldId id="517" r:id="rId22"/>
  </p:sldIdLst>
  <p:sldSz cx="9144000" cy="6858000" type="screen4x3"/>
  <p:notesSz cx="6797675" cy="98742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CCFF99"/>
    <a:srgbClr val="333333"/>
    <a:srgbClr val="36A7E9"/>
    <a:srgbClr val="F60000"/>
    <a:srgbClr val="E08806"/>
    <a:srgbClr val="DB9C22"/>
    <a:srgbClr val="C43A39"/>
    <a:srgbClr val="CE3736"/>
    <a:srgbClr val="9FC9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57" autoAdjust="0"/>
    <p:restoredTop sz="94620" autoAdjust="0"/>
  </p:normalViewPr>
  <p:slideViewPr>
    <p:cSldViewPr>
      <p:cViewPr varScale="1">
        <p:scale>
          <a:sx n="90" d="100"/>
          <a:sy n="90" d="100"/>
        </p:scale>
        <p:origin x="-852" y="-96"/>
      </p:cViewPr>
      <p:guideLst>
        <p:guide orient="horz" pos="1706"/>
        <p:guide orient="horz" pos="210"/>
        <p:guide orient="horz" pos="709"/>
        <p:guide orient="horz" pos="890"/>
        <p:guide pos="158"/>
        <p:guide pos="4694"/>
        <p:guide pos="5738"/>
        <p:guide pos="56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00" d="100"/>
        <a:sy n="100" d="100"/>
      </p:scale>
      <p:origin x="0" y="225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pravce\Dropbox\CPK\Programy%20na%20podporu%20VaV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voboda\Dropbox\Presentace\2013\Scopus-clanky_ceskych_autoru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400" b="0" dirty="0">
                <a:latin typeface="Calibri" pitchFamily="34" charset="0"/>
                <a:cs typeface="Aharoni" pitchFamily="2" charset="-79"/>
              </a:rPr>
              <a:t>Roční částky podpory EIZ pro </a:t>
            </a:r>
            <a:r>
              <a:rPr lang="cs-CZ" sz="1400" b="0" dirty="0" err="1">
                <a:latin typeface="Calibri" pitchFamily="34" charset="0"/>
                <a:cs typeface="Aharoni" pitchFamily="2" charset="-79"/>
              </a:rPr>
              <a:t>VaV</a:t>
            </a:r>
            <a:endParaRPr lang="cs-CZ" sz="1400" b="0" dirty="0">
              <a:latin typeface="Calibri" pitchFamily="34" charset="0"/>
              <a:cs typeface="Aharoni" pitchFamily="2" charset="-79"/>
            </a:endParaRPr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List1!$B$4</c:f>
              <c:strCache>
                <c:ptCount val="1"/>
                <c:pt idx="0">
                  <c:v>LI</c:v>
                </c:pt>
              </c:strCache>
            </c:strRef>
          </c:tx>
          <c:spPr>
            <a:solidFill>
              <a:srgbClr val="385F98"/>
            </a:solidFill>
          </c:spPr>
          <c:invertIfNegative val="0"/>
          <c:dLbls>
            <c:spPr>
              <a:solidFill>
                <a:sysClr val="window" lastClr="FFFFFF">
                  <a:alpha val="40000"/>
                </a:sysClr>
              </a:solidFill>
            </c:spPr>
            <c:txPr>
              <a:bodyPr anchor="t" anchorCtr="0"/>
              <a:lstStyle/>
              <a:p>
                <a:pPr>
                  <a:defRPr sz="800" baseline="0">
                    <a:latin typeface="Calibri" panose="020F050202020403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List1!$H$1:$T$1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List1!$H$4:$T$4</c:f>
              <c:numCache>
                <c:formatCode>#,##0.0</c:formatCode>
                <c:ptCount val="13"/>
                <c:pt idx="0">
                  <c:v>132.28543484111182</c:v>
                </c:pt>
                <c:pt idx="1">
                  <c:v>145.51397832522301</c:v>
                </c:pt>
                <c:pt idx="2">
                  <c:v>160.06537615774567</c:v>
                </c:pt>
                <c:pt idx="3">
                  <c:v>176.0719137735199</c:v>
                </c:pt>
              </c:numCache>
            </c:numRef>
          </c:val>
        </c:ser>
        <c:ser>
          <c:idx val="1"/>
          <c:order val="1"/>
          <c:tx>
            <c:strRef>
              <c:f>List1!$B$5</c:f>
              <c:strCache>
                <c:ptCount val="1"/>
                <c:pt idx="0">
                  <c:v>1N</c:v>
                </c:pt>
              </c:strCache>
            </c:strRef>
          </c:tx>
          <c:spPr>
            <a:solidFill>
              <a:srgbClr val="CA5144"/>
            </a:solidFill>
          </c:spPr>
          <c:invertIfNegative val="0"/>
          <c:dLbls>
            <c:spPr>
              <a:solidFill>
                <a:sysClr val="window" lastClr="FFFFFF">
                  <a:alpha val="40000"/>
                </a:sysClr>
              </a:solidFill>
            </c:spPr>
            <c:txPr>
              <a:bodyPr/>
              <a:lstStyle/>
              <a:p>
                <a:pPr>
                  <a:defRPr sz="800" baseline="0">
                    <a:latin typeface="Calibri" panose="020F050202020403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List1!$H$1:$T$1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List1!$H$5:$T$5</c:f>
              <c:numCache>
                <c:formatCode>General</c:formatCode>
                <c:ptCount val="13"/>
                <c:pt idx="4" formatCode="#,##0.0">
                  <c:v>82.114999999999995</c:v>
                </c:pt>
                <c:pt idx="5" formatCode="#,##0.0">
                  <c:v>127.062</c:v>
                </c:pt>
                <c:pt idx="6" formatCode="#,##0.0">
                  <c:v>129.58000000000001</c:v>
                </c:pt>
                <c:pt idx="7" formatCode="#,##0.0">
                  <c:v>133.971</c:v>
                </c:pt>
                <c:pt idx="8" formatCode="#,##0.0">
                  <c:v>140.196</c:v>
                </c:pt>
              </c:numCache>
            </c:numRef>
          </c:val>
        </c:ser>
        <c:ser>
          <c:idx val="2"/>
          <c:order val="2"/>
          <c:tx>
            <c:v>mimoř.</c:v>
          </c:tx>
          <c:spPr>
            <a:solidFill>
              <a:srgbClr val="87CB3D"/>
            </a:solidFill>
          </c:spPr>
          <c:invertIfNegative val="0"/>
          <c:dLbls>
            <c:spPr>
              <a:solidFill>
                <a:sysClr val="window" lastClr="FFFFFF">
                  <a:alpha val="40000"/>
                </a:sysClr>
              </a:solidFill>
            </c:spPr>
            <c:txPr>
              <a:bodyPr/>
              <a:lstStyle/>
              <a:p>
                <a:pPr>
                  <a:defRPr sz="800" baseline="0">
                    <a:latin typeface="Calibri" panose="020F050202020403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List1!$H$1:$T$1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List1!$H$6:$T$6</c:f>
              <c:numCache>
                <c:formatCode>General</c:formatCode>
                <c:ptCount val="13"/>
                <c:pt idx="9" formatCode="#,##0.0">
                  <c:v>190</c:v>
                </c:pt>
              </c:numCache>
            </c:numRef>
          </c:val>
        </c:ser>
        <c:ser>
          <c:idx val="3"/>
          <c:order val="3"/>
          <c:tx>
            <c:v>INFOZ</c:v>
          </c:tx>
          <c:spPr>
            <a:solidFill>
              <a:srgbClr val="734B9F"/>
            </a:solidFill>
          </c:spPr>
          <c:invertIfNegative val="0"/>
          <c:dLbls>
            <c:spPr>
              <a:solidFill>
                <a:sysClr val="window" lastClr="FFFFFF">
                  <a:alpha val="40000"/>
                </a:sysClr>
              </a:solidFill>
            </c:spPr>
            <c:txPr>
              <a:bodyPr/>
              <a:lstStyle/>
              <a:p>
                <a:pPr>
                  <a:defRPr sz="800" baseline="0">
                    <a:latin typeface="Calibri" panose="020F050202020403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List1!$H$1:$T$1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List1!$H$7:$S$7</c:f>
              <c:numCache>
                <c:formatCode>General</c:formatCode>
                <c:ptCount val="12"/>
                <c:pt idx="9" formatCode="#,##0.0">
                  <c:v>176.874</c:v>
                </c:pt>
                <c:pt idx="10" formatCode="#,##0.0">
                  <c:v>166.405</c:v>
                </c:pt>
                <c:pt idx="11" formatCode="#,##0.0">
                  <c:v>167.76</c:v>
                </c:pt>
              </c:numCache>
            </c:numRef>
          </c:val>
        </c:ser>
        <c:ser>
          <c:idx val="4"/>
          <c:order val="4"/>
          <c:tx>
            <c:v>mimoř.</c:v>
          </c:tx>
          <c:spPr>
            <a:solidFill>
              <a:srgbClr val="58DBE2"/>
            </a:solidFill>
          </c:spPr>
          <c:invertIfNegative val="0"/>
          <c:dLbls>
            <c:dLbl>
              <c:idx val="12"/>
              <c:spPr>
                <a:solidFill>
                  <a:sysClr val="window" lastClr="FFFFFF">
                    <a:alpha val="40000"/>
                  </a:sysClr>
                </a:solidFill>
              </c:spPr>
              <c:txPr>
                <a:bodyPr/>
                <a:lstStyle/>
                <a:p>
                  <a:pPr>
                    <a:defRPr sz="900" baseline="0"/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aseline="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List1!$H$1:$T$1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List1!$H$8:$T$8</c:f>
              <c:numCache>
                <c:formatCode>General</c:formatCode>
                <c:ptCount val="13"/>
                <c:pt idx="12" formatCode="#,##0.0">
                  <c:v>163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cylinder"/>
        <c:axId val="61321984"/>
        <c:axId val="61323520"/>
        <c:axId val="0"/>
      </c:bar3DChart>
      <c:catAx>
        <c:axId val="6132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aseline="0">
                <a:latin typeface="Calibri" panose="020F0502020204030204" pitchFamily="34" charset="0"/>
              </a:defRPr>
            </a:pPr>
            <a:endParaRPr lang="cs-CZ"/>
          </a:p>
        </c:txPr>
        <c:crossAx val="61323520"/>
        <c:crosses val="autoZero"/>
        <c:auto val="1"/>
        <c:lblAlgn val="ctr"/>
        <c:lblOffset val="100"/>
        <c:noMultiLvlLbl val="0"/>
      </c:catAx>
      <c:valAx>
        <c:axId val="61323520"/>
        <c:scaling>
          <c:orientation val="minMax"/>
        </c:scaling>
        <c:delete val="0"/>
        <c:axPos val="l"/>
        <c:majorGridlines/>
        <c:numFmt formatCode="#,##0.0" sourceLinked="1"/>
        <c:majorTickMark val="none"/>
        <c:minorTickMark val="none"/>
        <c:tickLblPos val="nextTo"/>
        <c:txPr>
          <a:bodyPr/>
          <a:lstStyle/>
          <a:p>
            <a:pPr>
              <a:defRPr sz="900" baseline="0">
                <a:latin typeface="Calibri" panose="020F0502020204030204" pitchFamily="34" charset="0"/>
              </a:defRPr>
            </a:pPr>
            <a:endParaRPr lang="cs-CZ"/>
          </a:p>
        </c:txPr>
        <c:crossAx val="6132198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cs-CZ" sz="1400" b="0" dirty="0">
                <a:latin typeface="Calibri" panose="020F0502020204030204" pitchFamily="34" charset="0"/>
              </a:rPr>
              <a:t>Články českých autorů v </a:t>
            </a:r>
            <a:r>
              <a:rPr lang="cs-CZ" sz="1400" b="0" dirty="0" err="1">
                <a:latin typeface="Calibri" panose="020F0502020204030204" pitchFamily="34" charset="0"/>
              </a:rPr>
              <a:t>db</a:t>
            </a:r>
            <a:r>
              <a:rPr lang="cs-CZ" sz="1400" b="0" dirty="0">
                <a:latin typeface="Calibri" panose="020F0502020204030204" pitchFamily="34" charset="0"/>
              </a:rPr>
              <a:t> </a:t>
            </a:r>
            <a:r>
              <a:rPr lang="cs-CZ" sz="1400" b="0" dirty="0" err="1">
                <a:latin typeface="Calibri" panose="020F0502020204030204" pitchFamily="34" charset="0"/>
              </a:rPr>
              <a:t>Scopus</a:t>
            </a:r>
            <a:endParaRPr lang="cs-CZ" sz="1400" b="0" dirty="0">
              <a:latin typeface="Calibri" panose="020F0502020204030204" pitchFamily="34" charset="0"/>
            </a:endParaRPr>
          </a:p>
        </c:rich>
      </c:tx>
      <c:layout/>
      <c:overlay val="0"/>
    </c:title>
    <c:autoTitleDeleted val="0"/>
    <c:view3D>
      <c:rotX val="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60000"/>
                <a:lumOff val="40000"/>
              </a:schemeClr>
            </a:solidFill>
            <a:ln w="28575">
              <a:noFill/>
            </a:ln>
          </c:spPr>
          <c:invertIfNegative val="0"/>
          <c:dLbls>
            <c:spPr>
              <a:solidFill>
                <a:schemeClr val="bg1">
                  <a:lumMod val="95000"/>
                </a:schemeClr>
              </a:solidFill>
            </c:spPr>
            <c:txPr>
              <a:bodyPr anchor="ctr" anchorCtr="0"/>
              <a:lstStyle/>
              <a:p>
                <a:pPr>
                  <a:defRPr sz="800" baseline="0">
                    <a:latin typeface="Calibri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List1!$B$1:$O$1</c:f>
              <c:numCache>
                <c:formatCode>General</c:formatCode>
                <c:ptCount val="14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</c:numCache>
            </c:numRef>
          </c:cat>
          <c:val>
            <c:numRef>
              <c:f>List1!$B$2:$O$2</c:f>
              <c:numCache>
                <c:formatCode>General</c:formatCode>
                <c:ptCount val="14"/>
                <c:pt idx="0">
                  <c:v>5289</c:v>
                </c:pt>
                <c:pt idx="1">
                  <c:v>5650</c:v>
                </c:pt>
                <c:pt idx="2">
                  <c:v>5886</c:v>
                </c:pt>
                <c:pt idx="3">
                  <c:v>6229</c:v>
                </c:pt>
                <c:pt idx="4">
                  <c:v>6509</c:v>
                </c:pt>
                <c:pt idx="5">
                  <c:v>7744</c:v>
                </c:pt>
                <c:pt idx="6">
                  <c:v>8310</c:v>
                </c:pt>
                <c:pt idx="7">
                  <c:v>8844</c:v>
                </c:pt>
                <c:pt idx="8">
                  <c:v>10079</c:v>
                </c:pt>
                <c:pt idx="9">
                  <c:v>10545</c:v>
                </c:pt>
                <c:pt idx="10">
                  <c:v>11660</c:v>
                </c:pt>
                <c:pt idx="11">
                  <c:v>12045</c:v>
                </c:pt>
                <c:pt idx="12">
                  <c:v>13520</c:v>
                </c:pt>
                <c:pt idx="13">
                  <c:v>14549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cylinder"/>
        <c:axId val="61340672"/>
        <c:axId val="61551360"/>
        <c:axId val="0"/>
      </c:bar3DChart>
      <c:catAx>
        <c:axId val="61340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850" baseline="0">
                <a:latin typeface="Calibri" panose="020F0502020204030204" pitchFamily="34" charset="0"/>
              </a:defRPr>
            </a:pPr>
            <a:endParaRPr lang="cs-CZ"/>
          </a:p>
        </c:txPr>
        <c:crossAx val="61551360"/>
        <c:crosses val="autoZero"/>
        <c:auto val="1"/>
        <c:lblAlgn val="ctr"/>
        <c:lblOffset val="100"/>
        <c:noMultiLvlLbl val="0"/>
      </c:catAx>
      <c:valAx>
        <c:axId val="6155136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900" baseline="0">
                <a:latin typeface="Calibri" panose="020F0502020204030204" pitchFamily="34" charset="0"/>
              </a:defRPr>
            </a:pPr>
            <a:endParaRPr lang="cs-CZ"/>
          </a:p>
        </c:txPr>
        <c:crossAx val="61340672"/>
        <c:crosses val="autoZero"/>
        <c:crossBetween val="between"/>
      </c:valAx>
    </c:plotArea>
    <c:plotVisOnly val="1"/>
    <c:dispBlanksAs val="gap"/>
    <c:showDLblsOverMax val="0"/>
  </c:chart>
  <c:spPr>
    <a:ln w="0">
      <a:noFill/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C97FD8C-12BE-4A9A-8F81-BE75326C1235}" type="datetimeFigureOut">
              <a:rPr lang="cs-CZ"/>
              <a:pPr>
                <a:defRPr/>
              </a:pPr>
              <a:t>8.11.2013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357A45D-7D52-417A-B7EF-CB60EFCF72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05153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3AAFE70-BCF3-4492-929F-441BC024AB82}" type="datetimeFigureOut">
              <a:rPr lang="cs-CZ"/>
              <a:pPr>
                <a:defRPr/>
              </a:pPr>
              <a:t>8.11.2013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C48D01C-991B-4F20-A499-77B15262E3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058983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9B69C-DE6D-471F-B881-DD5A24304337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8.11.2013</a:t>
            </a:fld>
            <a:endParaRPr lang="cs-CZ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419A2-6748-4B4C-B9E3-CCF8F57F829B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8.11.2013</a:t>
            </a:fld>
            <a:endParaRPr lang="cs-CZ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419A2-6748-4B4C-B9E3-CCF8F57F829B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8.11.2013</a:t>
            </a:fld>
            <a:endParaRPr lang="cs-CZ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419A2-6748-4B4C-B9E3-CCF8F57F829B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8.11.2013</a:t>
            </a:fld>
            <a:endParaRPr lang="cs-CZ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419A2-6748-4B4C-B9E3-CCF8F57F829B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8.11.2013</a:t>
            </a:fld>
            <a:endParaRPr lang="cs-CZ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419A2-6748-4B4C-B9E3-CCF8F57F829B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8.11.2013</a:t>
            </a:fld>
            <a:endParaRPr lang="cs-CZ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419A2-6748-4B4C-B9E3-CCF8F57F829B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8.11.2013</a:t>
            </a:fld>
            <a:endParaRPr lang="cs-CZ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419A2-6748-4B4C-B9E3-CCF8F57F829B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8.11.2013</a:t>
            </a:fld>
            <a:endParaRPr lang="cs-CZ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419A2-6748-4B4C-B9E3-CCF8F57F829B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8.11.2013</a:t>
            </a:fld>
            <a:endParaRPr lang="cs-CZ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419A2-6748-4B4C-B9E3-CCF8F57F829B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8.11.2013</a:t>
            </a:fld>
            <a:endParaRPr lang="cs-CZ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419A2-6748-4B4C-B9E3-CCF8F57F829B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8.11.2013</a:t>
            </a:fld>
            <a:endParaRPr lang="cs-CZ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419A2-6748-4B4C-B9E3-CCF8F57F829B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8.11.2013</a:t>
            </a:fld>
            <a:endParaRPr lang="cs-CZ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419A2-6748-4B4C-B9E3-CCF8F57F829B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8.11.2013</a:t>
            </a:fld>
            <a:endParaRPr lang="cs-CZ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419A2-6748-4B4C-B9E3-CCF8F57F829B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8.11.2013</a:t>
            </a:fld>
            <a:endParaRPr lang="cs-CZ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419A2-6748-4B4C-B9E3-CCF8F57F829B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8.11.2013</a:t>
            </a:fld>
            <a:endParaRPr lang="cs-CZ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419A2-6748-4B4C-B9E3-CCF8F57F829B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8.11.2013</a:t>
            </a:fld>
            <a:endParaRPr lang="cs-CZ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419A2-6748-4B4C-B9E3-CCF8F57F829B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8.11.2013</a:t>
            </a:fld>
            <a:endParaRPr lang="cs-CZ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419A2-6748-4B4C-B9E3-CCF8F57F829B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8.11.2013</a:t>
            </a:fld>
            <a:endParaRPr lang="cs-CZ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419A2-6748-4B4C-B9E3-CCF8F57F829B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8.11.2013</a:t>
            </a:fld>
            <a:endParaRPr lang="cs-CZ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419A2-6748-4B4C-B9E3-CCF8F57F829B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8.11.2013</a:t>
            </a:fld>
            <a:endParaRPr lang="cs-CZ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419A2-6748-4B4C-B9E3-CCF8F57F829B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8.11.2013</a:t>
            </a:fld>
            <a:endParaRPr lang="cs-CZ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BDDC5-D9D1-4C98-96D7-781F7BD971E9}" type="datetime1">
              <a:rPr lang="cs-CZ" smtClean="0"/>
              <a:pPr>
                <a:defRPr/>
              </a:pPr>
              <a:t>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88224" y="6448008"/>
            <a:ext cx="2133600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0D97083-9A32-4753-BC49-8869E2A0E43D}" type="slidenum">
              <a:rPr lang="cs-CZ" smtClean="0"/>
              <a:pPr>
                <a:defRPr/>
              </a:pPr>
              <a:t>‹#›</a:t>
            </a:fld>
            <a:r>
              <a:rPr lang="cs-CZ" dirty="0" smtClean="0"/>
              <a:t> z 90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7194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3F8EE-D0A1-45F5-A5DF-662DF806B421}" type="datetime1">
              <a:rPr lang="cs-CZ" smtClean="0"/>
              <a:pPr>
                <a:defRPr/>
              </a:pPr>
              <a:t>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45A43-5CD0-4104-8C29-83A1A1E8B3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140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1B2CE-39E9-4F04-8999-B8701D24218A}" type="datetime1">
              <a:rPr lang="cs-CZ" smtClean="0"/>
              <a:pPr>
                <a:defRPr/>
              </a:pPr>
              <a:t>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A34B7-0473-4800-8A8F-3C13F54DCB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318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FDD82-2883-4642-BE0E-AE46DD93DFB9}" type="datetime1">
              <a:rPr lang="cs-CZ" smtClean="0"/>
              <a:pPr>
                <a:defRPr/>
              </a:pPr>
              <a:t>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pic>
        <p:nvPicPr>
          <p:cNvPr id="7" name="Obrázek 15"/>
          <p:cNvPicPr>
            <a:picLocks noChangeAspect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3143"/>
            <a:ext cx="9155112" cy="454857"/>
          </a:xfrm>
          <a:prstGeom prst="rect">
            <a:avLst/>
          </a:prstGeom>
        </p:spPr>
      </p:pic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2240" y="6435841"/>
            <a:ext cx="2133600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0D97083-9A32-4753-BC49-8869E2A0E43D}" type="slidenum">
              <a:rPr lang="cs-CZ" smtClean="0"/>
              <a:pPr>
                <a:defRPr/>
              </a:pPr>
              <a:t>‹#›</a:t>
            </a:fld>
            <a:r>
              <a:rPr lang="cs-CZ" dirty="0" smtClean="0"/>
              <a:t> z 90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2118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67DC4-C926-4B25-9E82-6020551B423A}" type="datetime1">
              <a:rPr lang="cs-CZ" smtClean="0"/>
              <a:pPr>
                <a:defRPr/>
              </a:pPr>
              <a:t>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3E453-A4AF-4C86-A019-95A22F6BE6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8953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3C428-55B7-4AA5-9B07-23776F2FDA4B}" type="datetime1">
              <a:rPr lang="cs-CZ" smtClean="0"/>
              <a:pPr>
                <a:defRPr/>
              </a:pPr>
              <a:t>8.11.2013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61E22-BE04-4743-8B98-044C68E93B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295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DD28B-61D7-4FF8-90BE-42B2B93C53AC}" type="datetime1">
              <a:rPr lang="cs-CZ" smtClean="0"/>
              <a:pPr>
                <a:defRPr/>
              </a:pPr>
              <a:t>8.11.2013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2BC43-4804-4F6A-A212-822268ABB6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868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B2581-2E23-4870-B657-F63E4EF884ED}" type="datetime1">
              <a:rPr lang="cs-CZ" smtClean="0"/>
              <a:pPr>
                <a:defRPr/>
              </a:pPr>
              <a:t>8.11.2013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4B1F8-4D74-42EF-AF07-6C14A85670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4223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D47A6-2EBA-431C-AE82-CAECDABB60DB}" type="datetime1">
              <a:rPr lang="cs-CZ" smtClean="0"/>
              <a:pPr>
                <a:defRPr/>
              </a:pPr>
              <a:t>8.11.2013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82AB4-CD3E-4404-89D2-402FAE7BCD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7284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04062-E208-4112-86BE-2806A6CE848C}" type="datetime1">
              <a:rPr lang="cs-CZ" smtClean="0"/>
              <a:pPr>
                <a:defRPr/>
              </a:pPr>
              <a:t>8.11.2013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AB6B3-02B5-4C4E-8B42-0945B3649F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988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28DAF-F828-491D-AAFA-3136D557DC6D}" type="datetime1">
              <a:rPr lang="cs-CZ" smtClean="0"/>
              <a:pPr>
                <a:defRPr/>
              </a:pPr>
              <a:t>8.11.2013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3C454-2F49-4C8E-A865-1B6F758CBF0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26914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656CC4-51D5-4C19-B42E-8AC799938CA7}" type="datetime1">
              <a:rPr lang="cs-CZ" smtClean="0"/>
              <a:pPr>
                <a:defRPr/>
              </a:pPr>
              <a:t>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B655FA3-D33B-4F65-BCE7-73E259FF19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oo.gl/JV58F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lum bright="9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340421"/>
            <a:ext cx="8421688" cy="4464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1" name="Nadpis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470025"/>
          </a:xfrm>
        </p:spPr>
        <p:txBody>
          <a:bodyPr/>
          <a:lstStyle/>
          <a:p>
            <a:pPr algn="l" eaLnBrk="1" hangingPunct="1"/>
            <a:r>
              <a:rPr lang="pl-PL" sz="5400" b="1" dirty="0" smtClean="0">
                <a:solidFill>
                  <a:srgbClr val="CE3736"/>
                </a:solidFill>
                <a:latin typeface="Calibri" pitchFamily="34" charset="0"/>
              </a:rPr>
              <a:t>Národní centrum pro podporu informační infrastruktury VaV</a:t>
            </a:r>
            <a:endParaRPr lang="cs-CZ" sz="5400" b="1" dirty="0" smtClean="0">
              <a:solidFill>
                <a:srgbClr val="CE3736"/>
              </a:solidFill>
              <a:latin typeface="Calibri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72808" cy="1464568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2800" dirty="0" err="1" smtClean="0">
                <a:solidFill>
                  <a:schemeClr val="tx1"/>
                </a:solidFill>
                <a:latin typeface="Calibri" pitchFamily="34" charset="0"/>
              </a:rPr>
              <a:t>Bibliotheca</a:t>
            </a:r>
            <a:r>
              <a:rPr lang="cs-CZ" sz="28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  <a:latin typeface="Calibri" pitchFamily="34" charset="0"/>
              </a:rPr>
              <a:t>Academica</a:t>
            </a:r>
            <a:r>
              <a:rPr lang="cs-CZ" sz="2800" dirty="0" smtClean="0">
                <a:solidFill>
                  <a:schemeClr val="tx1"/>
                </a:solidFill>
                <a:latin typeface="Calibri" pitchFamily="34" charset="0"/>
              </a:rPr>
              <a:t> 2013</a:t>
            </a:r>
          </a:p>
          <a:p>
            <a:pPr algn="l" eaLnBrk="1" fontAlgn="auto" hangingPunct="1"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 smtClean="0">
                <a:solidFill>
                  <a:schemeClr val="tx1"/>
                </a:solidFill>
                <a:latin typeface="Calibri" pitchFamily="34" charset="0"/>
              </a:rPr>
              <a:t>Martin Svoboda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2000" dirty="0" err="1" smtClean="0">
                <a:solidFill>
                  <a:schemeClr val="tx1"/>
                </a:solidFill>
                <a:latin typeface="Calibri" pitchFamily="34" charset="0"/>
              </a:rPr>
              <a:t>martin.svoboda</a:t>
            </a:r>
            <a:r>
              <a:rPr lang="cs-CZ" sz="2000" dirty="0" smtClean="0">
                <a:solidFill>
                  <a:schemeClr val="tx1"/>
                </a:solidFill>
                <a:latin typeface="Calibri" pitchFamily="34" charset="0"/>
              </a:rPr>
              <a:t>@</a:t>
            </a:r>
            <a:r>
              <a:rPr lang="cs-CZ" sz="2000" dirty="0" err="1" smtClean="0">
                <a:solidFill>
                  <a:schemeClr val="tx1"/>
                </a:solidFill>
                <a:latin typeface="Calibri" pitchFamily="34" charset="0"/>
              </a:rPr>
              <a:t>techlib.cz</a:t>
            </a:r>
            <a:endParaRPr lang="cs-CZ" sz="20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611559" y="6094983"/>
            <a:ext cx="2448273" cy="358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600" dirty="0" smtClean="0">
                <a:solidFill>
                  <a:schemeClr val="tx1"/>
                </a:solidFill>
                <a:latin typeface="Calibri" pitchFamily="34" charset="0"/>
              </a:rPr>
              <a:t>Brno, 31. 10. 2013</a:t>
            </a:r>
            <a:endParaRPr lang="en-US" sz="16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061" y="195619"/>
            <a:ext cx="1495628" cy="961475"/>
          </a:xfrm>
          <a:prstGeom prst="rect">
            <a:avLst/>
          </a:prstGeom>
        </p:spPr>
      </p:pic>
      <p:pic>
        <p:nvPicPr>
          <p:cNvPr id="7" name="Picture 2" descr="E:\DATA\loga\efi\esf_eu_oplzz_G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5967720"/>
            <a:ext cx="5904656" cy="601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Nadpis 1"/>
          <p:cNvSpPr>
            <a:spLocks noGrp="1"/>
          </p:cNvSpPr>
          <p:nvPr>
            <p:ph type="title"/>
          </p:nvPr>
        </p:nvSpPr>
        <p:spPr>
          <a:xfrm>
            <a:off x="467545" y="418787"/>
            <a:ext cx="8012880" cy="561942"/>
          </a:xfrm>
        </p:spPr>
        <p:txBody>
          <a:bodyPr lIns="0" tIns="0" rIns="0" bIns="0" anchor="t"/>
          <a:lstStyle/>
          <a:p>
            <a:pPr algn="l" eaLnBrk="1" hangingPunct="1"/>
            <a:r>
              <a:rPr lang="cs-CZ" sz="3600" b="1" dirty="0" smtClean="0">
                <a:solidFill>
                  <a:srgbClr val="CE3736"/>
                </a:solidFill>
                <a:latin typeface="Calibri" pitchFamily="34" charset="0"/>
              </a:rPr>
              <a:t>Slabiny stávajícího modelu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80920" cy="4783570"/>
          </a:xfrm>
        </p:spPr>
        <p:txBody>
          <a:bodyPr/>
          <a:lstStyle/>
          <a:p>
            <a:pPr marL="457200" indent="-457200">
              <a:lnSpc>
                <a:spcPts val="2800"/>
              </a:lnSpc>
              <a:spcBef>
                <a:spcPts val="1200"/>
              </a:spcBef>
              <a:buClr>
                <a:srgbClr val="C00000"/>
              </a:buClr>
              <a:buSzPct val="150000"/>
            </a:pPr>
            <a:r>
              <a:rPr lang="cs-CZ" sz="2400" dirty="0" smtClean="0">
                <a:latin typeface="Calibri" pitchFamily="34" charset="0"/>
              </a:rPr>
              <a:t>Administrativní zátěž:</a:t>
            </a:r>
          </a:p>
          <a:p>
            <a:pPr marL="857250" lvl="1" indent="-457200">
              <a:lnSpc>
                <a:spcPts val="2800"/>
              </a:lnSpc>
              <a:spcBef>
                <a:spcPts val="1200"/>
              </a:spcBef>
              <a:buClr>
                <a:srgbClr val="C00000"/>
              </a:buClr>
              <a:buSzPct val="150000"/>
            </a:pPr>
            <a:r>
              <a:rPr lang="cs-CZ" sz="2200" dirty="0" smtClean="0">
                <a:latin typeface="Calibri" pitchFamily="34" charset="0"/>
              </a:rPr>
              <a:t>například 6 velkých univerzit (UK, MU, UP, UTB, </a:t>
            </a:r>
            <a:r>
              <a:rPr lang="cs-CZ" sz="2200" dirty="0" err="1" smtClean="0">
                <a:latin typeface="Calibri" pitchFamily="34" charset="0"/>
              </a:rPr>
              <a:t>UPa</a:t>
            </a:r>
            <a:r>
              <a:rPr lang="cs-CZ" sz="2200" dirty="0" smtClean="0">
                <a:latin typeface="Calibri" pitchFamily="34" charset="0"/>
              </a:rPr>
              <a:t>, JČU) se účastnilo (INFOZ) více než 10 projektů a jednaly s víc než 9 dodavateli</a:t>
            </a:r>
          </a:p>
          <a:p>
            <a:pPr marL="457200" indent="-457200">
              <a:lnSpc>
                <a:spcPts val="2800"/>
              </a:lnSpc>
              <a:spcBef>
                <a:spcPts val="1200"/>
              </a:spcBef>
              <a:buClr>
                <a:srgbClr val="C00000"/>
              </a:buClr>
              <a:buSzPct val="150000"/>
            </a:pPr>
            <a:r>
              <a:rPr lang="cs-CZ" sz="2400" dirty="0" smtClean="0">
                <a:latin typeface="Calibri" pitchFamily="34" charset="0"/>
              </a:rPr>
              <a:t>Roztříštěné vyjednávání – oslabení vyjednávací pozice:</a:t>
            </a:r>
          </a:p>
          <a:p>
            <a:pPr marL="857250" lvl="1" indent="-457200">
              <a:lnSpc>
                <a:spcPts val="2800"/>
              </a:lnSpc>
              <a:spcBef>
                <a:spcPts val="1200"/>
              </a:spcBef>
              <a:buClr>
                <a:srgbClr val="C00000"/>
              </a:buClr>
              <a:buSzPct val="150000"/>
            </a:pPr>
            <a:r>
              <a:rPr lang="cs-CZ" sz="2200" dirty="0" smtClean="0">
                <a:latin typeface="Calibri" pitchFamily="34" charset="0"/>
              </a:rPr>
              <a:t>více institucí jedná s týmž dodavatelem - naplno se projevilo v rozdvojení LR + OP VaVpI</a:t>
            </a:r>
          </a:p>
          <a:p>
            <a:pPr marL="457200" indent="-457200">
              <a:lnSpc>
                <a:spcPts val="2800"/>
              </a:lnSpc>
              <a:spcBef>
                <a:spcPts val="1200"/>
              </a:spcBef>
              <a:buClr>
                <a:srgbClr val="C00000"/>
              </a:buClr>
              <a:buSzPct val="150000"/>
            </a:pPr>
            <a:r>
              <a:rPr lang="cs-CZ" sz="2400" dirty="0" smtClean="0">
                <a:latin typeface="Calibri" pitchFamily="34" charset="0"/>
              </a:rPr>
              <a:t>Špatná zpětná vazba:</a:t>
            </a:r>
          </a:p>
          <a:p>
            <a:pPr marL="857250" lvl="1" indent="-457200">
              <a:lnSpc>
                <a:spcPts val="2800"/>
              </a:lnSpc>
              <a:spcBef>
                <a:spcPts val="1200"/>
              </a:spcBef>
              <a:buClr>
                <a:srgbClr val="C00000"/>
              </a:buClr>
              <a:buSzPct val="150000"/>
            </a:pPr>
            <a:r>
              <a:rPr lang="cs-CZ" sz="2200" dirty="0" smtClean="0">
                <a:latin typeface="Calibri" pitchFamily="34" charset="0"/>
              </a:rPr>
              <a:t>centrálně nedostupné statistiky neumožňují hodnotit efektivitu vynaložených prostředků ani institucionálně, ani celostátně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97083-9A32-4753-BC49-8869E2A0E43D}" type="slidenum">
              <a:rPr lang="cs-CZ" smtClean="0">
                <a:latin typeface="Calibri" pitchFamily="34" charset="0"/>
              </a:rPr>
              <a:pPr>
                <a:defRPr/>
              </a:pPr>
              <a:t>10</a:t>
            </a:fld>
            <a:endParaRPr lang="cs-CZ" dirty="0">
              <a:latin typeface="Calibri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391" y="194931"/>
            <a:ext cx="886314" cy="569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22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Nadpis 1"/>
          <p:cNvSpPr>
            <a:spLocks noGrp="1"/>
          </p:cNvSpPr>
          <p:nvPr>
            <p:ph type="title"/>
          </p:nvPr>
        </p:nvSpPr>
        <p:spPr>
          <a:xfrm>
            <a:off x="467545" y="418787"/>
            <a:ext cx="8012880" cy="561942"/>
          </a:xfrm>
        </p:spPr>
        <p:txBody>
          <a:bodyPr lIns="0" tIns="0" rIns="0" bIns="0" anchor="t"/>
          <a:lstStyle/>
          <a:p>
            <a:pPr algn="l" eaLnBrk="1" hangingPunct="1"/>
            <a:r>
              <a:rPr lang="cs-CZ" sz="3600" b="1" dirty="0" smtClean="0">
                <a:solidFill>
                  <a:srgbClr val="CE3736"/>
                </a:solidFill>
                <a:latin typeface="Calibri" pitchFamily="34" charset="0"/>
              </a:rPr>
              <a:t>Principy návrhu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568952" cy="5184576"/>
          </a:xfrm>
        </p:spPr>
        <p:txBody>
          <a:bodyPr/>
          <a:lstStyle/>
          <a:p>
            <a:pPr>
              <a:spcBef>
                <a:spcPts val="300"/>
              </a:spcBef>
              <a:buClr>
                <a:srgbClr val="C00000"/>
              </a:buClr>
            </a:pPr>
            <a:r>
              <a:rPr lang="cs-CZ" sz="2000" dirty="0">
                <a:latin typeface="Calibri" pitchFamily="34" charset="0"/>
              </a:rPr>
              <a:t>Autonomie organizací v rozhodování o nákupu </a:t>
            </a:r>
            <a:endParaRPr lang="cs-CZ" sz="2000" dirty="0" smtClean="0">
              <a:latin typeface="Calibri" pitchFamily="34" charset="0"/>
            </a:endParaRPr>
          </a:p>
          <a:p>
            <a:pPr>
              <a:spcBef>
                <a:spcPts val="300"/>
              </a:spcBef>
              <a:buClr>
                <a:srgbClr val="C00000"/>
              </a:buClr>
            </a:pPr>
            <a:r>
              <a:rPr lang="cs-CZ" sz="2000" dirty="0" smtClean="0">
                <a:latin typeface="Calibri" pitchFamily="34" charset="0"/>
              </a:rPr>
              <a:t>Centralizace </a:t>
            </a:r>
            <a:r>
              <a:rPr lang="cs-CZ" sz="2000" dirty="0">
                <a:latin typeface="Calibri" pitchFamily="34" charset="0"/>
              </a:rPr>
              <a:t>vyjednávání licenčních podmínek a </a:t>
            </a:r>
            <a:r>
              <a:rPr lang="cs-CZ" sz="2000" dirty="0" smtClean="0">
                <a:latin typeface="Calibri" pitchFamily="34" charset="0"/>
              </a:rPr>
              <a:t>cen (licenční a administrativní jednotka)</a:t>
            </a:r>
          </a:p>
          <a:p>
            <a:pPr>
              <a:spcBef>
                <a:spcPts val="300"/>
              </a:spcBef>
              <a:buClr>
                <a:srgbClr val="C00000"/>
              </a:buClr>
            </a:pPr>
            <a:r>
              <a:rPr lang="cs-CZ" sz="2000" dirty="0" smtClean="0">
                <a:latin typeface="Calibri" pitchFamily="34" charset="0"/>
              </a:rPr>
              <a:t>Vyvažování úrovně podpory  podle využívání zdrojů</a:t>
            </a:r>
            <a:endParaRPr lang="cs-CZ" sz="2000" dirty="0">
              <a:latin typeface="Calibri" pitchFamily="34" charset="0"/>
            </a:endParaRPr>
          </a:p>
          <a:p>
            <a:pPr>
              <a:spcBef>
                <a:spcPts val="300"/>
              </a:spcBef>
              <a:buClr>
                <a:srgbClr val="C00000"/>
              </a:buClr>
            </a:pPr>
            <a:r>
              <a:rPr lang="cs-CZ" sz="2000" dirty="0" smtClean="0">
                <a:latin typeface="Calibri" pitchFamily="34" charset="0"/>
              </a:rPr>
              <a:t>Klíčové </a:t>
            </a:r>
            <a:r>
              <a:rPr lang="cs-CZ" sz="2000" dirty="0">
                <a:latin typeface="Calibri" pitchFamily="34" charset="0"/>
              </a:rPr>
              <a:t>aspekty rozhoduje </a:t>
            </a:r>
            <a:r>
              <a:rPr lang="cs-CZ" sz="2000" dirty="0" smtClean="0">
                <a:latin typeface="Calibri" pitchFamily="34" charset="0"/>
              </a:rPr>
              <a:t>Řídicí </a:t>
            </a:r>
            <a:r>
              <a:rPr lang="cs-CZ" sz="2000" dirty="0">
                <a:latin typeface="Calibri" pitchFamily="34" charset="0"/>
              </a:rPr>
              <a:t>skupina </a:t>
            </a:r>
            <a:r>
              <a:rPr lang="cs-CZ" sz="2000" dirty="0" smtClean="0">
                <a:latin typeface="Calibri" pitchFamily="34" charset="0"/>
              </a:rPr>
              <a:t>(zástupci </a:t>
            </a:r>
            <a:r>
              <a:rPr lang="cs-CZ" sz="2000" dirty="0">
                <a:latin typeface="Calibri" pitchFamily="34" charset="0"/>
              </a:rPr>
              <a:t>MŠMT,  RVŠ, AV ČR, RVVI, MK </a:t>
            </a:r>
            <a:r>
              <a:rPr lang="cs-CZ" sz="2000" dirty="0" smtClean="0">
                <a:latin typeface="Calibri" pitchFamily="34" charset="0"/>
              </a:rPr>
              <a:t>ČR)</a:t>
            </a:r>
            <a:endParaRPr lang="cs-CZ" sz="2000" dirty="0">
              <a:latin typeface="Calibri" pitchFamily="34" charset="0"/>
            </a:endParaRPr>
          </a:p>
          <a:p>
            <a:pPr lvl="1">
              <a:spcBef>
                <a:spcPts val="300"/>
              </a:spcBef>
              <a:buClr>
                <a:srgbClr val="C00000"/>
              </a:buClr>
            </a:pPr>
            <a:r>
              <a:rPr lang="cs-CZ" sz="1800" dirty="0" smtClean="0">
                <a:latin typeface="Calibri" pitchFamily="34" charset="0"/>
              </a:rPr>
              <a:t>Jmenuje </a:t>
            </a:r>
            <a:r>
              <a:rPr lang="cs-CZ" sz="1800" dirty="0">
                <a:latin typeface="Calibri" pitchFamily="34" charset="0"/>
              </a:rPr>
              <a:t>ředitele a </a:t>
            </a:r>
            <a:r>
              <a:rPr lang="cs-CZ" sz="1800" dirty="0" smtClean="0">
                <a:latin typeface="Calibri" pitchFamily="34" charset="0"/>
              </a:rPr>
              <a:t>schvaluje strategii</a:t>
            </a:r>
            <a:endParaRPr lang="cs-CZ" sz="1800" dirty="0">
              <a:latin typeface="Calibri" pitchFamily="34" charset="0"/>
            </a:endParaRPr>
          </a:p>
          <a:p>
            <a:pPr lvl="1">
              <a:spcBef>
                <a:spcPts val="300"/>
              </a:spcBef>
              <a:buClr>
                <a:srgbClr val="C00000"/>
              </a:buClr>
            </a:pPr>
            <a:r>
              <a:rPr lang="cs-CZ" sz="1800" dirty="0" smtClean="0">
                <a:latin typeface="Calibri" pitchFamily="34" charset="0"/>
              </a:rPr>
              <a:t>Schvaluje </a:t>
            </a:r>
            <a:r>
              <a:rPr lang="cs-CZ" sz="1800" dirty="0">
                <a:latin typeface="Calibri" pitchFamily="34" charset="0"/>
              </a:rPr>
              <a:t>celkovou </a:t>
            </a:r>
            <a:r>
              <a:rPr lang="cs-CZ" sz="1800" dirty="0" smtClean="0">
                <a:latin typeface="Calibri" pitchFamily="34" charset="0"/>
              </a:rPr>
              <a:t>šíři nabídky </a:t>
            </a:r>
            <a:r>
              <a:rPr lang="cs-CZ" sz="1800" dirty="0">
                <a:latin typeface="Calibri" pitchFamily="34" charset="0"/>
              </a:rPr>
              <a:t>EIZ</a:t>
            </a:r>
          </a:p>
          <a:p>
            <a:pPr lvl="1">
              <a:spcBef>
                <a:spcPts val="300"/>
              </a:spcBef>
              <a:buClr>
                <a:srgbClr val="C00000"/>
              </a:buClr>
            </a:pPr>
            <a:r>
              <a:rPr lang="cs-CZ" sz="1800" dirty="0" smtClean="0">
                <a:latin typeface="Calibri" pitchFamily="34" charset="0"/>
              </a:rPr>
              <a:t>Schvaluje </a:t>
            </a:r>
            <a:r>
              <a:rPr lang="cs-CZ" sz="1800" dirty="0">
                <a:latin typeface="Calibri" pitchFamily="34" charset="0"/>
              </a:rPr>
              <a:t>redukce nebo </a:t>
            </a:r>
            <a:r>
              <a:rPr lang="cs-CZ" sz="1800" dirty="0" smtClean="0">
                <a:latin typeface="Calibri" pitchFamily="34" charset="0"/>
              </a:rPr>
              <a:t>zvýšení </a:t>
            </a:r>
            <a:r>
              <a:rPr lang="cs-CZ" sz="1800" dirty="0">
                <a:latin typeface="Calibri" pitchFamily="34" charset="0"/>
              </a:rPr>
              <a:t>finančních </a:t>
            </a:r>
            <a:r>
              <a:rPr lang="cs-CZ" sz="1800" dirty="0" smtClean="0">
                <a:latin typeface="Calibri" pitchFamily="34" charset="0"/>
              </a:rPr>
              <a:t>prostředků pro jednotlivé  účastníky</a:t>
            </a:r>
          </a:p>
          <a:p>
            <a:pPr>
              <a:spcBef>
                <a:spcPts val="300"/>
              </a:spcBef>
              <a:buClr>
                <a:srgbClr val="C00000"/>
              </a:buClr>
            </a:pPr>
            <a:r>
              <a:rPr lang="cs-CZ" sz="2000" dirty="0" smtClean="0">
                <a:latin typeface="Calibri" pitchFamily="34" charset="0"/>
              </a:rPr>
              <a:t>Oborově-specifické </a:t>
            </a:r>
            <a:r>
              <a:rPr lang="cs-CZ" sz="2000" dirty="0">
                <a:latin typeface="Calibri" pitchFamily="34" charset="0"/>
              </a:rPr>
              <a:t>skupiny </a:t>
            </a:r>
            <a:r>
              <a:rPr lang="cs-CZ" sz="2000" dirty="0" smtClean="0">
                <a:latin typeface="Calibri" pitchFamily="34" charset="0"/>
              </a:rPr>
              <a:t>(technika </a:t>
            </a:r>
            <a:r>
              <a:rPr lang="cs-CZ" sz="2000" dirty="0">
                <a:latin typeface="Calibri" pitchFamily="34" charset="0"/>
              </a:rPr>
              <a:t>a přírodní vědy, </a:t>
            </a:r>
            <a:r>
              <a:rPr lang="cs-CZ" sz="2000" dirty="0" smtClean="0">
                <a:latin typeface="Calibri" pitchFamily="34" charset="0"/>
              </a:rPr>
              <a:t>medicína, společenské a </a:t>
            </a:r>
            <a:r>
              <a:rPr lang="cs-CZ" sz="2000" dirty="0">
                <a:latin typeface="Calibri" pitchFamily="34" charset="0"/>
              </a:rPr>
              <a:t>h</a:t>
            </a:r>
            <a:r>
              <a:rPr lang="cs-CZ" sz="2000" dirty="0" smtClean="0">
                <a:latin typeface="Calibri" pitchFamily="34" charset="0"/>
              </a:rPr>
              <a:t>umanitní </a:t>
            </a:r>
            <a:r>
              <a:rPr lang="cs-CZ" sz="2000" dirty="0">
                <a:latin typeface="Calibri" pitchFamily="34" charset="0"/>
              </a:rPr>
              <a:t>vědy</a:t>
            </a:r>
            <a:r>
              <a:rPr lang="cs-CZ" sz="2000" dirty="0" smtClean="0">
                <a:latin typeface="Calibri" pitchFamily="34" charset="0"/>
              </a:rPr>
              <a:t>) zajišťují vyváženost podle specifických potřeb oborů</a:t>
            </a:r>
            <a:endParaRPr lang="cs-CZ" sz="2000" dirty="0">
              <a:latin typeface="Calibri" pitchFamily="34" charset="0"/>
            </a:endParaRPr>
          </a:p>
          <a:p>
            <a:pPr>
              <a:spcBef>
                <a:spcPts val="300"/>
              </a:spcBef>
              <a:buClr>
                <a:srgbClr val="C00000"/>
              </a:buClr>
            </a:pPr>
            <a:r>
              <a:rPr lang="cs-CZ" sz="2000" dirty="0">
                <a:latin typeface="Calibri" pitchFamily="34" charset="0"/>
              </a:rPr>
              <a:t>Vyhodnocování statistik </a:t>
            </a:r>
            <a:r>
              <a:rPr lang="cs-CZ" sz="2000" dirty="0" smtClean="0">
                <a:latin typeface="Calibri" pitchFamily="34" charset="0"/>
              </a:rPr>
              <a:t>využití</a:t>
            </a:r>
            <a:endParaRPr lang="cs-CZ" sz="2000" dirty="0">
              <a:latin typeface="Calibri" pitchFamily="34" charset="0"/>
            </a:endParaRPr>
          </a:p>
          <a:p>
            <a:pPr>
              <a:spcBef>
                <a:spcPts val="300"/>
              </a:spcBef>
              <a:buClr>
                <a:srgbClr val="C00000"/>
              </a:buClr>
            </a:pPr>
            <a:r>
              <a:rPr lang="cs-CZ" sz="2000" dirty="0">
                <a:latin typeface="Calibri" pitchFamily="34" charset="0"/>
              </a:rPr>
              <a:t>Jednotná </a:t>
            </a:r>
            <a:r>
              <a:rPr lang="cs-CZ" sz="2000" dirty="0" smtClean="0">
                <a:latin typeface="Calibri" pitchFamily="34" charset="0"/>
              </a:rPr>
              <a:t>prezentace, jednotný </a:t>
            </a:r>
            <a:r>
              <a:rPr lang="cs-CZ" sz="2000" dirty="0">
                <a:latin typeface="Calibri" pitchFamily="34" charset="0"/>
              </a:rPr>
              <a:t>marketingový postup </a:t>
            </a:r>
          </a:p>
          <a:p>
            <a:pPr>
              <a:spcBef>
                <a:spcPts val="300"/>
              </a:spcBef>
              <a:buClr>
                <a:srgbClr val="C00000"/>
              </a:buClr>
            </a:pPr>
            <a:r>
              <a:rPr lang="cs-CZ" sz="2000" dirty="0">
                <a:latin typeface="Calibri" pitchFamily="34" charset="0"/>
              </a:rPr>
              <a:t>Spolupráce se zahraničními organizacemi; </a:t>
            </a:r>
            <a:r>
              <a:rPr lang="cs-CZ" sz="2000" dirty="0" smtClean="0">
                <a:latin typeface="Calibri" pitchFamily="34" charset="0"/>
              </a:rPr>
              <a:t>účast </a:t>
            </a:r>
            <a:r>
              <a:rPr lang="cs-CZ" sz="2000" dirty="0">
                <a:latin typeface="Calibri" pitchFamily="34" charset="0"/>
              </a:rPr>
              <a:t>v mezinárodních konsorciích na nákup </a:t>
            </a:r>
            <a:r>
              <a:rPr lang="cs-CZ" sz="2000" dirty="0" smtClean="0">
                <a:latin typeface="Calibri" pitchFamily="34" charset="0"/>
              </a:rPr>
              <a:t>EIZ</a:t>
            </a:r>
            <a:endParaRPr lang="cs-CZ" sz="2000" dirty="0">
              <a:latin typeface="Calibri" pitchFamily="34" charset="0"/>
            </a:endParaRPr>
          </a:p>
          <a:p>
            <a:pPr>
              <a:spcBef>
                <a:spcPts val="300"/>
              </a:spcBef>
              <a:buClr>
                <a:srgbClr val="C00000"/>
              </a:buClr>
            </a:pPr>
            <a:r>
              <a:rPr lang="cs-CZ" sz="2000" dirty="0" smtClean="0">
                <a:latin typeface="Calibri" pitchFamily="34" charset="0"/>
              </a:rPr>
              <a:t>Maximální </a:t>
            </a:r>
            <a:r>
              <a:rPr lang="cs-CZ" sz="2000" dirty="0">
                <a:latin typeface="Calibri" pitchFamily="34" charset="0"/>
              </a:rPr>
              <a:t>využití stávajících znalostí a kompetencí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97083-9A32-4753-BC49-8869E2A0E43D}" type="slidenum">
              <a:rPr lang="cs-CZ" smtClean="0">
                <a:latin typeface="Calibri" pitchFamily="34" charset="0"/>
              </a:rPr>
              <a:pPr>
                <a:defRPr/>
              </a:pPr>
              <a:t>11</a:t>
            </a:fld>
            <a:endParaRPr lang="cs-CZ" dirty="0">
              <a:latin typeface="Calibri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391" y="194931"/>
            <a:ext cx="886314" cy="569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02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Nadpis 1"/>
          <p:cNvSpPr>
            <a:spLocks noGrp="1"/>
          </p:cNvSpPr>
          <p:nvPr>
            <p:ph type="title"/>
          </p:nvPr>
        </p:nvSpPr>
        <p:spPr>
          <a:xfrm>
            <a:off x="467545" y="418787"/>
            <a:ext cx="8012880" cy="561942"/>
          </a:xfrm>
        </p:spPr>
        <p:txBody>
          <a:bodyPr lIns="0" tIns="0" rIns="0" bIns="0" anchor="t"/>
          <a:lstStyle/>
          <a:p>
            <a:pPr algn="l" eaLnBrk="1" hangingPunct="1"/>
            <a:r>
              <a:rPr lang="cs-CZ" sz="3600" b="1" dirty="0" smtClean="0">
                <a:solidFill>
                  <a:srgbClr val="CE3736"/>
                </a:solidFill>
                <a:latin typeface="Calibri" pitchFamily="34" charset="0"/>
              </a:rPr>
              <a:t>Organizační struktura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97083-9A32-4753-BC49-8869E2A0E43D}" type="slidenum">
              <a:rPr lang="cs-CZ" smtClean="0">
                <a:latin typeface="Calibri" pitchFamily="34" charset="0"/>
              </a:rPr>
              <a:pPr>
                <a:defRPr/>
              </a:pPr>
              <a:t>12</a:t>
            </a:fld>
            <a:endParaRPr lang="cs-CZ" dirty="0">
              <a:latin typeface="Calibri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391" y="194931"/>
            <a:ext cx="886314" cy="569773"/>
          </a:xfrm>
          <a:prstGeom prst="rect">
            <a:avLst/>
          </a:prstGeom>
        </p:spPr>
      </p:pic>
      <p:sp>
        <p:nvSpPr>
          <p:cNvPr id="10" name="Volný tvar 9"/>
          <p:cNvSpPr/>
          <p:nvPr/>
        </p:nvSpPr>
        <p:spPr>
          <a:xfrm>
            <a:off x="539552" y="3645024"/>
            <a:ext cx="8064896" cy="2664296"/>
          </a:xfrm>
          <a:custGeom>
            <a:avLst/>
            <a:gdLst>
              <a:gd name="connsiteX0" fmla="*/ 0 w 6792415"/>
              <a:gd name="connsiteY0" fmla="*/ 102550 h 1025495"/>
              <a:gd name="connsiteX1" fmla="*/ 30036 w 6792415"/>
              <a:gd name="connsiteY1" fmla="*/ 30036 h 1025495"/>
              <a:gd name="connsiteX2" fmla="*/ 102550 w 6792415"/>
              <a:gd name="connsiteY2" fmla="*/ 0 h 1025495"/>
              <a:gd name="connsiteX3" fmla="*/ 6689865 w 6792415"/>
              <a:gd name="connsiteY3" fmla="*/ 0 h 1025495"/>
              <a:gd name="connsiteX4" fmla="*/ 6762379 w 6792415"/>
              <a:gd name="connsiteY4" fmla="*/ 30036 h 1025495"/>
              <a:gd name="connsiteX5" fmla="*/ 6792415 w 6792415"/>
              <a:gd name="connsiteY5" fmla="*/ 102550 h 1025495"/>
              <a:gd name="connsiteX6" fmla="*/ 6792415 w 6792415"/>
              <a:gd name="connsiteY6" fmla="*/ 922945 h 1025495"/>
              <a:gd name="connsiteX7" fmla="*/ 6762379 w 6792415"/>
              <a:gd name="connsiteY7" fmla="*/ 995459 h 1025495"/>
              <a:gd name="connsiteX8" fmla="*/ 6689865 w 6792415"/>
              <a:gd name="connsiteY8" fmla="*/ 1025495 h 1025495"/>
              <a:gd name="connsiteX9" fmla="*/ 102550 w 6792415"/>
              <a:gd name="connsiteY9" fmla="*/ 1025495 h 1025495"/>
              <a:gd name="connsiteX10" fmla="*/ 30036 w 6792415"/>
              <a:gd name="connsiteY10" fmla="*/ 995459 h 1025495"/>
              <a:gd name="connsiteX11" fmla="*/ 0 w 6792415"/>
              <a:gd name="connsiteY11" fmla="*/ 922945 h 1025495"/>
              <a:gd name="connsiteX12" fmla="*/ 0 w 6792415"/>
              <a:gd name="connsiteY12" fmla="*/ 102550 h 1025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792415" h="1025495">
                <a:moveTo>
                  <a:pt x="0" y="102550"/>
                </a:moveTo>
                <a:cubicBezTo>
                  <a:pt x="0" y="75352"/>
                  <a:pt x="10804" y="49268"/>
                  <a:pt x="30036" y="30036"/>
                </a:cubicBezTo>
                <a:cubicBezTo>
                  <a:pt x="49268" y="10804"/>
                  <a:pt x="75352" y="0"/>
                  <a:pt x="102550" y="0"/>
                </a:cubicBezTo>
                <a:lnTo>
                  <a:pt x="6689865" y="0"/>
                </a:lnTo>
                <a:cubicBezTo>
                  <a:pt x="6717063" y="0"/>
                  <a:pt x="6743147" y="10804"/>
                  <a:pt x="6762379" y="30036"/>
                </a:cubicBezTo>
                <a:cubicBezTo>
                  <a:pt x="6781611" y="49268"/>
                  <a:pt x="6792415" y="75352"/>
                  <a:pt x="6792415" y="102550"/>
                </a:cubicBezTo>
                <a:lnTo>
                  <a:pt x="6792415" y="922945"/>
                </a:lnTo>
                <a:cubicBezTo>
                  <a:pt x="6792415" y="950143"/>
                  <a:pt x="6781611" y="976227"/>
                  <a:pt x="6762379" y="995459"/>
                </a:cubicBezTo>
                <a:cubicBezTo>
                  <a:pt x="6743147" y="1014691"/>
                  <a:pt x="6717063" y="1025495"/>
                  <a:pt x="6689865" y="1025495"/>
                </a:cubicBezTo>
                <a:lnTo>
                  <a:pt x="102550" y="1025495"/>
                </a:lnTo>
                <a:cubicBezTo>
                  <a:pt x="75352" y="1025495"/>
                  <a:pt x="49268" y="1014691"/>
                  <a:pt x="30036" y="995459"/>
                </a:cubicBezTo>
                <a:cubicBezTo>
                  <a:pt x="10804" y="976227"/>
                  <a:pt x="0" y="950143"/>
                  <a:pt x="0" y="922945"/>
                </a:cubicBezTo>
                <a:lnTo>
                  <a:pt x="0" y="102550"/>
                </a:lnTo>
                <a:close/>
              </a:path>
            </a:pathLst>
          </a:custGeom>
          <a:solidFill>
            <a:srgbClr val="99CCFF"/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1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4925379" bIns="170688" numCol="1" spcCol="1270" anchor="ctr" anchorCtr="0">
            <a:noAutofit/>
          </a:bodyPr>
          <a:lstStyle/>
          <a:p>
            <a:pPr defTabSz="1066800">
              <a:lnSpc>
                <a:spcPct val="90000"/>
              </a:lnSpc>
              <a:spcAft>
                <a:spcPct val="35000"/>
              </a:spcAft>
            </a:pPr>
            <a:r>
              <a:rPr lang="cs-CZ" sz="2400" dirty="0" smtClean="0">
                <a:latin typeface="Calibri" pitchFamily="34" charset="0"/>
              </a:rPr>
              <a:t>Poradní </a:t>
            </a:r>
          </a:p>
          <a:p>
            <a:pPr defTabSz="1066800">
              <a:lnSpc>
                <a:spcPct val="90000"/>
              </a:lnSpc>
              <a:spcAft>
                <a:spcPct val="35000"/>
              </a:spcAft>
            </a:pPr>
            <a:r>
              <a:rPr lang="cs-CZ" sz="2400" dirty="0" smtClean="0">
                <a:latin typeface="Calibri" pitchFamily="34" charset="0"/>
              </a:rPr>
              <a:t>úroveň</a:t>
            </a:r>
          </a:p>
        </p:txBody>
      </p:sp>
      <p:sp>
        <p:nvSpPr>
          <p:cNvPr id="12" name="Volný tvar 11"/>
          <p:cNvSpPr/>
          <p:nvPr/>
        </p:nvSpPr>
        <p:spPr>
          <a:xfrm>
            <a:off x="539552" y="1124744"/>
            <a:ext cx="7992888" cy="1025495"/>
          </a:xfrm>
          <a:custGeom>
            <a:avLst/>
            <a:gdLst>
              <a:gd name="connsiteX0" fmla="*/ 0 w 6792415"/>
              <a:gd name="connsiteY0" fmla="*/ 102550 h 1025495"/>
              <a:gd name="connsiteX1" fmla="*/ 30036 w 6792415"/>
              <a:gd name="connsiteY1" fmla="*/ 30036 h 1025495"/>
              <a:gd name="connsiteX2" fmla="*/ 102550 w 6792415"/>
              <a:gd name="connsiteY2" fmla="*/ 0 h 1025495"/>
              <a:gd name="connsiteX3" fmla="*/ 6689865 w 6792415"/>
              <a:gd name="connsiteY3" fmla="*/ 0 h 1025495"/>
              <a:gd name="connsiteX4" fmla="*/ 6762379 w 6792415"/>
              <a:gd name="connsiteY4" fmla="*/ 30036 h 1025495"/>
              <a:gd name="connsiteX5" fmla="*/ 6792415 w 6792415"/>
              <a:gd name="connsiteY5" fmla="*/ 102550 h 1025495"/>
              <a:gd name="connsiteX6" fmla="*/ 6792415 w 6792415"/>
              <a:gd name="connsiteY6" fmla="*/ 922945 h 1025495"/>
              <a:gd name="connsiteX7" fmla="*/ 6762379 w 6792415"/>
              <a:gd name="connsiteY7" fmla="*/ 995459 h 1025495"/>
              <a:gd name="connsiteX8" fmla="*/ 6689865 w 6792415"/>
              <a:gd name="connsiteY8" fmla="*/ 1025495 h 1025495"/>
              <a:gd name="connsiteX9" fmla="*/ 102550 w 6792415"/>
              <a:gd name="connsiteY9" fmla="*/ 1025495 h 1025495"/>
              <a:gd name="connsiteX10" fmla="*/ 30036 w 6792415"/>
              <a:gd name="connsiteY10" fmla="*/ 995459 h 1025495"/>
              <a:gd name="connsiteX11" fmla="*/ 0 w 6792415"/>
              <a:gd name="connsiteY11" fmla="*/ 922945 h 1025495"/>
              <a:gd name="connsiteX12" fmla="*/ 0 w 6792415"/>
              <a:gd name="connsiteY12" fmla="*/ 102550 h 1025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792415" h="1025495">
                <a:moveTo>
                  <a:pt x="0" y="102550"/>
                </a:moveTo>
                <a:cubicBezTo>
                  <a:pt x="0" y="75352"/>
                  <a:pt x="10804" y="49268"/>
                  <a:pt x="30036" y="30036"/>
                </a:cubicBezTo>
                <a:cubicBezTo>
                  <a:pt x="49268" y="10804"/>
                  <a:pt x="75352" y="0"/>
                  <a:pt x="102550" y="0"/>
                </a:cubicBezTo>
                <a:lnTo>
                  <a:pt x="6689865" y="0"/>
                </a:lnTo>
                <a:cubicBezTo>
                  <a:pt x="6717063" y="0"/>
                  <a:pt x="6743147" y="10804"/>
                  <a:pt x="6762379" y="30036"/>
                </a:cubicBezTo>
                <a:cubicBezTo>
                  <a:pt x="6781611" y="49268"/>
                  <a:pt x="6792415" y="75352"/>
                  <a:pt x="6792415" y="102550"/>
                </a:cubicBezTo>
                <a:lnTo>
                  <a:pt x="6792415" y="922945"/>
                </a:lnTo>
                <a:cubicBezTo>
                  <a:pt x="6792415" y="950143"/>
                  <a:pt x="6781611" y="976227"/>
                  <a:pt x="6762379" y="995459"/>
                </a:cubicBezTo>
                <a:cubicBezTo>
                  <a:pt x="6743147" y="1014691"/>
                  <a:pt x="6717063" y="1025495"/>
                  <a:pt x="6689865" y="1025495"/>
                </a:cubicBezTo>
                <a:lnTo>
                  <a:pt x="102550" y="1025495"/>
                </a:lnTo>
                <a:cubicBezTo>
                  <a:pt x="75352" y="1025495"/>
                  <a:pt x="49268" y="1014691"/>
                  <a:pt x="30036" y="995459"/>
                </a:cubicBezTo>
                <a:cubicBezTo>
                  <a:pt x="10804" y="976227"/>
                  <a:pt x="0" y="950143"/>
                  <a:pt x="0" y="922945"/>
                </a:cubicBezTo>
                <a:lnTo>
                  <a:pt x="0" y="102550"/>
                </a:lnTo>
                <a:close/>
              </a:path>
            </a:pathLst>
          </a:cu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1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4925379" bIns="170688" numCol="1" spcCol="1270" anchor="ctr" anchorCtr="0">
            <a:noAutofit/>
          </a:bodyPr>
          <a:lstStyle/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2400" kern="1200" dirty="0" smtClean="0">
                <a:latin typeface="Calibri" pitchFamily="34" charset="0"/>
              </a:rPr>
              <a:t>Řídicí úroveň</a:t>
            </a:r>
            <a:endParaRPr lang="cs-CZ" sz="2400" kern="1200" dirty="0"/>
          </a:p>
        </p:txBody>
      </p:sp>
      <p:sp>
        <p:nvSpPr>
          <p:cNvPr id="13" name="Volný tvar 12"/>
          <p:cNvSpPr/>
          <p:nvPr/>
        </p:nvSpPr>
        <p:spPr>
          <a:xfrm>
            <a:off x="3973149" y="1196752"/>
            <a:ext cx="2687083" cy="864096"/>
          </a:xfrm>
          <a:custGeom>
            <a:avLst/>
            <a:gdLst>
              <a:gd name="connsiteX0" fmla="*/ 0 w 1281869"/>
              <a:gd name="connsiteY0" fmla="*/ 85458 h 854579"/>
              <a:gd name="connsiteX1" fmla="*/ 25030 w 1281869"/>
              <a:gd name="connsiteY1" fmla="*/ 25030 h 854579"/>
              <a:gd name="connsiteX2" fmla="*/ 85458 w 1281869"/>
              <a:gd name="connsiteY2" fmla="*/ 0 h 854579"/>
              <a:gd name="connsiteX3" fmla="*/ 1196411 w 1281869"/>
              <a:gd name="connsiteY3" fmla="*/ 0 h 854579"/>
              <a:gd name="connsiteX4" fmla="*/ 1256839 w 1281869"/>
              <a:gd name="connsiteY4" fmla="*/ 25030 h 854579"/>
              <a:gd name="connsiteX5" fmla="*/ 1281869 w 1281869"/>
              <a:gd name="connsiteY5" fmla="*/ 85458 h 854579"/>
              <a:gd name="connsiteX6" fmla="*/ 1281869 w 1281869"/>
              <a:gd name="connsiteY6" fmla="*/ 769121 h 854579"/>
              <a:gd name="connsiteX7" fmla="*/ 1256839 w 1281869"/>
              <a:gd name="connsiteY7" fmla="*/ 829549 h 854579"/>
              <a:gd name="connsiteX8" fmla="*/ 1196411 w 1281869"/>
              <a:gd name="connsiteY8" fmla="*/ 854579 h 854579"/>
              <a:gd name="connsiteX9" fmla="*/ 85458 w 1281869"/>
              <a:gd name="connsiteY9" fmla="*/ 854579 h 854579"/>
              <a:gd name="connsiteX10" fmla="*/ 25030 w 1281869"/>
              <a:gd name="connsiteY10" fmla="*/ 829549 h 854579"/>
              <a:gd name="connsiteX11" fmla="*/ 0 w 1281869"/>
              <a:gd name="connsiteY11" fmla="*/ 769121 h 854579"/>
              <a:gd name="connsiteX12" fmla="*/ 0 w 1281869"/>
              <a:gd name="connsiteY12" fmla="*/ 85458 h 854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81869" h="854579">
                <a:moveTo>
                  <a:pt x="0" y="85458"/>
                </a:moveTo>
                <a:cubicBezTo>
                  <a:pt x="0" y="62793"/>
                  <a:pt x="9004" y="41057"/>
                  <a:pt x="25030" y="25030"/>
                </a:cubicBezTo>
                <a:cubicBezTo>
                  <a:pt x="41057" y="9004"/>
                  <a:pt x="62793" y="0"/>
                  <a:pt x="85458" y="0"/>
                </a:cubicBezTo>
                <a:lnTo>
                  <a:pt x="1196411" y="0"/>
                </a:lnTo>
                <a:cubicBezTo>
                  <a:pt x="1219076" y="0"/>
                  <a:pt x="1240812" y="9004"/>
                  <a:pt x="1256839" y="25030"/>
                </a:cubicBezTo>
                <a:cubicBezTo>
                  <a:pt x="1272865" y="41057"/>
                  <a:pt x="1281869" y="62793"/>
                  <a:pt x="1281869" y="85458"/>
                </a:cubicBezTo>
                <a:lnTo>
                  <a:pt x="1281869" y="769121"/>
                </a:lnTo>
                <a:cubicBezTo>
                  <a:pt x="1281869" y="791786"/>
                  <a:pt x="1272865" y="813522"/>
                  <a:pt x="1256839" y="829549"/>
                </a:cubicBezTo>
                <a:cubicBezTo>
                  <a:pt x="1240813" y="845575"/>
                  <a:pt x="1219076" y="854579"/>
                  <a:pt x="1196411" y="854579"/>
                </a:cubicBezTo>
                <a:lnTo>
                  <a:pt x="85458" y="854579"/>
                </a:lnTo>
                <a:cubicBezTo>
                  <a:pt x="62793" y="854579"/>
                  <a:pt x="41057" y="845575"/>
                  <a:pt x="25030" y="829549"/>
                </a:cubicBezTo>
                <a:cubicBezTo>
                  <a:pt x="9004" y="813522"/>
                  <a:pt x="0" y="791786"/>
                  <a:pt x="0" y="769121"/>
                </a:cubicBezTo>
                <a:lnTo>
                  <a:pt x="0" y="85458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08850" tIns="108850" rIns="108850" bIns="108850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2200" kern="1200" dirty="0" smtClean="0"/>
              <a:t>Řídicí skupina</a:t>
            </a:r>
            <a:endParaRPr lang="cs-CZ" sz="2200" kern="1200" dirty="0"/>
          </a:p>
        </p:txBody>
      </p:sp>
      <p:sp>
        <p:nvSpPr>
          <p:cNvPr id="29" name="Volný tvar 28"/>
          <p:cNvSpPr/>
          <p:nvPr/>
        </p:nvSpPr>
        <p:spPr>
          <a:xfrm>
            <a:off x="2195736" y="4797152"/>
            <a:ext cx="6192688" cy="1440160"/>
          </a:xfrm>
          <a:custGeom>
            <a:avLst/>
            <a:gdLst>
              <a:gd name="connsiteX0" fmla="*/ 0 w 1281869"/>
              <a:gd name="connsiteY0" fmla="*/ 85458 h 854579"/>
              <a:gd name="connsiteX1" fmla="*/ 25030 w 1281869"/>
              <a:gd name="connsiteY1" fmla="*/ 25030 h 854579"/>
              <a:gd name="connsiteX2" fmla="*/ 85458 w 1281869"/>
              <a:gd name="connsiteY2" fmla="*/ 0 h 854579"/>
              <a:gd name="connsiteX3" fmla="*/ 1196411 w 1281869"/>
              <a:gd name="connsiteY3" fmla="*/ 0 h 854579"/>
              <a:gd name="connsiteX4" fmla="*/ 1256839 w 1281869"/>
              <a:gd name="connsiteY4" fmla="*/ 25030 h 854579"/>
              <a:gd name="connsiteX5" fmla="*/ 1281869 w 1281869"/>
              <a:gd name="connsiteY5" fmla="*/ 85458 h 854579"/>
              <a:gd name="connsiteX6" fmla="*/ 1281869 w 1281869"/>
              <a:gd name="connsiteY6" fmla="*/ 769121 h 854579"/>
              <a:gd name="connsiteX7" fmla="*/ 1256839 w 1281869"/>
              <a:gd name="connsiteY7" fmla="*/ 829549 h 854579"/>
              <a:gd name="connsiteX8" fmla="*/ 1196411 w 1281869"/>
              <a:gd name="connsiteY8" fmla="*/ 854579 h 854579"/>
              <a:gd name="connsiteX9" fmla="*/ 85458 w 1281869"/>
              <a:gd name="connsiteY9" fmla="*/ 854579 h 854579"/>
              <a:gd name="connsiteX10" fmla="*/ 25030 w 1281869"/>
              <a:gd name="connsiteY10" fmla="*/ 829549 h 854579"/>
              <a:gd name="connsiteX11" fmla="*/ 0 w 1281869"/>
              <a:gd name="connsiteY11" fmla="*/ 769121 h 854579"/>
              <a:gd name="connsiteX12" fmla="*/ 0 w 1281869"/>
              <a:gd name="connsiteY12" fmla="*/ 85458 h 854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81869" h="854579">
                <a:moveTo>
                  <a:pt x="0" y="85458"/>
                </a:moveTo>
                <a:cubicBezTo>
                  <a:pt x="0" y="62793"/>
                  <a:pt x="9004" y="41057"/>
                  <a:pt x="25030" y="25030"/>
                </a:cubicBezTo>
                <a:cubicBezTo>
                  <a:pt x="41057" y="9004"/>
                  <a:pt x="62793" y="0"/>
                  <a:pt x="85458" y="0"/>
                </a:cubicBezTo>
                <a:lnTo>
                  <a:pt x="1196411" y="0"/>
                </a:lnTo>
                <a:cubicBezTo>
                  <a:pt x="1219076" y="0"/>
                  <a:pt x="1240812" y="9004"/>
                  <a:pt x="1256839" y="25030"/>
                </a:cubicBezTo>
                <a:cubicBezTo>
                  <a:pt x="1272865" y="41057"/>
                  <a:pt x="1281869" y="62793"/>
                  <a:pt x="1281869" y="85458"/>
                </a:cubicBezTo>
                <a:lnTo>
                  <a:pt x="1281869" y="769121"/>
                </a:lnTo>
                <a:cubicBezTo>
                  <a:pt x="1281869" y="791786"/>
                  <a:pt x="1272865" y="813522"/>
                  <a:pt x="1256839" y="829549"/>
                </a:cubicBezTo>
                <a:cubicBezTo>
                  <a:pt x="1240813" y="845575"/>
                  <a:pt x="1219076" y="854579"/>
                  <a:pt x="1196411" y="854579"/>
                </a:cubicBezTo>
                <a:lnTo>
                  <a:pt x="85458" y="854579"/>
                </a:lnTo>
                <a:cubicBezTo>
                  <a:pt x="62793" y="854579"/>
                  <a:pt x="41057" y="845575"/>
                  <a:pt x="25030" y="829549"/>
                </a:cubicBezTo>
                <a:cubicBezTo>
                  <a:pt x="9004" y="813522"/>
                  <a:pt x="0" y="791786"/>
                  <a:pt x="0" y="769121"/>
                </a:cubicBezTo>
                <a:lnTo>
                  <a:pt x="0" y="85458"/>
                </a:lnTo>
                <a:close/>
              </a:path>
            </a:pathLst>
          </a:cu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99CCFF">
                  <a:lumMod val="50000"/>
                  <a:lumOff val="50000"/>
                </a:srgbClr>
              </a:gs>
            </a:gsLst>
            <a:lin ang="16200000" scaled="0"/>
          </a:gra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08850" tIns="108850" rIns="108850" bIns="108850" numCol="1" spcCol="1270" anchor="ctr" anchorCtr="0">
            <a:noAutofit/>
          </a:bodyPr>
          <a:lstStyle/>
          <a:p>
            <a:pPr algn="ctr" defTabSz="977900">
              <a:lnSpc>
                <a:spcPct val="90000"/>
              </a:lnSpc>
              <a:spcAft>
                <a:spcPct val="35000"/>
              </a:spcAft>
            </a:pPr>
            <a:r>
              <a:rPr lang="cs-CZ" sz="2200" dirty="0"/>
              <a:t>Oborově specifické expertní skupiny</a:t>
            </a:r>
          </a:p>
          <a:p>
            <a:pPr algn="ctr" defTabSz="977900">
              <a:lnSpc>
                <a:spcPct val="90000"/>
              </a:lnSpc>
              <a:spcAft>
                <a:spcPct val="35000"/>
              </a:spcAft>
            </a:pPr>
            <a:endParaRPr lang="cs-CZ" sz="2200" dirty="0"/>
          </a:p>
          <a:p>
            <a:pPr algn="ctr" defTabSz="977900">
              <a:lnSpc>
                <a:spcPct val="90000"/>
              </a:lnSpc>
              <a:spcAft>
                <a:spcPct val="35000"/>
              </a:spcAft>
            </a:pPr>
            <a:endParaRPr lang="cs-CZ" sz="2200" dirty="0"/>
          </a:p>
        </p:txBody>
      </p:sp>
      <p:sp>
        <p:nvSpPr>
          <p:cNvPr id="17" name="Volný tvar 16"/>
          <p:cNvSpPr/>
          <p:nvPr/>
        </p:nvSpPr>
        <p:spPr>
          <a:xfrm>
            <a:off x="2411760" y="5310725"/>
            <a:ext cx="1872208" cy="854579"/>
          </a:xfrm>
          <a:custGeom>
            <a:avLst/>
            <a:gdLst>
              <a:gd name="connsiteX0" fmla="*/ 0 w 1281869"/>
              <a:gd name="connsiteY0" fmla="*/ 85458 h 854579"/>
              <a:gd name="connsiteX1" fmla="*/ 25030 w 1281869"/>
              <a:gd name="connsiteY1" fmla="*/ 25030 h 854579"/>
              <a:gd name="connsiteX2" fmla="*/ 85458 w 1281869"/>
              <a:gd name="connsiteY2" fmla="*/ 0 h 854579"/>
              <a:gd name="connsiteX3" fmla="*/ 1196411 w 1281869"/>
              <a:gd name="connsiteY3" fmla="*/ 0 h 854579"/>
              <a:gd name="connsiteX4" fmla="*/ 1256839 w 1281869"/>
              <a:gd name="connsiteY4" fmla="*/ 25030 h 854579"/>
              <a:gd name="connsiteX5" fmla="*/ 1281869 w 1281869"/>
              <a:gd name="connsiteY5" fmla="*/ 85458 h 854579"/>
              <a:gd name="connsiteX6" fmla="*/ 1281869 w 1281869"/>
              <a:gd name="connsiteY6" fmla="*/ 769121 h 854579"/>
              <a:gd name="connsiteX7" fmla="*/ 1256839 w 1281869"/>
              <a:gd name="connsiteY7" fmla="*/ 829549 h 854579"/>
              <a:gd name="connsiteX8" fmla="*/ 1196411 w 1281869"/>
              <a:gd name="connsiteY8" fmla="*/ 854579 h 854579"/>
              <a:gd name="connsiteX9" fmla="*/ 85458 w 1281869"/>
              <a:gd name="connsiteY9" fmla="*/ 854579 h 854579"/>
              <a:gd name="connsiteX10" fmla="*/ 25030 w 1281869"/>
              <a:gd name="connsiteY10" fmla="*/ 829549 h 854579"/>
              <a:gd name="connsiteX11" fmla="*/ 0 w 1281869"/>
              <a:gd name="connsiteY11" fmla="*/ 769121 h 854579"/>
              <a:gd name="connsiteX12" fmla="*/ 0 w 1281869"/>
              <a:gd name="connsiteY12" fmla="*/ 85458 h 854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81869" h="854579">
                <a:moveTo>
                  <a:pt x="0" y="85458"/>
                </a:moveTo>
                <a:cubicBezTo>
                  <a:pt x="0" y="62793"/>
                  <a:pt x="9004" y="41057"/>
                  <a:pt x="25030" y="25030"/>
                </a:cubicBezTo>
                <a:cubicBezTo>
                  <a:pt x="41057" y="9004"/>
                  <a:pt x="62793" y="0"/>
                  <a:pt x="85458" y="0"/>
                </a:cubicBezTo>
                <a:lnTo>
                  <a:pt x="1196411" y="0"/>
                </a:lnTo>
                <a:cubicBezTo>
                  <a:pt x="1219076" y="0"/>
                  <a:pt x="1240812" y="9004"/>
                  <a:pt x="1256839" y="25030"/>
                </a:cubicBezTo>
                <a:cubicBezTo>
                  <a:pt x="1272865" y="41057"/>
                  <a:pt x="1281869" y="62793"/>
                  <a:pt x="1281869" y="85458"/>
                </a:cubicBezTo>
                <a:lnTo>
                  <a:pt x="1281869" y="769121"/>
                </a:lnTo>
                <a:cubicBezTo>
                  <a:pt x="1281869" y="791786"/>
                  <a:pt x="1272865" y="813522"/>
                  <a:pt x="1256839" y="829549"/>
                </a:cubicBezTo>
                <a:cubicBezTo>
                  <a:pt x="1240813" y="845575"/>
                  <a:pt x="1219076" y="854579"/>
                  <a:pt x="1196411" y="854579"/>
                </a:cubicBezTo>
                <a:lnTo>
                  <a:pt x="85458" y="854579"/>
                </a:lnTo>
                <a:cubicBezTo>
                  <a:pt x="62793" y="854579"/>
                  <a:pt x="41057" y="845575"/>
                  <a:pt x="25030" y="829549"/>
                </a:cubicBezTo>
                <a:cubicBezTo>
                  <a:pt x="9004" y="813522"/>
                  <a:pt x="0" y="791786"/>
                  <a:pt x="0" y="769121"/>
                </a:cubicBezTo>
                <a:lnTo>
                  <a:pt x="0" y="85458"/>
                </a:lnTo>
                <a:close/>
              </a:path>
            </a:pathLst>
          </a:cu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99CCFF">
                  <a:lumMod val="50000"/>
                  <a:lumOff val="50000"/>
                </a:srgbClr>
              </a:gs>
            </a:gsLst>
            <a:lin ang="16200000" scaled="0"/>
          </a:gra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08850" tIns="108850" rIns="108850" bIns="108850" numCol="1" spcCol="1270" anchor="ctr" anchorCtr="0">
            <a:noAutofit/>
          </a:bodyPr>
          <a:lstStyle/>
          <a:p>
            <a:pPr algn="ctr" defTabSz="977900">
              <a:lnSpc>
                <a:spcPct val="90000"/>
              </a:lnSpc>
              <a:spcAft>
                <a:spcPct val="35000"/>
              </a:spcAft>
            </a:pPr>
            <a:r>
              <a:rPr lang="cs-CZ" sz="1600" dirty="0"/>
              <a:t>Technika a přírodní vědy</a:t>
            </a:r>
          </a:p>
        </p:txBody>
      </p:sp>
      <p:grpSp>
        <p:nvGrpSpPr>
          <p:cNvPr id="25" name="Skupina 24"/>
          <p:cNvGrpSpPr/>
          <p:nvPr/>
        </p:nvGrpSpPr>
        <p:grpSpPr>
          <a:xfrm>
            <a:off x="539552" y="2276872"/>
            <a:ext cx="7992888" cy="1286652"/>
            <a:chOff x="539552" y="2430380"/>
            <a:chExt cx="7920880" cy="1286652"/>
          </a:xfrm>
          <a:solidFill>
            <a:srgbClr val="CCFF99"/>
          </a:solidFill>
        </p:grpSpPr>
        <p:sp>
          <p:nvSpPr>
            <p:cNvPr id="11" name="Volný tvar 10"/>
            <p:cNvSpPr/>
            <p:nvPr/>
          </p:nvSpPr>
          <p:spPr>
            <a:xfrm>
              <a:off x="539552" y="2430380"/>
              <a:ext cx="7920880" cy="1286652"/>
            </a:xfrm>
            <a:custGeom>
              <a:avLst/>
              <a:gdLst>
                <a:gd name="connsiteX0" fmla="*/ 0 w 6792415"/>
                <a:gd name="connsiteY0" fmla="*/ 199884 h 1998844"/>
                <a:gd name="connsiteX1" fmla="*/ 58545 w 6792415"/>
                <a:gd name="connsiteY1" fmla="*/ 58545 h 1998844"/>
                <a:gd name="connsiteX2" fmla="*/ 199884 w 6792415"/>
                <a:gd name="connsiteY2" fmla="*/ 1 h 1998844"/>
                <a:gd name="connsiteX3" fmla="*/ 6592531 w 6792415"/>
                <a:gd name="connsiteY3" fmla="*/ 0 h 1998844"/>
                <a:gd name="connsiteX4" fmla="*/ 6733870 w 6792415"/>
                <a:gd name="connsiteY4" fmla="*/ 58545 h 1998844"/>
                <a:gd name="connsiteX5" fmla="*/ 6792414 w 6792415"/>
                <a:gd name="connsiteY5" fmla="*/ 199884 h 1998844"/>
                <a:gd name="connsiteX6" fmla="*/ 6792415 w 6792415"/>
                <a:gd name="connsiteY6" fmla="*/ 1798960 h 1998844"/>
                <a:gd name="connsiteX7" fmla="*/ 6733870 w 6792415"/>
                <a:gd name="connsiteY7" fmla="*/ 1940299 h 1998844"/>
                <a:gd name="connsiteX8" fmla="*/ 6592531 w 6792415"/>
                <a:gd name="connsiteY8" fmla="*/ 1998844 h 1998844"/>
                <a:gd name="connsiteX9" fmla="*/ 199884 w 6792415"/>
                <a:gd name="connsiteY9" fmla="*/ 1998844 h 1998844"/>
                <a:gd name="connsiteX10" fmla="*/ 58545 w 6792415"/>
                <a:gd name="connsiteY10" fmla="*/ 1940299 h 1998844"/>
                <a:gd name="connsiteX11" fmla="*/ 0 w 6792415"/>
                <a:gd name="connsiteY11" fmla="*/ 1798960 h 1998844"/>
                <a:gd name="connsiteX12" fmla="*/ 0 w 6792415"/>
                <a:gd name="connsiteY12" fmla="*/ 199884 h 19988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792415" h="1998844">
                  <a:moveTo>
                    <a:pt x="0" y="199884"/>
                  </a:moveTo>
                  <a:cubicBezTo>
                    <a:pt x="0" y="146871"/>
                    <a:pt x="21059" y="96030"/>
                    <a:pt x="58545" y="58545"/>
                  </a:cubicBezTo>
                  <a:cubicBezTo>
                    <a:pt x="96031" y="21060"/>
                    <a:pt x="146872" y="0"/>
                    <a:pt x="199884" y="1"/>
                  </a:cubicBezTo>
                  <a:lnTo>
                    <a:pt x="6592531" y="0"/>
                  </a:lnTo>
                  <a:cubicBezTo>
                    <a:pt x="6645544" y="0"/>
                    <a:pt x="6696385" y="21059"/>
                    <a:pt x="6733870" y="58545"/>
                  </a:cubicBezTo>
                  <a:cubicBezTo>
                    <a:pt x="6771355" y="96031"/>
                    <a:pt x="6792415" y="146872"/>
                    <a:pt x="6792414" y="199884"/>
                  </a:cubicBezTo>
                  <a:cubicBezTo>
                    <a:pt x="6792414" y="732909"/>
                    <a:pt x="6792415" y="1265935"/>
                    <a:pt x="6792415" y="1798960"/>
                  </a:cubicBezTo>
                  <a:cubicBezTo>
                    <a:pt x="6792415" y="1851973"/>
                    <a:pt x="6771356" y="1902814"/>
                    <a:pt x="6733870" y="1940299"/>
                  </a:cubicBezTo>
                  <a:cubicBezTo>
                    <a:pt x="6696384" y="1977785"/>
                    <a:pt x="6645543" y="1998844"/>
                    <a:pt x="6592531" y="1998844"/>
                  </a:cubicBezTo>
                  <a:lnTo>
                    <a:pt x="199884" y="1998844"/>
                  </a:lnTo>
                  <a:cubicBezTo>
                    <a:pt x="146871" y="1998844"/>
                    <a:pt x="96030" y="1977785"/>
                    <a:pt x="58545" y="1940299"/>
                  </a:cubicBezTo>
                  <a:cubicBezTo>
                    <a:pt x="21059" y="1902813"/>
                    <a:pt x="0" y="1851972"/>
                    <a:pt x="0" y="1798960"/>
                  </a:cubicBezTo>
                  <a:lnTo>
                    <a:pt x="0" y="199884"/>
                  </a:lnTo>
                  <a:close/>
                </a:path>
              </a:pathLst>
            </a:custGeom>
            <a:grpFill/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70688" rIns="4925379" bIns="170688" numCol="1" spcCol="1270" anchor="ctr" anchorCtr="0">
              <a:noAutofit/>
            </a:bodyPr>
            <a:lstStyle/>
            <a:p>
              <a:pPr lvl="0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400" kern="1200" dirty="0" smtClean="0">
                  <a:latin typeface="Calibri" pitchFamily="34" charset="0"/>
                </a:rPr>
                <a:t>Výkonná </a:t>
              </a:r>
            </a:p>
            <a:p>
              <a:pPr lvl="0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400" kern="1200" dirty="0" smtClean="0">
                  <a:latin typeface="Calibri" pitchFamily="34" charset="0"/>
                </a:rPr>
                <a:t>úroveň</a:t>
              </a:r>
            </a:p>
          </p:txBody>
        </p:sp>
        <p:sp>
          <p:nvSpPr>
            <p:cNvPr id="15" name="Volný tvar 14"/>
            <p:cNvSpPr/>
            <p:nvPr/>
          </p:nvSpPr>
          <p:spPr>
            <a:xfrm>
              <a:off x="2555776" y="2492896"/>
              <a:ext cx="2732535" cy="1142637"/>
            </a:xfrm>
            <a:custGeom>
              <a:avLst/>
              <a:gdLst>
                <a:gd name="connsiteX0" fmla="*/ 0 w 1281869"/>
                <a:gd name="connsiteY0" fmla="*/ 85458 h 854579"/>
                <a:gd name="connsiteX1" fmla="*/ 25030 w 1281869"/>
                <a:gd name="connsiteY1" fmla="*/ 25030 h 854579"/>
                <a:gd name="connsiteX2" fmla="*/ 85458 w 1281869"/>
                <a:gd name="connsiteY2" fmla="*/ 0 h 854579"/>
                <a:gd name="connsiteX3" fmla="*/ 1196411 w 1281869"/>
                <a:gd name="connsiteY3" fmla="*/ 0 h 854579"/>
                <a:gd name="connsiteX4" fmla="*/ 1256839 w 1281869"/>
                <a:gd name="connsiteY4" fmla="*/ 25030 h 854579"/>
                <a:gd name="connsiteX5" fmla="*/ 1281869 w 1281869"/>
                <a:gd name="connsiteY5" fmla="*/ 85458 h 854579"/>
                <a:gd name="connsiteX6" fmla="*/ 1281869 w 1281869"/>
                <a:gd name="connsiteY6" fmla="*/ 769121 h 854579"/>
                <a:gd name="connsiteX7" fmla="*/ 1256839 w 1281869"/>
                <a:gd name="connsiteY7" fmla="*/ 829549 h 854579"/>
                <a:gd name="connsiteX8" fmla="*/ 1196411 w 1281869"/>
                <a:gd name="connsiteY8" fmla="*/ 854579 h 854579"/>
                <a:gd name="connsiteX9" fmla="*/ 85458 w 1281869"/>
                <a:gd name="connsiteY9" fmla="*/ 854579 h 854579"/>
                <a:gd name="connsiteX10" fmla="*/ 25030 w 1281869"/>
                <a:gd name="connsiteY10" fmla="*/ 829549 h 854579"/>
                <a:gd name="connsiteX11" fmla="*/ 0 w 1281869"/>
                <a:gd name="connsiteY11" fmla="*/ 769121 h 854579"/>
                <a:gd name="connsiteX12" fmla="*/ 0 w 1281869"/>
                <a:gd name="connsiteY12" fmla="*/ 85458 h 854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81869" h="854579">
                  <a:moveTo>
                    <a:pt x="0" y="85458"/>
                  </a:moveTo>
                  <a:cubicBezTo>
                    <a:pt x="0" y="62793"/>
                    <a:pt x="9004" y="41057"/>
                    <a:pt x="25030" y="25030"/>
                  </a:cubicBezTo>
                  <a:cubicBezTo>
                    <a:pt x="41057" y="9004"/>
                    <a:pt x="62793" y="0"/>
                    <a:pt x="85458" y="0"/>
                  </a:cubicBezTo>
                  <a:lnTo>
                    <a:pt x="1196411" y="0"/>
                  </a:lnTo>
                  <a:cubicBezTo>
                    <a:pt x="1219076" y="0"/>
                    <a:pt x="1240812" y="9004"/>
                    <a:pt x="1256839" y="25030"/>
                  </a:cubicBezTo>
                  <a:cubicBezTo>
                    <a:pt x="1272865" y="41057"/>
                    <a:pt x="1281869" y="62793"/>
                    <a:pt x="1281869" y="85458"/>
                  </a:cubicBezTo>
                  <a:lnTo>
                    <a:pt x="1281869" y="769121"/>
                  </a:lnTo>
                  <a:cubicBezTo>
                    <a:pt x="1281869" y="791786"/>
                    <a:pt x="1272865" y="813522"/>
                    <a:pt x="1256839" y="829549"/>
                  </a:cubicBezTo>
                  <a:cubicBezTo>
                    <a:pt x="1240813" y="845575"/>
                    <a:pt x="1219076" y="854579"/>
                    <a:pt x="1196411" y="854579"/>
                  </a:cubicBezTo>
                  <a:lnTo>
                    <a:pt x="85458" y="854579"/>
                  </a:lnTo>
                  <a:cubicBezTo>
                    <a:pt x="62793" y="854579"/>
                    <a:pt x="41057" y="845575"/>
                    <a:pt x="25030" y="829549"/>
                  </a:cubicBezTo>
                  <a:cubicBezTo>
                    <a:pt x="9004" y="813522"/>
                    <a:pt x="0" y="791786"/>
                    <a:pt x="0" y="769121"/>
                  </a:cubicBezTo>
                  <a:lnTo>
                    <a:pt x="0" y="85458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DEBCF">
                    <a:lumMod val="95000"/>
                    <a:lumOff val="5000"/>
                  </a:srgbClr>
                </a:gs>
                <a:gs pos="100000">
                  <a:srgbClr val="9CB86E">
                    <a:lumMod val="77000"/>
                  </a:srgbClr>
                </a:gs>
                <a:gs pos="100000">
                  <a:srgbClr val="156B13">
                    <a:lumMod val="99000"/>
                  </a:srgbClr>
                </a:gs>
              </a:gsLst>
              <a:lin ang="5400000" scaled="0"/>
              <a:tileRect/>
            </a:gra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108850" tIns="108850" rIns="108850" bIns="10885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200" kern="1200" dirty="0" smtClean="0"/>
                <a:t>Licenční a administrativní jednotka</a:t>
              </a:r>
            </a:p>
          </p:txBody>
        </p:sp>
        <p:sp>
          <p:nvSpPr>
            <p:cNvPr id="22" name="Volný tvar 21"/>
            <p:cNvSpPr/>
            <p:nvPr/>
          </p:nvSpPr>
          <p:spPr>
            <a:xfrm>
              <a:off x="5436096" y="2492896"/>
              <a:ext cx="2736304" cy="1142637"/>
            </a:xfrm>
            <a:custGeom>
              <a:avLst/>
              <a:gdLst>
                <a:gd name="connsiteX0" fmla="*/ 0 w 1281869"/>
                <a:gd name="connsiteY0" fmla="*/ 85458 h 854579"/>
                <a:gd name="connsiteX1" fmla="*/ 25030 w 1281869"/>
                <a:gd name="connsiteY1" fmla="*/ 25030 h 854579"/>
                <a:gd name="connsiteX2" fmla="*/ 85458 w 1281869"/>
                <a:gd name="connsiteY2" fmla="*/ 0 h 854579"/>
                <a:gd name="connsiteX3" fmla="*/ 1196411 w 1281869"/>
                <a:gd name="connsiteY3" fmla="*/ 0 h 854579"/>
                <a:gd name="connsiteX4" fmla="*/ 1256839 w 1281869"/>
                <a:gd name="connsiteY4" fmla="*/ 25030 h 854579"/>
                <a:gd name="connsiteX5" fmla="*/ 1281869 w 1281869"/>
                <a:gd name="connsiteY5" fmla="*/ 85458 h 854579"/>
                <a:gd name="connsiteX6" fmla="*/ 1281869 w 1281869"/>
                <a:gd name="connsiteY6" fmla="*/ 769121 h 854579"/>
                <a:gd name="connsiteX7" fmla="*/ 1256839 w 1281869"/>
                <a:gd name="connsiteY7" fmla="*/ 829549 h 854579"/>
                <a:gd name="connsiteX8" fmla="*/ 1196411 w 1281869"/>
                <a:gd name="connsiteY8" fmla="*/ 854579 h 854579"/>
                <a:gd name="connsiteX9" fmla="*/ 85458 w 1281869"/>
                <a:gd name="connsiteY9" fmla="*/ 854579 h 854579"/>
                <a:gd name="connsiteX10" fmla="*/ 25030 w 1281869"/>
                <a:gd name="connsiteY10" fmla="*/ 829549 h 854579"/>
                <a:gd name="connsiteX11" fmla="*/ 0 w 1281869"/>
                <a:gd name="connsiteY11" fmla="*/ 769121 h 854579"/>
                <a:gd name="connsiteX12" fmla="*/ 0 w 1281869"/>
                <a:gd name="connsiteY12" fmla="*/ 85458 h 854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81869" h="854579">
                  <a:moveTo>
                    <a:pt x="0" y="85458"/>
                  </a:moveTo>
                  <a:cubicBezTo>
                    <a:pt x="0" y="62793"/>
                    <a:pt x="9004" y="41057"/>
                    <a:pt x="25030" y="25030"/>
                  </a:cubicBezTo>
                  <a:cubicBezTo>
                    <a:pt x="41057" y="9004"/>
                    <a:pt x="62793" y="0"/>
                    <a:pt x="85458" y="0"/>
                  </a:cubicBezTo>
                  <a:lnTo>
                    <a:pt x="1196411" y="0"/>
                  </a:lnTo>
                  <a:cubicBezTo>
                    <a:pt x="1219076" y="0"/>
                    <a:pt x="1240812" y="9004"/>
                    <a:pt x="1256839" y="25030"/>
                  </a:cubicBezTo>
                  <a:cubicBezTo>
                    <a:pt x="1272865" y="41057"/>
                    <a:pt x="1281869" y="62793"/>
                    <a:pt x="1281869" y="85458"/>
                  </a:cubicBezTo>
                  <a:lnTo>
                    <a:pt x="1281869" y="769121"/>
                  </a:lnTo>
                  <a:cubicBezTo>
                    <a:pt x="1281869" y="791786"/>
                    <a:pt x="1272865" y="813522"/>
                    <a:pt x="1256839" y="829549"/>
                  </a:cubicBezTo>
                  <a:cubicBezTo>
                    <a:pt x="1240813" y="845575"/>
                    <a:pt x="1219076" y="854579"/>
                    <a:pt x="1196411" y="854579"/>
                  </a:cubicBezTo>
                  <a:lnTo>
                    <a:pt x="85458" y="854579"/>
                  </a:lnTo>
                  <a:cubicBezTo>
                    <a:pt x="62793" y="854579"/>
                    <a:pt x="41057" y="845575"/>
                    <a:pt x="25030" y="829549"/>
                  </a:cubicBezTo>
                  <a:cubicBezTo>
                    <a:pt x="9004" y="813522"/>
                    <a:pt x="0" y="791786"/>
                    <a:pt x="0" y="769121"/>
                  </a:cubicBezTo>
                  <a:lnTo>
                    <a:pt x="0" y="85458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DEBCF">
                    <a:lumMod val="95000"/>
                    <a:lumOff val="5000"/>
                  </a:srgbClr>
                </a:gs>
                <a:gs pos="100000">
                  <a:srgbClr val="9CB86E">
                    <a:lumMod val="77000"/>
                  </a:srgbClr>
                </a:gs>
                <a:gs pos="100000">
                  <a:srgbClr val="156B13">
                    <a:lumMod val="99000"/>
                  </a:srgbClr>
                </a:gs>
              </a:gsLst>
              <a:lin ang="5400000" scaled="0"/>
              <a:tileRect/>
            </a:gra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108850" tIns="108850" rIns="108850" bIns="108850" numCol="1" spcCol="1270" anchor="ctr" anchorCtr="0">
              <a:noAutofit/>
            </a:bodyPr>
            <a:lstStyle/>
            <a:p>
              <a:pPr algn="ctr" defTabSz="977900">
                <a:lnSpc>
                  <a:spcPct val="90000"/>
                </a:lnSpc>
                <a:spcAft>
                  <a:spcPct val="35000"/>
                </a:spcAft>
              </a:pPr>
              <a:r>
                <a:rPr lang="cs-CZ" sz="2200" dirty="0"/>
                <a:t>Technická jednotka</a:t>
              </a:r>
            </a:p>
          </p:txBody>
        </p:sp>
      </p:grpSp>
      <p:sp>
        <p:nvSpPr>
          <p:cNvPr id="26" name="Volný tvar 25"/>
          <p:cNvSpPr/>
          <p:nvPr/>
        </p:nvSpPr>
        <p:spPr>
          <a:xfrm>
            <a:off x="3779912" y="3789040"/>
            <a:ext cx="3168352" cy="854579"/>
          </a:xfrm>
          <a:custGeom>
            <a:avLst/>
            <a:gdLst>
              <a:gd name="connsiteX0" fmla="*/ 0 w 1281869"/>
              <a:gd name="connsiteY0" fmla="*/ 85458 h 854579"/>
              <a:gd name="connsiteX1" fmla="*/ 25030 w 1281869"/>
              <a:gd name="connsiteY1" fmla="*/ 25030 h 854579"/>
              <a:gd name="connsiteX2" fmla="*/ 85458 w 1281869"/>
              <a:gd name="connsiteY2" fmla="*/ 0 h 854579"/>
              <a:gd name="connsiteX3" fmla="*/ 1196411 w 1281869"/>
              <a:gd name="connsiteY3" fmla="*/ 0 h 854579"/>
              <a:gd name="connsiteX4" fmla="*/ 1256839 w 1281869"/>
              <a:gd name="connsiteY4" fmla="*/ 25030 h 854579"/>
              <a:gd name="connsiteX5" fmla="*/ 1281869 w 1281869"/>
              <a:gd name="connsiteY5" fmla="*/ 85458 h 854579"/>
              <a:gd name="connsiteX6" fmla="*/ 1281869 w 1281869"/>
              <a:gd name="connsiteY6" fmla="*/ 769121 h 854579"/>
              <a:gd name="connsiteX7" fmla="*/ 1256839 w 1281869"/>
              <a:gd name="connsiteY7" fmla="*/ 829549 h 854579"/>
              <a:gd name="connsiteX8" fmla="*/ 1196411 w 1281869"/>
              <a:gd name="connsiteY8" fmla="*/ 854579 h 854579"/>
              <a:gd name="connsiteX9" fmla="*/ 85458 w 1281869"/>
              <a:gd name="connsiteY9" fmla="*/ 854579 h 854579"/>
              <a:gd name="connsiteX10" fmla="*/ 25030 w 1281869"/>
              <a:gd name="connsiteY10" fmla="*/ 829549 h 854579"/>
              <a:gd name="connsiteX11" fmla="*/ 0 w 1281869"/>
              <a:gd name="connsiteY11" fmla="*/ 769121 h 854579"/>
              <a:gd name="connsiteX12" fmla="*/ 0 w 1281869"/>
              <a:gd name="connsiteY12" fmla="*/ 85458 h 854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81869" h="854579">
                <a:moveTo>
                  <a:pt x="0" y="85458"/>
                </a:moveTo>
                <a:cubicBezTo>
                  <a:pt x="0" y="62793"/>
                  <a:pt x="9004" y="41057"/>
                  <a:pt x="25030" y="25030"/>
                </a:cubicBezTo>
                <a:cubicBezTo>
                  <a:pt x="41057" y="9004"/>
                  <a:pt x="62793" y="0"/>
                  <a:pt x="85458" y="0"/>
                </a:cubicBezTo>
                <a:lnTo>
                  <a:pt x="1196411" y="0"/>
                </a:lnTo>
                <a:cubicBezTo>
                  <a:pt x="1219076" y="0"/>
                  <a:pt x="1240812" y="9004"/>
                  <a:pt x="1256839" y="25030"/>
                </a:cubicBezTo>
                <a:cubicBezTo>
                  <a:pt x="1272865" y="41057"/>
                  <a:pt x="1281869" y="62793"/>
                  <a:pt x="1281869" y="85458"/>
                </a:cubicBezTo>
                <a:lnTo>
                  <a:pt x="1281869" y="769121"/>
                </a:lnTo>
                <a:cubicBezTo>
                  <a:pt x="1281869" y="791786"/>
                  <a:pt x="1272865" y="813522"/>
                  <a:pt x="1256839" y="829549"/>
                </a:cubicBezTo>
                <a:cubicBezTo>
                  <a:pt x="1240813" y="845575"/>
                  <a:pt x="1219076" y="854579"/>
                  <a:pt x="1196411" y="854579"/>
                </a:cubicBezTo>
                <a:lnTo>
                  <a:pt x="85458" y="854579"/>
                </a:lnTo>
                <a:cubicBezTo>
                  <a:pt x="62793" y="854579"/>
                  <a:pt x="41057" y="845575"/>
                  <a:pt x="25030" y="829549"/>
                </a:cubicBezTo>
                <a:cubicBezTo>
                  <a:pt x="9004" y="813522"/>
                  <a:pt x="0" y="791786"/>
                  <a:pt x="0" y="769121"/>
                </a:cubicBezTo>
                <a:lnTo>
                  <a:pt x="0" y="85458"/>
                </a:lnTo>
                <a:close/>
              </a:path>
            </a:pathLst>
          </a:cu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99CCFF">
                  <a:lumMod val="50000"/>
                  <a:lumOff val="50000"/>
                </a:srgbClr>
              </a:gs>
            </a:gsLst>
            <a:lin ang="16200000" scaled="0"/>
          </a:gra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08850" tIns="108850" rIns="108850" bIns="108850" numCol="1" spcCol="1270" anchor="ctr" anchorCtr="0">
            <a:noAutofit/>
          </a:bodyPr>
          <a:lstStyle/>
          <a:p>
            <a:pPr algn="ctr" defTabSz="977900">
              <a:lnSpc>
                <a:spcPct val="90000"/>
              </a:lnSpc>
              <a:spcAft>
                <a:spcPct val="35000"/>
              </a:spcAft>
            </a:pPr>
            <a:r>
              <a:rPr lang="cs-CZ" sz="2200" dirty="0" smtClean="0"/>
              <a:t>Konsorciální skupina - </a:t>
            </a:r>
            <a:r>
              <a:rPr lang="cs-CZ" sz="2200" dirty="0" err="1" smtClean="0"/>
              <a:t>plenum</a:t>
            </a:r>
            <a:endParaRPr lang="cs-CZ" sz="2200" dirty="0" smtClean="0"/>
          </a:p>
        </p:txBody>
      </p:sp>
      <p:sp>
        <p:nvSpPr>
          <p:cNvPr id="27" name="Volný tvar 26"/>
          <p:cNvSpPr/>
          <p:nvPr/>
        </p:nvSpPr>
        <p:spPr>
          <a:xfrm>
            <a:off x="4427984" y="5310725"/>
            <a:ext cx="1872208" cy="854579"/>
          </a:xfrm>
          <a:custGeom>
            <a:avLst/>
            <a:gdLst>
              <a:gd name="connsiteX0" fmla="*/ 0 w 1281869"/>
              <a:gd name="connsiteY0" fmla="*/ 85458 h 854579"/>
              <a:gd name="connsiteX1" fmla="*/ 25030 w 1281869"/>
              <a:gd name="connsiteY1" fmla="*/ 25030 h 854579"/>
              <a:gd name="connsiteX2" fmla="*/ 85458 w 1281869"/>
              <a:gd name="connsiteY2" fmla="*/ 0 h 854579"/>
              <a:gd name="connsiteX3" fmla="*/ 1196411 w 1281869"/>
              <a:gd name="connsiteY3" fmla="*/ 0 h 854579"/>
              <a:gd name="connsiteX4" fmla="*/ 1256839 w 1281869"/>
              <a:gd name="connsiteY4" fmla="*/ 25030 h 854579"/>
              <a:gd name="connsiteX5" fmla="*/ 1281869 w 1281869"/>
              <a:gd name="connsiteY5" fmla="*/ 85458 h 854579"/>
              <a:gd name="connsiteX6" fmla="*/ 1281869 w 1281869"/>
              <a:gd name="connsiteY6" fmla="*/ 769121 h 854579"/>
              <a:gd name="connsiteX7" fmla="*/ 1256839 w 1281869"/>
              <a:gd name="connsiteY7" fmla="*/ 829549 h 854579"/>
              <a:gd name="connsiteX8" fmla="*/ 1196411 w 1281869"/>
              <a:gd name="connsiteY8" fmla="*/ 854579 h 854579"/>
              <a:gd name="connsiteX9" fmla="*/ 85458 w 1281869"/>
              <a:gd name="connsiteY9" fmla="*/ 854579 h 854579"/>
              <a:gd name="connsiteX10" fmla="*/ 25030 w 1281869"/>
              <a:gd name="connsiteY10" fmla="*/ 829549 h 854579"/>
              <a:gd name="connsiteX11" fmla="*/ 0 w 1281869"/>
              <a:gd name="connsiteY11" fmla="*/ 769121 h 854579"/>
              <a:gd name="connsiteX12" fmla="*/ 0 w 1281869"/>
              <a:gd name="connsiteY12" fmla="*/ 85458 h 854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81869" h="854579">
                <a:moveTo>
                  <a:pt x="0" y="85458"/>
                </a:moveTo>
                <a:cubicBezTo>
                  <a:pt x="0" y="62793"/>
                  <a:pt x="9004" y="41057"/>
                  <a:pt x="25030" y="25030"/>
                </a:cubicBezTo>
                <a:cubicBezTo>
                  <a:pt x="41057" y="9004"/>
                  <a:pt x="62793" y="0"/>
                  <a:pt x="85458" y="0"/>
                </a:cubicBezTo>
                <a:lnTo>
                  <a:pt x="1196411" y="0"/>
                </a:lnTo>
                <a:cubicBezTo>
                  <a:pt x="1219076" y="0"/>
                  <a:pt x="1240812" y="9004"/>
                  <a:pt x="1256839" y="25030"/>
                </a:cubicBezTo>
                <a:cubicBezTo>
                  <a:pt x="1272865" y="41057"/>
                  <a:pt x="1281869" y="62793"/>
                  <a:pt x="1281869" y="85458"/>
                </a:cubicBezTo>
                <a:lnTo>
                  <a:pt x="1281869" y="769121"/>
                </a:lnTo>
                <a:cubicBezTo>
                  <a:pt x="1281869" y="791786"/>
                  <a:pt x="1272865" y="813522"/>
                  <a:pt x="1256839" y="829549"/>
                </a:cubicBezTo>
                <a:cubicBezTo>
                  <a:pt x="1240813" y="845575"/>
                  <a:pt x="1219076" y="854579"/>
                  <a:pt x="1196411" y="854579"/>
                </a:cubicBezTo>
                <a:lnTo>
                  <a:pt x="85458" y="854579"/>
                </a:lnTo>
                <a:cubicBezTo>
                  <a:pt x="62793" y="854579"/>
                  <a:pt x="41057" y="845575"/>
                  <a:pt x="25030" y="829549"/>
                </a:cubicBezTo>
                <a:cubicBezTo>
                  <a:pt x="9004" y="813522"/>
                  <a:pt x="0" y="791786"/>
                  <a:pt x="0" y="769121"/>
                </a:cubicBezTo>
                <a:lnTo>
                  <a:pt x="0" y="85458"/>
                </a:lnTo>
                <a:close/>
              </a:path>
            </a:pathLst>
          </a:cu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99CCFF">
                  <a:lumMod val="50000"/>
                  <a:lumOff val="50000"/>
                </a:srgbClr>
              </a:gs>
            </a:gsLst>
            <a:lin ang="16200000" scaled="0"/>
          </a:gra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08850" tIns="108850" rIns="108850" bIns="108850" numCol="1" spcCol="1270" anchor="ctr" anchorCtr="0">
            <a:noAutofit/>
          </a:bodyPr>
          <a:lstStyle/>
          <a:p>
            <a:pPr algn="ctr" defTabSz="977900">
              <a:lnSpc>
                <a:spcPct val="90000"/>
              </a:lnSpc>
              <a:spcAft>
                <a:spcPct val="35000"/>
              </a:spcAft>
            </a:pPr>
            <a:r>
              <a:rPr lang="cs-CZ" sz="1600" dirty="0" err="1"/>
              <a:t>Medicina</a:t>
            </a:r>
            <a:endParaRPr lang="cs-CZ" sz="1600" dirty="0"/>
          </a:p>
        </p:txBody>
      </p:sp>
      <p:sp>
        <p:nvSpPr>
          <p:cNvPr id="28" name="Volný tvar 27"/>
          <p:cNvSpPr/>
          <p:nvPr/>
        </p:nvSpPr>
        <p:spPr>
          <a:xfrm>
            <a:off x="6444208" y="5310725"/>
            <a:ext cx="1872208" cy="854579"/>
          </a:xfrm>
          <a:custGeom>
            <a:avLst/>
            <a:gdLst>
              <a:gd name="connsiteX0" fmla="*/ 0 w 1281869"/>
              <a:gd name="connsiteY0" fmla="*/ 85458 h 854579"/>
              <a:gd name="connsiteX1" fmla="*/ 25030 w 1281869"/>
              <a:gd name="connsiteY1" fmla="*/ 25030 h 854579"/>
              <a:gd name="connsiteX2" fmla="*/ 85458 w 1281869"/>
              <a:gd name="connsiteY2" fmla="*/ 0 h 854579"/>
              <a:gd name="connsiteX3" fmla="*/ 1196411 w 1281869"/>
              <a:gd name="connsiteY3" fmla="*/ 0 h 854579"/>
              <a:gd name="connsiteX4" fmla="*/ 1256839 w 1281869"/>
              <a:gd name="connsiteY4" fmla="*/ 25030 h 854579"/>
              <a:gd name="connsiteX5" fmla="*/ 1281869 w 1281869"/>
              <a:gd name="connsiteY5" fmla="*/ 85458 h 854579"/>
              <a:gd name="connsiteX6" fmla="*/ 1281869 w 1281869"/>
              <a:gd name="connsiteY6" fmla="*/ 769121 h 854579"/>
              <a:gd name="connsiteX7" fmla="*/ 1256839 w 1281869"/>
              <a:gd name="connsiteY7" fmla="*/ 829549 h 854579"/>
              <a:gd name="connsiteX8" fmla="*/ 1196411 w 1281869"/>
              <a:gd name="connsiteY8" fmla="*/ 854579 h 854579"/>
              <a:gd name="connsiteX9" fmla="*/ 85458 w 1281869"/>
              <a:gd name="connsiteY9" fmla="*/ 854579 h 854579"/>
              <a:gd name="connsiteX10" fmla="*/ 25030 w 1281869"/>
              <a:gd name="connsiteY10" fmla="*/ 829549 h 854579"/>
              <a:gd name="connsiteX11" fmla="*/ 0 w 1281869"/>
              <a:gd name="connsiteY11" fmla="*/ 769121 h 854579"/>
              <a:gd name="connsiteX12" fmla="*/ 0 w 1281869"/>
              <a:gd name="connsiteY12" fmla="*/ 85458 h 854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81869" h="854579">
                <a:moveTo>
                  <a:pt x="0" y="85458"/>
                </a:moveTo>
                <a:cubicBezTo>
                  <a:pt x="0" y="62793"/>
                  <a:pt x="9004" y="41057"/>
                  <a:pt x="25030" y="25030"/>
                </a:cubicBezTo>
                <a:cubicBezTo>
                  <a:pt x="41057" y="9004"/>
                  <a:pt x="62793" y="0"/>
                  <a:pt x="85458" y="0"/>
                </a:cubicBezTo>
                <a:lnTo>
                  <a:pt x="1196411" y="0"/>
                </a:lnTo>
                <a:cubicBezTo>
                  <a:pt x="1219076" y="0"/>
                  <a:pt x="1240812" y="9004"/>
                  <a:pt x="1256839" y="25030"/>
                </a:cubicBezTo>
                <a:cubicBezTo>
                  <a:pt x="1272865" y="41057"/>
                  <a:pt x="1281869" y="62793"/>
                  <a:pt x="1281869" y="85458"/>
                </a:cubicBezTo>
                <a:lnTo>
                  <a:pt x="1281869" y="769121"/>
                </a:lnTo>
                <a:cubicBezTo>
                  <a:pt x="1281869" y="791786"/>
                  <a:pt x="1272865" y="813522"/>
                  <a:pt x="1256839" y="829549"/>
                </a:cubicBezTo>
                <a:cubicBezTo>
                  <a:pt x="1240813" y="845575"/>
                  <a:pt x="1219076" y="854579"/>
                  <a:pt x="1196411" y="854579"/>
                </a:cubicBezTo>
                <a:lnTo>
                  <a:pt x="85458" y="854579"/>
                </a:lnTo>
                <a:cubicBezTo>
                  <a:pt x="62793" y="854579"/>
                  <a:pt x="41057" y="845575"/>
                  <a:pt x="25030" y="829549"/>
                </a:cubicBezTo>
                <a:cubicBezTo>
                  <a:pt x="9004" y="813522"/>
                  <a:pt x="0" y="791786"/>
                  <a:pt x="0" y="769121"/>
                </a:cubicBezTo>
                <a:lnTo>
                  <a:pt x="0" y="85458"/>
                </a:lnTo>
                <a:close/>
              </a:path>
            </a:pathLst>
          </a:cu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99CCFF">
                  <a:lumMod val="50000"/>
                  <a:lumOff val="50000"/>
                </a:srgbClr>
              </a:gs>
            </a:gsLst>
            <a:lin ang="16200000" scaled="0"/>
          </a:gra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08850" tIns="108850" rIns="108850" bIns="108850" numCol="1" spcCol="1270" anchor="ctr" anchorCtr="0">
            <a:noAutofit/>
          </a:bodyPr>
          <a:lstStyle/>
          <a:p>
            <a:pPr algn="ctr" defTabSz="977900">
              <a:lnSpc>
                <a:spcPct val="90000"/>
              </a:lnSpc>
              <a:spcAft>
                <a:spcPct val="35000"/>
              </a:spcAft>
            </a:pPr>
            <a:r>
              <a:rPr lang="cs-CZ" sz="1600" dirty="0"/>
              <a:t>Společenské a humanitní vědy</a:t>
            </a:r>
          </a:p>
        </p:txBody>
      </p:sp>
    </p:spTree>
    <p:extLst>
      <p:ext uri="{BB962C8B-B14F-4D97-AF65-F5344CB8AC3E}">
        <p14:creationId xmlns:p14="http://schemas.microsoft.com/office/powerpoint/2010/main" val="390622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/>
          <p:nvPr/>
        </p:nvSpPr>
        <p:spPr>
          <a:xfrm>
            <a:off x="323528" y="2492896"/>
            <a:ext cx="8568952" cy="4104456"/>
          </a:xfrm>
          <a:custGeom>
            <a:avLst/>
            <a:gdLst>
              <a:gd name="connsiteX0" fmla="*/ 0 w 1281869"/>
              <a:gd name="connsiteY0" fmla="*/ 85458 h 854579"/>
              <a:gd name="connsiteX1" fmla="*/ 25030 w 1281869"/>
              <a:gd name="connsiteY1" fmla="*/ 25030 h 854579"/>
              <a:gd name="connsiteX2" fmla="*/ 85458 w 1281869"/>
              <a:gd name="connsiteY2" fmla="*/ 0 h 854579"/>
              <a:gd name="connsiteX3" fmla="*/ 1196411 w 1281869"/>
              <a:gd name="connsiteY3" fmla="*/ 0 h 854579"/>
              <a:gd name="connsiteX4" fmla="*/ 1256839 w 1281869"/>
              <a:gd name="connsiteY4" fmla="*/ 25030 h 854579"/>
              <a:gd name="connsiteX5" fmla="*/ 1281869 w 1281869"/>
              <a:gd name="connsiteY5" fmla="*/ 85458 h 854579"/>
              <a:gd name="connsiteX6" fmla="*/ 1281869 w 1281869"/>
              <a:gd name="connsiteY6" fmla="*/ 769121 h 854579"/>
              <a:gd name="connsiteX7" fmla="*/ 1256839 w 1281869"/>
              <a:gd name="connsiteY7" fmla="*/ 829549 h 854579"/>
              <a:gd name="connsiteX8" fmla="*/ 1196411 w 1281869"/>
              <a:gd name="connsiteY8" fmla="*/ 854579 h 854579"/>
              <a:gd name="connsiteX9" fmla="*/ 85458 w 1281869"/>
              <a:gd name="connsiteY9" fmla="*/ 854579 h 854579"/>
              <a:gd name="connsiteX10" fmla="*/ 25030 w 1281869"/>
              <a:gd name="connsiteY10" fmla="*/ 829549 h 854579"/>
              <a:gd name="connsiteX11" fmla="*/ 0 w 1281869"/>
              <a:gd name="connsiteY11" fmla="*/ 769121 h 854579"/>
              <a:gd name="connsiteX12" fmla="*/ 0 w 1281869"/>
              <a:gd name="connsiteY12" fmla="*/ 85458 h 854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81869" h="854579">
                <a:moveTo>
                  <a:pt x="0" y="85458"/>
                </a:moveTo>
                <a:cubicBezTo>
                  <a:pt x="0" y="62793"/>
                  <a:pt x="9004" y="41057"/>
                  <a:pt x="25030" y="25030"/>
                </a:cubicBezTo>
                <a:cubicBezTo>
                  <a:pt x="41057" y="9004"/>
                  <a:pt x="62793" y="0"/>
                  <a:pt x="85458" y="0"/>
                </a:cubicBezTo>
                <a:lnTo>
                  <a:pt x="1196411" y="0"/>
                </a:lnTo>
                <a:cubicBezTo>
                  <a:pt x="1219076" y="0"/>
                  <a:pt x="1240812" y="9004"/>
                  <a:pt x="1256839" y="25030"/>
                </a:cubicBezTo>
                <a:cubicBezTo>
                  <a:pt x="1272865" y="41057"/>
                  <a:pt x="1281869" y="62793"/>
                  <a:pt x="1281869" y="85458"/>
                </a:cubicBezTo>
                <a:lnTo>
                  <a:pt x="1281869" y="769121"/>
                </a:lnTo>
                <a:cubicBezTo>
                  <a:pt x="1281869" y="791786"/>
                  <a:pt x="1272865" y="813522"/>
                  <a:pt x="1256839" y="829549"/>
                </a:cubicBezTo>
                <a:cubicBezTo>
                  <a:pt x="1240813" y="845575"/>
                  <a:pt x="1219076" y="854579"/>
                  <a:pt x="1196411" y="854579"/>
                </a:cubicBezTo>
                <a:lnTo>
                  <a:pt x="85458" y="854579"/>
                </a:lnTo>
                <a:cubicBezTo>
                  <a:pt x="62793" y="854579"/>
                  <a:pt x="41057" y="845575"/>
                  <a:pt x="25030" y="829549"/>
                </a:cubicBezTo>
                <a:cubicBezTo>
                  <a:pt x="9004" y="813522"/>
                  <a:pt x="0" y="791786"/>
                  <a:pt x="0" y="769121"/>
                </a:cubicBezTo>
                <a:lnTo>
                  <a:pt x="0" y="85458"/>
                </a:lnTo>
                <a:close/>
              </a:path>
            </a:pathLst>
          </a:custGeom>
          <a:gradFill flip="none" rotWithShape="1">
            <a:gsLst>
              <a:gs pos="0">
                <a:srgbClr val="DDEBCF">
                  <a:lumMod val="95000"/>
                  <a:lumOff val="5000"/>
                </a:srgbClr>
              </a:gs>
              <a:gs pos="100000">
                <a:srgbClr val="9CB86E">
                  <a:lumMod val="77000"/>
                </a:srgbClr>
              </a:gs>
              <a:gs pos="100000">
                <a:srgbClr val="156B13">
                  <a:lumMod val="99000"/>
                </a:srgbClr>
              </a:gs>
            </a:gsLst>
            <a:lin ang="5400000" scaled="0"/>
            <a:tileRect/>
          </a:gra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08850" tIns="108850" rIns="108850" bIns="108850" numCol="1" spcCol="1270" anchor="t" anchorCtr="0">
            <a:noAutofit/>
          </a:bodyPr>
          <a:lstStyle/>
          <a:p>
            <a:pPr algn="ctr" defTabSz="977900">
              <a:lnSpc>
                <a:spcPct val="90000"/>
              </a:lnSpc>
              <a:spcAft>
                <a:spcPct val="35000"/>
              </a:spcAft>
            </a:pPr>
            <a:r>
              <a:rPr lang="cs-CZ" sz="2200" dirty="0"/>
              <a:t>1 </a:t>
            </a:r>
            <a:r>
              <a:rPr lang="cs-CZ" sz="2200" dirty="0" err="1"/>
              <a:t>fte</a:t>
            </a:r>
            <a:r>
              <a:rPr lang="cs-CZ" sz="2200" dirty="0"/>
              <a:t>: ředitel </a:t>
            </a:r>
            <a:r>
              <a:rPr lang="cs-CZ" sz="2200" dirty="0" err="1"/>
              <a:t>CzechELib</a:t>
            </a:r>
            <a:endParaRPr lang="cs-CZ" sz="2200" dirty="0"/>
          </a:p>
        </p:txBody>
      </p:sp>
      <p:sp>
        <p:nvSpPr>
          <p:cNvPr id="9" name="Volný tvar 8"/>
          <p:cNvSpPr/>
          <p:nvPr/>
        </p:nvSpPr>
        <p:spPr>
          <a:xfrm>
            <a:off x="467544" y="188640"/>
            <a:ext cx="6768752" cy="2232248"/>
          </a:xfrm>
          <a:custGeom>
            <a:avLst/>
            <a:gdLst>
              <a:gd name="connsiteX0" fmla="*/ 0 w 1281869"/>
              <a:gd name="connsiteY0" fmla="*/ 85458 h 854579"/>
              <a:gd name="connsiteX1" fmla="*/ 25030 w 1281869"/>
              <a:gd name="connsiteY1" fmla="*/ 25030 h 854579"/>
              <a:gd name="connsiteX2" fmla="*/ 85458 w 1281869"/>
              <a:gd name="connsiteY2" fmla="*/ 0 h 854579"/>
              <a:gd name="connsiteX3" fmla="*/ 1196411 w 1281869"/>
              <a:gd name="connsiteY3" fmla="*/ 0 h 854579"/>
              <a:gd name="connsiteX4" fmla="*/ 1256839 w 1281869"/>
              <a:gd name="connsiteY4" fmla="*/ 25030 h 854579"/>
              <a:gd name="connsiteX5" fmla="*/ 1281869 w 1281869"/>
              <a:gd name="connsiteY5" fmla="*/ 85458 h 854579"/>
              <a:gd name="connsiteX6" fmla="*/ 1281869 w 1281869"/>
              <a:gd name="connsiteY6" fmla="*/ 769121 h 854579"/>
              <a:gd name="connsiteX7" fmla="*/ 1256839 w 1281869"/>
              <a:gd name="connsiteY7" fmla="*/ 829549 h 854579"/>
              <a:gd name="connsiteX8" fmla="*/ 1196411 w 1281869"/>
              <a:gd name="connsiteY8" fmla="*/ 854579 h 854579"/>
              <a:gd name="connsiteX9" fmla="*/ 85458 w 1281869"/>
              <a:gd name="connsiteY9" fmla="*/ 854579 h 854579"/>
              <a:gd name="connsiteX10" fmla="*/ 25030 w 1281869"/>
              <a:gd name="connsiteY10" fmla="*/ 829549 h 854579"/>
              <a:gd name="connsiteX11" fmla="*/ 0 w 1281869"/>
              <a:gd name="connsiteY11" fmla="*/ 769121 h 854579"/>
              <a:gd name="connsiteX12" fmla="*/ 0 w 1281869"/>
              <a:gd name="connsiteY12" fmla="*/ 85458 h 854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81869" h="854579">
                <a:moveTo>
                  <a:pt x="0" y="85458"/>
                </a:moveTo>
                <a:cubicBezTo>
                  <a:pt x="0" y="62793"/>
                  <a:pt x="9004" y="41057"/>
                  <a:pt x="25030" y="25030"/>
                </a:cubicBezTo>
                <a:cubicBezTo>
                  <a:pt x="41057" y="9004"/>
                  <a:pt x="62793" y="0"/>
                  <a:pt x="85458" y="0"/>
                </a:cubicBezTo>
                <a:lnTo>
                  <a:pt x="1196411" y="0"/>
                </a:lnTo>
                <a:cubicBezTo>
                  <a:pt x="1219076" y="0"/>
                  <a:pt x="1240812" y="9004"/>
                  <a:pt x="1256839" y="25030"/>
                </a:cubicBezTo>
                <a:cubicBezTo>
                  <a:pt x="1272865" y="41057"/>
                  <a:pt x="1281869" y="62793"/>
                  <a:pt x="1281869" y="85458"/>
                </a:cubicBezTo>
                <a:lnTo>
                  <a:pt x="1281869" y="769121"/>
                </a:lnTo>
                <a:cubicBezTo>
                  <a:pt x="1281869" y="791786"/>
                  <a:pt x="1272865" y="813522"/>
                  <a:pt x="1256839" y="829549"/>
                </a:cubicBezTo>
                <a:cubicBezTo>
                  <a:pt x="1240813" y="845575"/>
                  <a:pt x="1219076" y="854579"/>
                  <a:pt x="1196411" y="854579"/>
                </a:cubicBezTo>
                <a:lnTo>
                  <a:pt x="85458" y="854579"/>
                </a:lnTo>
                <a:cubicBezTo>
                  <a:pt x="62793" y="854579"/>
                  <a:pt x="41057" y="845575"/>
                  <a:pt x="25030" y="829549"/>
                </a:cubicBezTo>
                <a:cubicBezTo>
                  <a:pt x="9004" y="813522"/>
                  <a:pt x="0" y="791786"/>
                  <a:pt x="0" y="769121"/>
                </a:cubicBezTo>
                <a:lnTo>
                  <a:pt x="0" y="85458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08850" tIns="108850" rIns="108850" bIns="108850" numCol="1" spcCol="1270" anchor="ctr" anchorCtr="0">
            <a:noAutofit/>
          </a:bodyPr>
          <a:lstStyle/>
          <a:p>
            <a:pPr lvl="0" defTabSz="9779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endParaRPr lang="cs-CZ" sz="1200" b="1" kern="1200" dirty="0" smtClean="0">
              <a:solidFill>
                <a:srgbClr val="C00000"/>
              </a:solidFill>
              <a:latin typeface="Calibri" pitchFamily="34" charset="0"/>
            </a:endParaRPr>
          </a:p>
          <a:p>
            <a:pPr lvl="0" defTabSz="9779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endParaRPr lang="cs-CZ" sz="1200" b="1" kern="1200" dirty="0" smtClean="0">
              <a:solidFill>
                <a:srgbClr val="C00000"/>
              </a:solidFill>
              <a:latin typeface="Calibri" pitchFamily="34" charset="0"/>
            </a:endParaRPr>
          </a:p>
          <a:p>
            <a:pPr lvl="0" defTabSz="9779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kern="1200" dirty="0" smtClean="0">
                <a:solidFill>
                  <a:srgbClr val="C00000"/>
                </a:solidFill>
                <a:latin typeface="Calibri" pitchFamily="34" charset="0"/>
              </a:rPr>
              <a:t>Řídicí skupina</a:t>
            </a:r>
          </a:p>
          <a:p>
            <a:pPr>
              <a:spcBef>
                <a:spcPts val="300"/>
              </a:spcBef>
              <a:buClr>
                <a:srgbClr val="C00000"/>
              </a:buClr>
            </a:pPr>
            <a:r>
              <a:rPr lang="cs-CZ" sz="2400" dirty="0" smtClean="0">
                <a:latin typeface="Calibri" pitchFamily="34" charset="0"/>
              </a:rPr>
              <a:t>Vrcholný orgán </a:t>
            </a:r>
            <a:r>
              <a:rPr lang="cs-CZ" sz="2400" dirty="0" err="1" smtClean="0">
                <a:latin typeface="Calibri" pitchFamily="34" charset="0"/>
              </a:rPr>
              <a:t>CzechELib</a:t>
            </a:r>
            <a:endParaRPr lang="cs-CZ" sz="2400" dirty="0" smtClean="0">
              <a:latin typeface="Calibri" pitchFamily="34" charset="0"/>
            </a:endParaRPr>
          </a:p>
          <a:p>
            <a:pPr lvl="1">
              <a:spcBef>
                <a:spcPts val="300"/>
              </a:spcBef>
              <a:buClr>
                <a:srgbClr val="C00000"/>
              </a:buClr>
            </a:pPr>
            <a:r>
              <a:rPr lang="cs-CZ" dirty="0" smtClean="0">
                <a:latin typeface="Calibri" pitchFamily="34" charset="0"/>
              </a:rPr>
              <a:t>Schvaluje všechna strategická rozhodnutí</a:t>
            </a:r>
          </a:p>
          <a:p>
            <a:pPr lvl="1">
              <a:spcBef>
                <a:spcPts val="300"/>
              </a:spcBef>
              <a:buClr>
                <a:srgbClr val="C00000"/>
              </a:buClr>
            </a:pPr>
            <a:r>
              <a:rPr lang="cs-CZ" dirty="0" smtClean="0">
                <a:latin typeface="Calibri" pitchFamily="34" charset="0"/>
              </a:rPr>
              <a:t>Pravidelně se schází 4x ročně, po plném zavedení 2x ročně</a:t>
            </a:r>
          </a:p>
          <a:p>
            <a:pPr lvl="1">
              <a:spcBef>
                <a:spcPts val="300"/>
              </a:spcBef>
              <a:buClr>
                <a:srgbClr val="C00000"/>
              </a:buClr>
            </a:pPr>
            <a:r>
              <a:rPr lang="cs-CZ" dirty="0" smtClean="0">
                <a:latin typeface="Calibri" pitchFamily="34" charset="0"/>
              </a:rPr>
              <a:t>5 – 7 zástupců: RVVI, AVČR, KR/RVŠ, MŠMT, MK, jiné resorty?</a:t>
            </a:r>
          </a:p>
          <a:p>
            <a:pPr lvl="1">
              <a:spcBef>
                <a:spcPts val="300"/>
              </a:spcBef>
              <a:buClr>
                <a:srgbClr val="C00000"/>
              </a:buClr>
            </a:pPr>
            <a:r>
              <a:rPr lang="cs-CZ" dirty="0" smtClean="0">
                <a:latin typeface="Calibri" pitchFamily="34" charset="0"/>
              </a:rPr>
              <a:t>+ tajemník </a:t>
            </a:r>
          </a:p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cs-CZ" sz="2400" kern="1200" dirty="0">
              <a:latin typeface="Calibri" pitchFamily="34" charset="0"/>
            </a:endParaRP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97083-9A32-4753-BC49-8869E2A0E43D}" type="slidenum">
              <a:rPr lang="cs-CZ" smtClean="0">
                <a:latin typeface="Calibri" pitchFamily="34" charset="0"/>
              </a:rPr>
              <a:pPr>
                <a:defRPr/>
              </a:pPr>
              <a:t>13</a:t>
            </a:fld>
            <a:endParaRPr lang="cs-CZ" dirty="0">
              <a:latin typeface="Calibri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391" y="194931"/>
            <a:ext cx="886314" cy="569773"/>
          </a:xfrm>
          <a:prstGeom prst="rect">
            <a:avLst/>
          </a:prstGeom>
        </p:spPr>
      </p:pic>
      <p:sp>
        <p:nvSpPr>
          <p:cNvPr id="10" name="Volný tvar 9"/>
          <p:cNvSpPr/>
          <p:nvPr/>
        </p:nvSpPr>
        <p:spPr>
          <a:xfrm>
            <a:off x="467544" y="2996952"/>
            <a:ext cx="4032448" cy="3456384"/>
          </a:xfrm>
          <a:custGeom>
            <a:avLst/>
            <a:gdLst>
              <a:gd name="connsiteX0" fmla="*/ 0 w 1281869"/>
              <a:gd name="connsiteY0" fmla="*/ 85458 h 854579"/>
              <a:gd name="connsiteX1" fmla="*/ 25030 w 1281869"/>
              <a:gd name="connsiteY1" fmla="*/ 25030 h 854579"/>
              <a:gd name="connsiteX2" fmla="*/ 85458 w 1281869"/>
              <a:gd name="connsiteY2" fmla="*/ 0 h 854579"/>
              <a:gd name="connsiteX3" fmla="*/ 1196411 w 1281869"/>
              <a:gd name="connsiteY3" fmla="*/ 0 h 854579"/>
              <a:gd name="connsiteX4" fmla="*/ 1256839 w 1281869"/>
              <a:gd name="connsiteY4" fmla="*/ 25030 h 854579"/>
              <a:gd name="connsiteX5" fmla="*/ 1281869 w 1281869"/>
              <a:gd name="connsiteY5" fmla="*/ 85458 h 854579"/>
              <a:gd name="connsiteX6" fmla="*/ 1281869 w 1281869"/>
              <a:gd name="connsiteY6" fmla="*/ 769121 h 854579"/>
              <a:gd name="connsiteX7" fmla="*/ 1256839 w 1281869"/>
              <a:gd name="connsiteY7" fmla="*/ 829549 h 854579"/>
              <a:gd name="connsiteX8" fmla="*/ 1196411 w 1281869"/>
              <a:gd name="connsiteY8" fmla="*/ 854579 h 854579"/>
              <a:gd name="connsiteX9" fmla="*/ 85458 w 1281869"/>
              <a:gd name="connsiteY9" fmla="*/ 854579 h 854579"/>
              <a:gd name="connsiteX10" fmla="*/ 25030 w 1281869"/>
              <a:gd name="connsiteY10" fmla="*/ 829549 h 854579"/>
              <a:gd name="connsiteX11" fmla="*/ 0 w 1281869"/>
              <a:gd name="connsiteY11" fmla="*/ 769121 h 854579"/>
              <a:gd name="connsiteX12" fmla="*/ 0 w 1281869"/>
              <a:gd name="connsiteY12" fmla="*/ 85458 h 854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81869" h="854579">
                <a:moveTo>
                  <a:pt x="0" y="85458"/>
                </a:moveTo>
                <a:cubicBezTo>
                  <a:pt x="0" y="62793"/>
                  <a:pt x="9004" y="41057"/>
                  <a:pt x="25030" y="25030"/>
                </a:cubicBezTo>
                <a:cubicBezTo>
                  <a:pt x="41057" y="9004"/>
                  <a:pt x="62793" y="0"/>
                  <a:pt x="85458" y="0"/>
                </a:cubicBezTo>
                <a:lnTo>
                  <a:pt x="1196411" y="0"/>
                </a:lnTo>
                <a:cubicBezTo>
                  <a:pt x="1219076" y="0"/>
                  <a:pt x="1240812" y="9004"/>
                  <a:pt x="1256839" y="25030"/>
                </a:cubicBezTo>
                <a:cubicBezTo>
                  <a:pt x="1272865" y="41057"/>
                  <a:pt x="1281869" y="62793"/>
                  <a:pt x="1281869" y="85458"/>
                </a:cubicBezTo>
                <a:lnTo>
                  <a:pt x="1281869" y="769121"/>
                </a:lnTo>
                <a:cubicBezTo>
                  <a:pt x="1281869" y="791786"/>
                  <a:pt x="1272865" y="813522"/>
                  <a:pt x="1256839" y="829549"/>
                </a:cubicBezTo>
                <a:cubicBezTo>
                  <a:pt x="1240813" y="845575"/>
                  <a:pt x="1219076" y="854579"/>
                  <a:pt x="1196411" y="854579"/>
                </a:cubicBezTo>
                <a:lnTo>
                  <a:pt x="85458" y="854579"/>
                </a:lnTo>
                <a:cubicBezTo>
                  <a:pt x="62793" y="854579"/>
                  <a:pt x="41057" y="845575"/>
                  <a:pt x="25030" y="829549"/>
                </a:cubicBezTo>
                <a:cubicBezTo>
                  <a:pt x="9004" y="813522"/>
                  <a:pt x="0" y="791786"/>
                  <a:pt x="0" y="769121"/>
                </a:cubicBezTo>
                <a:lnTo>
                  <a:pt x="0" y="85458"/>
                </a:lnTo>
                <a:close/>
              </a:path>
            </a:pathLst>
          </a:custGeom>
          <a:gradFill flip="none" rotWithShape="1">
            <a:gsLst>
              <a:gs pos="0">
                <a:srgbClr val="9CB86E">
                  <a:lumMod val="44000"/>
                  <a:lumOff val="56000"/>
                </a:srgbClr>
              </a:gs>
              <a:gs pos="100000">
                <a:srgbClr val="92D050">
                  <a:lumMod val="70000"/>
                  <a:lumOff val="30000"/>
                </a:srgbClr>
              </a:gs>
            </a:gsLst>
            <a:lin ang="5400000" scaled="0"/>
            <a:tileRect/>
          </a:gra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08850" tIns="108850" rIns="108850" bIns="108850" numCol="1" spcCol="1270" anchor="t" anchorCtr="0">
            <a:noAutofit/>
          </a:bodyPr>
          <a:lstStyle/>
          <a:p>
            <a:pPr defTabSz="9779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 smtClean="0">
                <a:solidFill>
                  <a:srgbClr val="C00000"/>
                </a:solidFill>
                <a:latin typeface="Calibri" pitchFamily="34" charset="0"/>
              </a:rPr>
              <a:t>Licenční a administrativní jednotka</a:t>
            </a:r>
          </a:p>
          <a:p>
            <a:pPr>
              <a:spcBef>
                <a:spcPts val="300"/>
              </a:spcBef>
              <a:buClr>
                <a:srgbClr val="C00000"/>
              </a:buClr>
            </a:pPr>
            <a:r>
              <a:rPr lang="cs-CZ" sz="2400" dirty="0" smtClean="0">
                <a:latin typeface="Calibri" pitchFamily="34" charset="0"/>
              </a:rPr>
              <a:t>Obchodní/vyjednávací orgán</a:t>
            </a:r>
          </a:p>
          <a:p>
            <a:pPr lvl="1">
              <a:spcBef>
                <a:spcPts val="300"/>
              </a:spcBef>
              <a:buClr>
                <a:srgbClr val="C00000"/>
              </a:buClr>
            </a:pPr>
            <a:r>
              <a:rPr lang="cs-CZ" dirty="0" smtClean="0">
                <a:latin typeface="Calibri" pitchFamily="34" charset="0"/>
              </a:rPr>
              <a:t>3 </a:t>
            </a:r>
            <a:r>
              <a:rPr lang="cs-CZ" dirty="0" err="1" smtClean="0">
                <a:latin typeface="Calibri" pitchFamily="34" charset="0"/>
              </a:rPr>
              <a:t>fte</a:t>
            </a:r>
            <a:r>
              <a:rPr lang="cs-CZ" dirty="0" smtClean="0">
                <a:latin typeface="Calibri" pitchFamily="34" charset="0"/>
              </a:rPr>
              <a:t>: vyjednávání a komunikace s vydavateli s pomocí externistů</a:t>
            </a:r>
          </a:p>
          <a:p>
            <a:pPr lvl="1">
              <a:spcBef>
                <a:spcPts val="300"/>
              </a:spcBef>
              <a:buClr>
                <a:srgbClr val="C00000"/>
              </a:buClr>
            </a:pPr>
            <a:r>
              <a:rPr lang="cs-CZ" dirty="0" smtClean="0">
                <a:latin typeface="Calibri" pitchFamily="34" charset="0"/>
              </a:rPr>
              <a:t>3 </a:t>
            </a:r>
            <a:r>
              <a:rPr lang="cs-CZ" dirty="0" err="1" smtClean="0">
                <a:latin typeface="Calibri" pitchFamily="34" charset="0"/>
              </a:rPr>
              <a:t>fte</a:t>
            </a:r>
            <a:r>
              <a:rPr lang="cs-CZ" dirty="0" smtClean="0">
                <a:latin typeface="Calibri" pitchFamily="34" charset="0"/>
              </a:rPr>
              <a:t>: administrátoři institucionálních účtů, komunikace s experty a ŘS, dotazy, zprávy, interní fungování</a:t>
            </a:r>
          </a:p>
          <a:p>
            <a:pPr lvl="1">
              <a:spcBef>
                <a:spcPts val="300"/>
              </a:spcBef>
              <a:buClr>
                <a:srgbClr val="C00000"/>
              </a:buClr>
            </a:pPr>
            <a:r>
              <a:rPr lang="cs-CZ" dirty="0" smtClean="0">
                <a:latin typeface="Calibri" pitchFamily="34" charset="0"/>
              </a:rPr>
              <a:t>1 </a:t>
            </a:r>
            <a:r>
              <a:rPr lang="cs-CZ" dirty="0" err="1" smtClean="0">
                <a:latin typeface="Calibri" pitchFamily="34" charset="0"/>
              </a:rPr>
              <a:t>fte</a:t>
            </a:r>
            <a:r>
              <a:rPr lang="cs-CZ" dirty="0" smtClean="0">
                <a:latin typeface="Calibri" pitchFamily="34" charset="0"/>
              </a:rPr>
              <a:t>: expert na smluvní právo</a:t>
            </a:r>
            <a:endParaRPr lang="cs-CZ" sz="2200" b="1" kern="1200" dirty="0" smtClean="0">
              <a:solidFill>
                <a:srgbClr val="C00000"/>
              </a:solidFill>
            </a:endParaRPr>
          </a:p>
        </p:txBody>
      </p:sp>
      <p:sp>
        <p:nvSpPr>
          <p:cNvPr id="11" name="Volný tvar 10"/>
          <p:cNvSpPr/>
          <p:nvPr/>
        </p:nvSpPr>
        <p:spPr>
          <a:xfrm>
            <a:off x="4716016" y="2996952"/>
            <a:ext cx="4032448" cy="3456384"/>
          </a:xfrm>
          <a:custGeom>
            <a:avLst/>
            <a:gdLst>
              <a:gd name="connsiteX0" fmla="*/ 0 w 1281869"/>
              <a:gd name="connsiteY0" fmla="*/ 85458 h 854579"/>
              <a:gd name="connsiteX1" fmla="*/ 25030 w 1281869"/>
              <a:gd name="connsiteY1" fmla="*/ 25030 h 854579"/>
              <a:gd name="connsiteX2" fmla="*/ 85458 w 1281869"/>
              <a:gd name="connsiteY2" fmla="*/ 0 h 854579"/>
              <a:gd name="connsiteX3" fmla="*/ 1196411 w 1281869"/>
              <a:gd name="connsiteY3" fmla="*/ 0 h 854579"/>
              <a:gd name="connsiteX4" fmla="*/ 1256839 w 1281869"/>
              <a:gd name="connsiteY4" fmla="*/ 25030 h 854579"/>
              <a:gd name="connsiteX5" fmla="*/ 1281869 w 1281869"/>
              <a:gd name="connsiteY5" fmla="*/ 85458 h 854579"/>
              <a:gd name="connsiteX6" fmla="*/ 1281869 w 1281869"/>
              <a:gd name="connsiteY6" fmla="*/ 769121 h 854579"/>
              <a:gd name="connsiteX7" fmla="*/ 1256839 w 1281869"/>
              <a:gd name="connsiteY7" fmla="*/ 829549 h 854579"/>
              <a:gd name="connsiteX8" fmla="*/ 1196411 w 1281869"/>
              <a:gd name="connsiteY8" fmla="*/ 854579 h 854579"/>
              <a:gd name="connsiteX9" fmla="*/ 85458 w 1281869"/>
              <a:gd name="connsiteY9" fmla="*/ 854579 h 854579"/>
              <a:gd name="connsiteX10" fmla="*/ 25030 w 1281869"/>
              <a:gd name="connsiteY10" fmla="*/ 829549 h 854579"/>
              <a:gd name="connsiteX11" fmla="*/ 0 w 1281869"/>
              <a:gd name="connsiteY11" fmla="*/ 769121 h 854579"/>
              <a:gd name="connsiteX12" fmla="*/ 0 w 1281869"/>
              <a:gd name="connsiteY12" fmla="*/ 85458 h 854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81869" h="854579">
                <a:moveTo>
                  <a:pt x="0" y="85458"/>
                </a:moveTo>
                <a:cubicBezTo>
                  <a:pt x="0" y="62793"/>
                  <a:pt x="9004" y="41057"/>
                  <a:pt x="25030" y="25030"/>
                </a:cubicBezTo>
                <a:cubicBezTo>
                  <a:pt x="41057" y="9004"/>
                  <a:pt x="62793" y="0"/>
                  <a:pt x="85458" y="0"/>
                </a:cubicBezTo>
                <a:lnTo>
                  <a:pt x="1196411" y="0"/>
                </a:lnTo>
                <a:cubicBezTo>
                  <a:pt x="1219076" y="0"/>
                  <a:pt x="1240812" y="9004"/>
                  <a:pt x="1256839" y="25030"/>
                </a:cubicBezTo>
                <a:cubicBezTo>
                  <a:pt x="1272865" y="41057"/>
                  <a:pt x="1281869" y="62793"/>
                  <a:pt x="1281869" y="85458"/>
                </a:cubicBezTo>
                <a:lnTo>
                  <a:pt x="1281869" y="769121"/>
                </a:lnTo>
                <a:cubicBezTo>
                  <a:pt x="1281869" y="791786"/>
                  <a:pt x="1272865" y="813522"/>
                  <a:pt x="1256839" y="829549"/>
                </a:cubicBezTo>
                <a:cubicBezTo>
                  <a:pt x="1240813" y="845575"/>
                  <a:pt x="1219076" y="854579"/>
                  <a:pt x="1196411" y="854579"/>
                </a:cubicBezTo>
                <a:lnTo>
                  <a:pt x="85458" y="854579"/>
                </a:lnTo>
                <a:cubicBezTo>
                  <a:pt x="62793" y="854579"/>
                  <a:pt x="41057" y="845575"/>
                  <a:pt x="25030" y="829549"/>
                </a:cubicBezTo>
                <a:cubicBezTo>
                  <a:pt x="9004" y="813522"/>
                  <a:pt x="0" y="791786"/>
                  <a:pt x="0" y="769121"/>
                </a:cubicBezTo>
                <a:lnTo>
                  <a:pt x="0" y="85458"/>
                </a:lnTo>
                <a:close/>
              </a:path>
            </a:pathLst>
          </a:custGeom>
          <a:gradFill flip="none" rotWithShape="1">
            <a:gsLst>
              <a:gs pos="0">
                <a:srgbClr val="9CB86E">
                  <a:lumMod val="44000"/>
                  <a:lumOff val="56000"/>
                </a:srgbClr>
              </a:gs>
              <a:gs pos="100000">
                <a:srgbClr val="92D050">
                  <a:lumMod val="70000"/>
                  <a:lumOff val="30000"/>
                </a:srgbClr>
              </a:gs>
            </a:gsLst>
            <a:lin ang="5400000" scaled="0"/>
            <a:tileRect/>
          </a:gra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08850" tIns="108850" rIns="108850" bIns="108850" numCol="1" spcCol="1270" anchor="t" anchorCtr="0">
            <a:noAutofit/>
          </a:bodyPr>
          <a:lstStyle/>
          <a:p>
            <a:pPr defTabSz="9779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>
                <a:solidFill>
                  <a:srgbClr val="C00000"/>
                </a:solidFill>
                <a:latin typeface="Calibri" pitchFamily="34" charset="0"/>
              </a:rPr>
              <a:t>Technická jednotka</a:t>
            </a:r>
          </a:p>
          <a:p>
            <a:pPr defTabSz="977900">
              <a:lnSpc>
                <a:spcPct val="90000"/>
              </a:lnSpc>
              <a:spcBef>
                <a:spcPts val="300"/>
              </a:spcBef>
              <a:buClr>
                <a:srgbClr val="C00000"/>
              </a:buClr>
            </a:pPr>
            <a:r>
              <a:rPr lang="cs-CZ" sz="2400" dirty="0">
                <a:latin typeface="Calibri" pitchFamily="34" charset="0"/>
              </a:rPr>
              <a:t>Technická podpora</a:t>
            </a:r>
          </a:p>
          <a:p>
            <a:pPr lvl="1">
              <a:spcBef>
                <a:spcPts val="300"/>
              </a:spcBef>
              <a:buClr>
                <a:srgbClr val="C00000"/>
              </a:buClr>
            </a:pPr>
            <a:r>
              <a:rPr lang="cs-CZ" dirty="0">
                <a:latin typeface="Calibri" pitchFamily="34" charset="0"/>
              </a:rPr>
              <a:t>2 </a:t>
            </a:r>
            <a:r>
              <a:rPr lang="cs-CZ" dirty="0" err="1">
                <a:latin typeface="Calibri" pitchFamily="34" charset="0"/>
              </a:rPr>
              <a:t>fte</a:t>
            </a:r>
            <a:r>
              <a:rPr lang="cs-CZ" dirty="0">
                <a:latin typeface="Calibri" pitchFamily="34" charset="0"/>
              </a:rPr>
              <a:t>: zajištění technické podpory s pomocí externistů</a:t>
            </a:r>
          </a:p>
        </p:txBody>
      </p:sp>
    </p:spTree>
    <p:extLst>
      <p:ext uri="{BB962C8B-B14F-4D97-AF65-F5344CB8AC3E}">
        <p14:creationId xmlns:p14="http://schemas.microsoft.com/office/powerpoint/2010/main" val="225602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97083-9A32-4753-BC49-8869E2A0E43D}" type="slidenum">
              <a:rPr lang="cs-CZ" smtClean="0">
                <a:latin typeface="Calibri" pitchFamily="34" charset="0"/>
              </a:rPr>
              <a:pPr>
                <a:defRPr/>
              </a:pPr>
              <a:t>14</a:t>
            </a:fld>
            <a:endParaRPr lang="cs-CZ" dirty="0">
              <a:latin typeface="Calibri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391" y="194931"/>
            <a:ext cx="886314" cy="569773"/>
          </a:xfrm>
          <a:prstGeom prst="rect">
            <a:avLst/>
          </a:prstGeom>
        </p:spPr>
      </p:pic>
      <p:sp>
        <p:nvSpPr>
          <p:cNvPr id="7" name="Volný tvar 6"/>
          <p:cNvSpPr/>
          <p:nvPr/>
        </p:nvSpPr>
        <p:spPr>
          <a:xfrm>
            <a:off x="395536" y="332656"/>
            <a:ext cx="5904656" cy="2160240"/>
          </a:xfrm>
          <a:custGeom>
            <a:avLst/>
            <a:gdLst>
              <a:gd name="connsiteX0" fmla="*/ 0 w 1281869"/>
              <a:gd name="connsiteY0" fmla="*/ 85458 h 854579"/>
              <a:gd name="connsiteX1" fmla="*/ 25030 w 1281869"/>
              <a:gd name="connsiteY1" fmla="*/ 25030 h 854579"/>
              <a:gd name="connsiteX2" fmla="*/ 85458 w 1281869"/>
              <a:gd name="connsiteY2" fmla="*/ 0 h 854579"/>
              <a:gd name="connsiteX3" fmla="*/ 1196411 w 1281869"/>
              <a:gd name="connsiteY3" fmla="*/ 0 h 854579"/>
              <a:gd name="connsiteX4" fmla="*/ 1256839 w 1281869"/>
              <a:gd name="connsiteY4" fmla="*/ 25030 h 854579"/>
              <a:gd name="connsiteX5" fmla="*/ 1281869 w 1281869"/>
              <a:gd name="connsiteY5" fmla="*/ 85458 h 854579"/>
              <a:gd name="connsiteX6" fmla="*/ 1281869 w 1281869"/>
              <a:gd name="connsiteY6" fmla="*/ 769121 h 854579"/>
              <a:gd name="connsiteX7" fmla="*/ 1256839 w 1281869"/>
              <a:gd name="connsiteY7" fmla="*/ 829549 h 854579"/>
              <a:gd name="connsiteX8" fmla="*/ 1196411 w 1281869"/>
              <a:gd name="connsiteY8" fmla="*/ 854579 h 854579"/>
              <a:gd name="connsiteX9" fmla="*/ 85458 w 1281869"/>
              <a:gd name="connsiteY9" fmla="*/ 854579 h 854579"/>
              <a:gd name="connsiteX10" fmla="*/ 25030 w 1281869"/>
              <a:gd name="connsiteY10" fmla="*/ 829549 h 854579"/>
              <a:gd name="connsiteX11" fmla="*/ 0 w 1281869"/>
              <a:gd name="connsiteY11" fmla="*/ 769121 h 854579"/>
              <a:gd name="connsiteX12" fmla="*/ 0 w 1281869"/>
              <a:gd name="connsiteY12" fmla="*/ 85458 h 854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81869" h="854579">
                <a:moveTo>
                  <a:pt x="0" y="85458"/>
                </a:moveTo>
                <a:cubicBezTo>
                  <a:pt x="0" y="62793"/>
                  <a:pt x="9004" y="41057"/>
                  <a:pt x="25030" y="25030"/>
                </a:cubicBezTo>
                <a:cubicBezTo>
                  <a:pt x="41057" y="9004"/>
                  <a:pt x="62793" y="0"/>
                  <a:pt x="85458" y="0"/>
                </a:cubicBezTo>
                <a:lnTo>
                  <a:pt x="1196411" y="0"/>
                </a:lnTo>
                <a:cubicBezTo>
                  <a:pt x="1219076" y="0"/>
                  <a:pt x="1240812" y="9004"/>
                  <a:pt x="1256839" y="25030"/>
                </a:cubicBezTo>
                <a:cubicBezTo>
                  <a:pt x="1272865" y="41057"/>
                  <a:pt x="1281869" y="62793"/>
                  <a:pt x="1281869" y="85458"/>
                </a:cubicBezTo>
                <a:lnTo>
                  <a:pt x="1281869" y="769121"/>
                </a:lnTo>
                <a:cubicBezTo>
                  <a:pt x="1281869" y="791786"/>
                  <a:pt x="1272865" y="813522"/>
                  <a:pt x="1256839" y="829549"/>
                </a:cubicBezTo>
                <a:cubicBezTo>
                  <a:pt x="1240813" y="845575"/>
                  <a:pt x="1219076" y="854579"/>
                  <a:pt x="1196411" y="854579"/>
                </a:cubicBezTo>
                <a:lnTo>
                  <a:pt x="85458" y="854579"/>
                </a:lnTo>
                <a:cubicBezTo>
                  <a:pt x="62793" y="854579"/>
                  <a:pt x="41057" y="845575"/>
                  <a:pt x="25030" y="829549"/>
                </a:cubicBezTo>
                <a:cubicBezTo>
                  <a:pt x="9004" y="813522"/>
                  <a:pt x="0" y="791786"/>
                  <a:pt x="0" y="769121"/>
                </a:cubicBezTo>
                <a:lnTo>
                  <a:pt x="0" y="85458"/>
                </a:lnTo>
                <a:close/>
              </a:path>
            </a:pathLst>
          </a:cu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99000">
                <a:srgbClr val="D4DEFF">
                  <a:lumMod val="62000"/>
                  <a:lumOff val="38000"/>
                </a:srgbClr>
              </a:gs>
              <a:gs pos="100000">
                <a:srgbClr val="96AB94"/>
              </a:gs>
            </a:gsLst>
            <a:lin ang="16200000" scaled="0"/>
            <a:tileRect/>
          </a:gra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08850" tIns="108850" rIns="108850" bIns="108850" numCol="1" spcCol="1270" anchor="ctr" anchorCtr="0">
            <a:noAutofit/>
          </a:bodyPr>
          <a:lstStyle/>
          <a:p>
            <a:pPr defTabSz="9779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 smtClean="0">
                <a:solidFill>
                  <a:srgbClr val="C00000"/>
                </a:solidFill>
                <a:latin typeface="Calibri" pitchFamily="34" charset="0"/>
              </a:rPr>
              <a:t>Konsorciální skupina – </a:t>
            </a:r>
            <a:r>
              <a:rPr lang="cs-CZ" sz="2400" b="1" dirty="0" err="1" smtClean="0">
                <a:solidFill>
                  <a:srgbClr val="C00000"/>
                </a:solidFill>
                <a:latin typeface="Calibri" pitchFamily="34" charset="0"/>
              </a:rPr>
              <a:t>plenum</a:t>
            </a:r>
            <a:endParaRPr lang="cs-CZ" sz="2400" b="1" dirty="0" smtClean="0">
              <a:solidFill>
                <a:srgbClr val="C00000"/>
              </a:solidFill>
              <a:latin typeface="Calibri" pitchFamily="34" charset="0"/>
            </a:endParaRPr>
          </a:p>
          <a:p>
            <a:pPr>
              <a:spcBef>
                <a:spcPts val="300"/>
              </a:spcBef>
              <a:buClr>
                <a:srgbClr val="C00000"/>
              </a:buClr>
            </a:pPr>
            <a:r>
              <a:rPr lang="cs-CZ" sz="2400" dirty="0" smtClean="0">
                <a:latin typeface="Calibri" pitchFamily="34" charset="0"/>
              </a:rPr>
              <a:t>„Valná hromada“</a:t>
            </a:r>
          </a:p>
          <a:p>
            <a:pPr lvl="1">
              <a:spcBef>
                <a:spcPts val="300"/>
              </a:spcBef>
              <a:buClr>
                <a:srgbClr val="C00000"/>
              </a:buClr>
            </a:pPr>
            <a:r>
              <a:rPr lang="cs-CZ" dirty="0" smtClean="0">
                <a:latin typeface="Calibri" pitchFamily="34" charset="0"/>
              </a:rPr>
              <a:t>Schází se jednou ročně</a:t>
            </a:r>
          </a:p>
          <a:p>
            <a:pPr lvl="1">
              <a:spcBef>
                <a:spcPts val="300"/>
              </a:spcBef>
              <a:buClr>
                <a:srgbClr val="C00000"/>
              </a:buClr>
            </a:pPr>
            <a:r>
              <a:rPr lang="cs-CZ" dirty="0" smtClean="0">
                <a:latin typeface="Calibri" pitchFamily="34" charset="0"/>
              </a:rPr>
              <a:t>Celkem okolo 150 zástupců všech členských organizací</a:t>
            </a:r>
          </a:p>
          <a:p>
            <a:pPr lvl="1">
              <a:spcBef>
                <a:spcPts val="300"/>
              </a:spcBef>
              <a:buClr>
                <a:srgbClr val="C00000"/>
              </a:buClr>
            </a:pPr>
            <a:r>
              <a:rPr lang="cs-CZ" dirty="0" smtClean="0">
                <a:latin typeface="Calibri" pitchFamily="34" charset="0"/>
              </a:rPr>
              <a:t>Vyjadřují se a připomínkují strategii</a:t>
            </a:r>
            <a:endParaRPr lang="cs-CZ" sz="2000" dirty="0" smtClean="0"/>
          </a:p>
        </p:txBody>
      </p:sp>
      <p:sp>
        <p:nvSpPr>
          <p:cNvPr id="14" name="Volný tvar 13"/>
          <p:cNvSpPr/>
          <p:nvPr/>
        </p:nvSpPr>
        <p:spPr>
          <a:xfrm>
            <a:off x="1403648" y="2636912"/>
            <a:ext cx="7272808" cy="3168352"/>
          </a:xfrm>
          <a:custGeom>
            <a:avLst/>
            <a:gdLst>
              <a:gd name="connsiteX0" fmla="*/ 0 w 1281869"/>
              <a:gd name="connsiteY0" fmla="*/ 85458 h 854579"/>
              <a:gd name="connsiteX1" fmla="*/ 25030 w 1281869"/>
              <a:gd name="connsiteY1" fmla="*/ 25030 h 854579"/>
              <a:gd name="connsiteX2" fmla="*/ 85458 w 1281869"/>
              <a:gd name="connsiteY2" fmla="*/ 0 h 854579"/>
              <a:gd name="connsiteX3" fmla="*/ 1196411 w 1281869"/>
              <a:gd name="connsiteY3" fmla="*/ 0 h 854579"/>
              <a:gd name="connsiteX4" fmla="*/ 1256839 w 1281869"/>
              <a:gd name="connsiteY4" fmla="*/ 25030 h 854579"/>
              <a:gd name="connsiteX5" fmla="*/ 1281869 w 1281869"/>
              <a:gd name="connsiteY5" fmla="*/ 85458 h 854579"/>
              <a:gd name="connsiteX6" fmla="*/ 1281869 w 1281869"/>
              <a:gd name="connsiteY6" fmla="*/ 769121 h 854579"/>
              <a:gd name="connsiteX7" fmla="*/ 1256839 w 1281869"/>
              <a:gd name="connsiteY7" fmla="*/ 829549 h 854579"/>
              <a:gd name="connsiteX8" fmla="*/ 1196411 w 1281869"/>
              <a:gd name="connsiteY8" fmla="*/ 854579 h 854579"/>
              <a:gd name="connsiteX9" fmla="*/ 85458 w 1281869"/>
              <a:gd name="connsiteY9" fmla="*/ 854579 h 854579"/>
              <a:gd name="connsiteX10" fmla="*/ 25030 w 1281869"/>
              <a:gd name="connsiteY10" fmla="*/ 829549 h 854579"/>
              <a:gd name="connsiteX11" fmla="*/ 0 w 1281869"/>
              <a:gd name="connsiteY11" fmla="*/ 769121 h 854579"/>
              <a:gd name="connsiteX12" fmla="*/ 0 w 1281869"/>
              <a:gd name="connsiteY12" fmla="*/ 85458 h 854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81869" h="854579">
                <a:moveTo>
                  <a:pt x="0" y="85458"/>
                </a:moveTo>
                <a:cubicBezTo>
                  <a:pt x="0" y="62793"/>
                  <a:pt x="9004" y="41057"/>
                  <a:pt x="25030" y="25030"/>
                </a:cubicBezTo>
                <a:cubicBezTo>
                  <a:pt x="41057" y="9004"/>
                  <a:pt x="62793" y="0"/>
                  <a:pt x="85458" y="0"/>
                </a:cubicBezTo>
                <a:lnTo>
                  <a:pt x="1196411" y="0"/>
                </a:lnTo>
                <a:cubicBezTo>
                  <a:pt x="1219076" y="0"/>
                  <a:pt x="1240812" y="9004"/>
                  <a:pt x="1256839" y="25030"/>
                </a:cubicBezTo>
                <a:cubicBezTo>
                  <a:pt x="1272865" y="41057"/>
                  <a:pt x="1281869" y="62793"/>
                  <a:pt x="1281869" y="85458"/>
                </a:cubicBezTo>
                <a:lnTo>
                  <a:pt x="1281869" y="769121"/>
                </a:lnTo>
                <a:cubicBezTo>
                  <a:pt x="1281869" y="791786"/>
                  <a:pt x="1272865" y="813522"/>
                  <a:pt x="1256839" y="829549"/>
                </a:cubicBezTo>
                <a:cubicBezTo>
                  <a:pt x="1240813" y="845575"/>
                  <a:pt x="1219076" y="854579"/>
                  <a:pt x="1196411" y="854579"/>
                </a:cubicBezTo>
                <a:lnTo>
                  <a:pt x="85458" y="854579"/>
                </a:lnTo>
                <a:cubicBezTo>
                  <a:pt x="62793" y="854579"/>
                  <a:pt x="41057" y="845575"/>
                  <a:pt x="25030" y="829549"/>
                </a:cubicBezTo>
                <a:cubicBezTo>
                  <a:pt x="9004" y="813522"/>
                  <a:pt x="0" y="791786"/>
                  <a:pt x="0" y="769121"/>
                </a:cubicBezTo>
                <a:lnTo>
                  <a:pt x="0" y="85458"/>
                </a:lnTo>
                <a:close/>
              </a:path>
            </a:pathLst>
          </a:cu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99000">
                <a:srgbClr val="D4DEFF">
                  <a:lumMod val="62000"/>
                  <a:lumOff val="38000"/>
                </a:srgbClr>
              </a:gs>
            </a:gsLst>
            <a:lin ang="16200000" scaled="0"/>
            <a:tileRect/>
          </a:gra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08850" tIns="108850" rIns="108850" bIns="108850" numCol="1" spcCol="1270" anchor="ctr" anchorCtr="0">
            <a:noAutofit/>
          </a:bodyPr>
          <a:lstStyle/>
          <a:p>
            <a:pPr algn="r" defTabSz="9779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3200" b="1" dirty="0">
                <a:solidFill>
                  <a:srgbClr val="C00000"/>
                </a:solidFill>
                <a:latin typeface="Calibri" pitchFamily="34" charset="0"/>
              </a:rPr>
              <a:t>SSH</a:t>
            </a:r>
            <a:endParaRPr lang="cs-CZ" sz="2400" b="1" dirty="0">
              <a:solidFill>
                <a:srgbClr val="C00000"/>
              </a:solidFill>
              <a:latin typeface="Calibri" pitchFamily="34" charset="0"/>
            </a:endParaRPr>
          </a:p>
          <a:p>
            <a:pPr defTabSz="9779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>
                <a:solidFill>
                  <a:srgbClr val="C00000"/>
                </a:solidFill>
                <a:latin typeface="Calibri" pitchFamily="34" charset="0"/>
              </a:rPr>
              <a:t>Expertní skupiny: společenské a humanitní vědy</a:t>
            </a:r>
          </a:p>
          <a:p>
            <a:pPr defTabSz="9779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>
                <a:solidFill>
                  <a:srgbClr val="C00000"/>
                </a:solidFill>
                <a:latin typeface="Calibri" pitchFamily="34" charset="0"/>
              </a:rPr>
              <a:t>Representace účastníků</a:t>
            </a:r>
          </a:p>
          <a:p>
            <a:pPr lvl="1">
              <a:spcBef>
                <a:spcPts val="300"/>
              </a:spcBef>
              <a:buClr>
                <a:srgbClr val="C00000"/>
              </a:buClr>
            </a:pPr>
            <a:r>
              <a:rPr lang="cs-CZ" dirty="0">
                <a:latin typeface="Calibri" pitchFamily="34" charset="0"/>
              </a:rPr>
              <a:t>Každá skupina 5 – 9 expertů + zahraniční expert</a:t>
            </a:r>
          </a:p>
          <a:p>
            <a:pPr lvl="1">
              <a:spcBef>
                <a:spcPts val="300"/>
              </a:spcBef>
              <a:buClr>
                <a:srgbClr val="C00000"/>
              </a:buClr>
            </a:pPr>
            <a:r>
              <a:rPr lang="cs-CZ" dirty="0">
                <a:latin typeface="Calibri" pitchFamily="34" charset="0"/>
              </a:rPr>
              <a:t>Vytvářejí strategii</a:t>
            </a:r>
          </a:p>
          <a:p>
            <a:pPr lvl="1">
              <a:spcBef>
                <a:spcPts val="300"/>
              </a:spcBef>
              <a:buClr>
                <a:srgbClr val="C00000"/>
              </a:buClr>
            </a:pPr>
            <a:endParaRPr lang="cs-CZ" dirty="0">
              <a:latin typeface="Calibri" pitchFamily="34" charset="0"/>
            </a:endParaRPr>
          </a:p>
          <a:p>
            <a:pPr lvl="1">
              <a:spcBef>
                <a:spcPts val="300"/>
              </a:spcBef>
              <a:buClr>
                <a:srgbClr val="C00000"/>
              </a:buClr>
            </a:pPr>
            <a:endParaRPr lang="cs-CZ" dirty="0">
              <a:latin typeface="Calibri" pitchFamily="34" charset="0"/>
            </a:endParaRPr>
          </a:p>
          <a:p>
            <a:pPr lvl="1">
              <a:spcBef>
                <a:spcPts val="300"/>
              </a:spcBef>
              <a:buClr>
                <a:srgbClr val="C00000"/>
              </a:buClr>
            </a:pPr>
            <a:endParaRPr lang="cs-CZ" dirty="0">
              <a:latin typeface="Calibri" pitchFamily="34" charset="0"/>
            </a:endParaRPr>
          </a:p>
        </p:txBody>
      </p:sp>
      <p:sp>
        <p:nvSpPr>
          <p:cNvPr id="13" name="Volný tvar 12"/>
          <p:cNvSpPr/>
          <p:nvPr/>
        </p:nvSpPr>
        <p:spPr>
          <a:xfrm>
            <a:off x="899592" y="3068960"/>
            <a:ext cx="7272808" cy="3168352"/>
          </a:xfrm>
          <a:custGeom>
            <a:avLst/>
            <a:gdLst>
              <a:gd name="connsiteX0" fmla="*/ 0 w 1281869"/>
              <a:gd name="connsiteY0" fmla="*/ 85458 h 854579"/>
              <a:gd name="connsiteX1" fmla="*/ 25030 w 1281869"/>
              <a:gd name="connsiteY1" fmla="*/ 25030 h 854579"/>
              <a:gd name="connsiteX2" fmla="*/ 85458 w 1281869"/>
              <a:gd name="connsiteY2" fmla="*/ 0 h 854579"/>
              <a:gd name="connsiteX3" fmla="*/ 1196411 w 1281869"/>
              <a:gd name="connsiteY3" fmla="*/ 0 h 854579"/>
              <a:gd name="connsiteX4" fmla="*/ 1256839 w 1281869"/>
              <a:gd name="connsiteY4" fmla="*/ 25030 h 854579"/>
              <a:gd name="connsiteX5" fmla="*/ 1281869 w 1281869"/>
              <a:gd name="connsiteY5" fmla="*/ 85458 h 854579"/>
              <a:gd name="connsiteX6" fmla="*/ 1281869 w 1281869"/>
              <a:gd name="connsiteY6" fmla="*/ 769121 h 854579"/>
              <a:gd name="connsiteX7" fmla="*/ 1256839 w 1281869"/>
              <a:gd name="connsiteY7" fmla="*/ 829549 h 854579"/>
              <a:gd name="connsiteX8" fmla="*/ 1196411 w 1281869"/>
              <a:gd name="connsiteY8" fmla="*/ 854579 h 854579"/>
              <a:gd name="connsiteX9" fmla="*/ 85458 w 1281869"/>
              <a:gd name="connsiteY9" fmla="*/ 854579 h 854579"/>
              <a:gd name="connsiteX10" fmla="*/ 25030 w 1281869"/>
              <a:gd name="connsiteY10" fmla="*/ 829549 h 854579"/>
              <a:gd name="connsiteX11" fmla="*/ 0 w 1281869"/>
              <a:gd name="connsiteY11" fmla="*/ 769121 h 854579"/>
              <a:gd name="connsiteX12" fmla="*/ 0 w 1281869"/>
              <a:gd name="connsiteY12" fmla="*/ 85458 h 854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81869" h="854579">
                <a:moveTo>
                  <a:pt x="0" y="85458"/>
                </a:moveTo>
                <a:cubicBezTo>
                  <a:pt x="0" y="62793"/>
                  <a:pt x="9004" y="41057"/>
                  <a:pt x="25030" y="25030"/>
                </a:cubicBezTo>
                <a:cubicBezTo>
                  <a:pt x="41057" y="9004"/>
                  <a:pt x="62793" y="0"/>
                  <a:pt x="85458" y="0"/>
                </a:cubicBezTo>
                <a:lnTo>
                  <a:pt x="1196411" y="0"/>
                </a:lnTo>
                <a:cubicBezTo>
                  <a:pt x="1219076" y="0"/>
                  <a:pt x="1240812" y="9004"/>
                  <a:pt x="1256839" y="25030"/>
                </a:cubicBezTo>
                <a:cubicBezTo>
                  <a:pt x="1272865" y="41057"/>
                  <a:pt x="1281869" y="62793"/>
                  <a:pt x="1281869" y="85458"/>
                </a:cubicBezTo>
                <a:lnTo>
                  <a:pt x="1281869" y="769121"/>
                </a:lnTo>
                <a:cubicBezTo>
                  <a:pt x="1281869" y="791786"/>
                  <a:pt x="1272865" y="813522"/>
                  <a:pt x="1256839" y="829549"/>
                </a:cubicBezTo>
                <a:cubicBezTo>
                  <a:pt x="1240813" y="845575"/>
                  <a:pt x="1219076" y="854579"/>
                  <a:pt x="1196411" y="854579"/>
                </a:cubicBezTo>
                <a:lnTo>
                  <a:pt x="85458" y="854579"/>
                </a:lnTo>
                <a:cubicBezTo>
                  <a:pt x="62793" y="854579"/>
                  <a:pt x="41057" y="845575"/>
                  <a:pt x="25030" y="829549"/>
                </a:cubicBezTo>
                <a:cubicBezTo>
                  <a:pt x="9004" y="813522"/>
                  <a:pt x="0" y="791786"/>
                  <a:pt x="0" y="769121"/>
                </a:cubicBezTo>
                <a:lnTo>
                  <a:pt x="0" y="85458"/>
                </a:lnTo>
                <a:close/>
              </a:path>
            </a:pathLst>
          </a:cu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99000">
                <a:srgbClr val="D4DEFF">
                  <a:lumMod val="62000"/>
                  <a:lumOff val="38000"/>
                </a:srgbClr>
              </a:gs>
            </a:gsLst>
            <a:lin ang="16200000" scaled="0"/>
            <a:tileRect/>
          </a:gra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08850" tIns="108850" rIns="108850" bIns="108850" numCol="1" spcCol="1270" anchor="ctr" anchorCtr="0">
            <a:noAutofit/>
          </a:bodyPr>
          <a:lstStyle/>
          <a:p>
            <a:pPr algn="r" defTabSz="9779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3200" b="1" dirty="0">
                <a:solidFill>
                  <a:srgbClr val="C00000"/>
                </a:solidFill>
                <a:latin typeface="Calibri" pitchFamily="34" charset="0"/>
              </a:rPr>
              <a:t>M</a:t>
            </a:r>
          </a:p>
          <a:p>
            <a:pPr defTabSz="9779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>
                <a:solidFill>
                  <a:srgbClr val="C00000"/>
                </a:solidFill>
                <a:latin typeface="Calibri" pitchFamily="34" charset="0"/>
              </a:rPr>
              <a:t>Expertní skupiny: </a:t>
            </a:r>
            <a:r>
              <a:rPr lang="cs-CZ" sz="2400" b="1" dirty="0" err="1">
                <a:solidFill>
                  <a:srgbClr val="C00000"/>
                </a:solidFill>
                <a:latin typeface="Calibri" pitchFamily="34" charset="0"/>
              </a:rPr>
              <a:t>medicina</a:t>
            </a:r>
            <a:r>
              <a:rPr lang="cs-CZ" sz="2400" b="1" dirty="0">
                <a:solidFill>
                  <a:srgbClr val="C00000"/>
                </a:solidFill>
                <a:latin typeface="Calibri" pitchFamily="34" charset="0"/>
              </a:rPr>
              <a:t>, </a:t>
            </a:r>
          </a:p>
          <a:p>
            <a:pPr defTabSz="9779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>
                <a:solidFill>
                  <a:srgbClr val="C00000"/>
                </a:solidFill>
                <a:latin typeface="Calibri" pitchFamily="34" charset="0"/>
              </a:rPr>
              <a:t>Representace účastníků</a:t>
            </a:r>
          </a:p>
          <a:p>
            <a:pPr lvl="1">
              <a:spcBef>
                <a:spcPts val="300"/>
              </a:spcBef>
              <a:buClr>
                <a:srgbClr val="C00000"/>
              </a:buClr>
            </a:pPr>
            <a:r>
              <a:rPr lang="cs-CZ" dirty="0">
                <a:latin typeface="Calibri" pitchFamily="34" charset="0"/>
              </a:rPr>
              <a:t>Každá skupina 5 – 9 expertů + zahraniční expert</a:t>
            </a:r>
          </a:p>
          <a:p>
            <a:pPr lvl="1">
              <a:spcBef>
                <a:spcPts val="300"/>
              </a:spcBef>
              <a:buClr>
                <a:srgbClr val="C00000"/>
              </a:buClr>
            </a:pPr>
            <a:r>
              <a:rPr lang="cs-CZ" dirty="0">
                <a:latin typeface="Calibri" pitchFamily="34" charset="0"/>
              </a:rPr>
              <a:t>Vytvářejí strategii</a:t>
            </a:r>
          </a:p>
          <a:p>
            <a:pPr lvl="1">
              <a:spcBef>
                <a:spcPts val="300"/>
              </a:spcBef>
              <a:buClr>
                <a:srgbClr val="C00000"/>
              </a:buClr>
            </a:pPr>
            <a:endParaRPr lang="cs-CZ" dirty="0">
              <a:latin typeface="Calibri" pitchFamily="34" charset="0"/>
            </a:endParaRPr>
          </a:p>
          <a:p>
            <a:pPr lvl="1">
              <a:spcBef>
                <a:spcPts val="300"/>
              </a:spcBef>
              <a:buClr>
                <a:srgbClr val="C00000"/>
              </a:buClr>
            </a:pPr>
            <a:endParaRPr lang="cs-CZ" dirty="0">
              <a:latin typeface="Calibri" pitchFamily="34" charset="0"/>
            </a:endParaRPr>
          </a:p>
          <a:p>
            <a:pPr lvl="1">
              <a:spcBef>
                <a:spcPts val="300"/>
              </a:spcBef>
              <a:buClr>
                <a:srgbClr val="C00000"/>
              </a:buClr>
            </a:pPr>
            <a:endParaRPr lang="cs-CZ" dirty="0">
              <a:latin typeface="Calibri" pitchFamily="34" charset="0"/>
            </a:endParaRPr>
          </a:p>
        </p:txBody>
      </p:sp>
      <p:sp>
        <p:nvSpPr>
          <p:cNvPr id="8" name="Volný tvar 7"/>
          <p:cNvSpPr/>
          <p:nvPr/>
        </p:nvSpPr>
        <p:spPr>
          <a:xfrm>
            <a:off x="395536" y="3501008"/>
            <a:ext cx="7272808" cy="3168352"/>
          </a:xfrm>
          <a:custGeom>
            <a:avLst/>
            <a:gdLst>
              <a:gd name="connsiteX0" fmla="*/ 0 w 1281869"/>
              <a:gd name="connsiteY0" fmla="*/ 85458 h 854579"/>
              <a:gd name="connsiteX1" fmla="*/ 25030 w 1281869"/>
              <a:gd name="connsiteY1" fmla="*/ 25030 h 854579"/>
              <a:gd name="connsiteX2" fmla="*/ 85458 w 1281869"/>
              <a:gd name="connsiteY2" fmla="*/ 0 h 854579"/>
              <a:gd name="connsiteX3" fmla="*/ 1196411 w 1281869"/>
              <a:gd name="connsiteY3" fmla="*/ 0 h 854579"/>
              <a:gd name="connsiteX4" fmla="*/ 1256839 w 1281869"/>
              <a:gd name="connsiteY4" fmla="*/ 25030 h 854579"/>
              <a:gd name="connsiteX5" fmla="*/ 1281869 w 1281869"/>
              <a:gd name="connsiteY5" fmla="*/ 85458 h 854579"/>
              <a:gd name="connsiteX6" fmla="*/ 1281869 w 1281869"/>
              <a:gd name="connsiteY6" fmla="*/ 769121 h 854579"/>
              <a:gd name="connsiteX7" fmla="*/ 1256839 w 1281869"/>
              <a:gd name="connsiteY7" fmla="*/ 829549 h 854579"/>
              <a:gd name="connsiteX8" fmla="*/ 1196411 w 1281869"/>
              <a:gd name="connsiteY8" fmla="*/ 854579 h 854579"/>
              <a:gd name="connsiteX9" fmla="*/ 85458 w 1281869"/>
              <a:gd name="connsiteY9" fmla="*/ 854579 h 854579"/>
              <a:gd name="connsiteX10" fmla="*/ 25030 w 1281869"/>
              <a:gd name="connsiteY10" fmla="*/ 829549 h 854579"/>
              <a:gd name="connsiteX11" fmla="*/ 0 w 1281869"/>
              <a:gd name="connsiteY11" fmla="*/ 769121 h 854579"/>
              <a:gd name="connsiteX12" fmla="*/ 0 w 1281869"/>
              <a:gd name="connsiteY12" fmla="*/ 85458 h 854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81869" h="854579">
                <a:moveTo>
                  <a:pt x="0" y="85458"/>
                </a:moveTo>
                <a:cubicBezTo>
                  <a:pt x="0" y="62793"/>
                  <a:pt x="9004" y="41057"/>
                  <a:pt x="25030" y="25030"/>
                </a:cubicBezTo>
                <a:cubicBezTo>
                  <a:pt x="41057" y="9004"/>
                  <a:pt x="62793" y="0"/>
                  <a:pt x="85458" y="0"/>
                </a:cubicBezTo>
                <a:lnTo>
                  <a:pt x="1196411" y="0"/>
                </a:lnTo>
                <a:cubicBezTo>
                  <a:pt x="1219076" y="0"/>
                  <a:pt x="1240812" y="9004"/>
                  <a:pt x="1256839" y="25030"/>
                </a:cubicBezTo>
                <a:cubicBezTo>
                  <a:pt x="1272865" y="41057"/>
                  <a:pt x="1281869" y="62793"/>
                  <a:pt x="1281869" y="85458"/>
                </a:cubicBezTo>
                <a:lnTo>
                  <a:pt x="1281869" y="769121"/>
                </a:lnTo>
                <a:cubicBezTo>
                  <a:pt x="1281869" y="791786"/>
                  <a:pt x="1272865" y="813522"/>
                  <a:pt x="1256839" y="829549"/>
                </a:cubicBezTo>
                <a:cubicBezTo>
                  <a:pt x="1240813" y="845575"/>
                  <a:pt x="1219076" y="854579"/>
                  <a:pt x="1196411" y="854579"/>
                </a:cubicBezTo>
                <a:lnTo>
                  <a:pt x="85458" y="854579"/>
                </a:lnTo>
                <a:cubicBezTo>
                  <a:pt x="62793" y="854579"/>
                  <a:pt x="41057" y="845575"/>
                  <a:pt x="25030" y="829549"/>
                </a:cubicBezTo>
                <a:cubicBezTo>
                  <a:pt x="9004" y="813522"/>
                  <a:pt x="0" y="791786"/>
                  <a:pt x="0" y="769121"/>
                </a:cubicBezTo>
                <a:lnTo>
                  <a:pt x="0" y="85458"/>
                </a:lnTo>
                <a:close/>
              </a:path>
            </a:pathLst>
          </a:cu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99000">
                <a:srgbClr val="D4DEFF">
                  <a:lumMod val="62000"/>
                  <a:lumOff val="38000"/>
                </a:srgbClr>
              </a:gs>
            </a:gsLst>
            <a:lin ang="16200000" scaled="0"/>
            <a:tileRect/>
          </a:gra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08850" tIns="108850" rIns="108850" bIns="108850" numCol="1" spcCol="1270" anchor="ctr" anchorCtr="0">
            <a:noAutofit/>
          </a:bodyPr>
          <a:lstStyle/>
          <a:p>
            <a:pPr algn="r" defTabSz="9779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3200" b="1" dirty="0">
                <a:solidFill>
                  <a:srgbClr val="C00000"/>
                </a:solidFill>
                <a:latin typeface="Calibri" pitchFamily="34" charset="0"/>
              </a:rPr>
              <a:t>ST</a:t>
            </a:r>
          </a:p>
          <a:p>
            <a:pPr defTabSz="9779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>
                <a:solidFill>
                  <a:srgbClr val="C00000"/>
                </a:solidFill>
                <a:latin typeface="Calibri" pitchFamily="34" charset="0"/>
              </a:rPr>
              <a:t>Expertní skupiny: </a:t>
            </a:r>
          </a:p>
          <a:p>
            <a:pPr defTabSz="9779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>
                <a:solidFill>
                  <a:srgbClr val="C00000"/>
                </a:solidFill>
                <a:latin typeface="Calibri" pitchFamily="34" charset="0"/>
              </a:rPr>
              <a:t>technika a přírodní vědy</a:t>
            </a:r>
          </a:p>
          <a:p>
            <a:pPr defTabSz="9779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>
                <a:solidFill>
                  <a:srgbClr val="C00000"/>
                </a:solidFill>
                <a:latin typeface="Calibri" pitchFamily="34" charset="0"/>
              </a:rPr>
              <a:t>Representace účastníků</a:t>
            </a:r>
          </a:p>
          <a:p>
            <a:pPr lvl="1">
              <a:spcBef>
                <a:spcPts val="300"/>
              </a:spcBef>
              <a:buClr>
                <a:srgbClr val="C00000"/>
              </a:buClr>
            </a:pPr>
            <a:r>
              <a:rPr lang="cs-CZ" dirty="0">
                <a:latin typeface="Calibri" pitchFamily="34" charset="0"/>
              </a:rPr>
              <a:t>Každá skupina 5 – 9 expertů + zahraniční </a:t>
            </a:r>
            <a:r>
              <a:rPr lang="cs-CZ" dirty="0" smtClean="0">
                <a:latin typeface="Calibri" pitchFamily="34" charset="0"/>
              </a:rPr>
              <a:t>expert</a:t>
            </a:r>
          </a:p>
          <a:p>
            <a:pPr lvl="1">
              <a:spcBef>
                <a:spcPts val="300"/>
              </a:spcBef>
              <a:buClr>
                <a:srgbClr val="C00000"/>
              </a:buClr>
            </a:pPr>
            <a:r>
              <a:rPr lang="cs-CZ" dirty="0" smtClean="0">
                <a:latin typeface="Calibri" pitchFamily="34" charset="0"/>
              </a:rPr>
              <a:t>Schází se podle potřeby, zejména v přípravném období a při hodnocení</a:t>
            </a:r>
            <a:endParaRPr lang="cs-CZ" dirty="0">
              <a:latin typeface="Calibri" pitchFamily="34" charset="0"/>
            </a:endParaRPr>
          </a:p>
          <a:p>
            <a:pPr lvl="1">
              <a:spcBef>
                <a:spcPts val="300"/>
              </a:spcBef>
              <a:buClr>
                <a:srgbClr val="C00000"/>
              </a:buClr>
            </a:pPr>
            <a:r>
              <a:rPr lang="cs-CZ" dirty="0">
                <a:latin typeface="Calibri" pitchFamily="34" charset="0"/>
              </a:rPr>
              <a:t>Vytvářejí strategii</a:t>
            </a:r>
          </a:p>
          <a:p>
            <a:pPr lvl="1">
              <a:spcBef>
                <a:spcPts val="300"/>
              </a:spcBef>
              <a:buClr>
                <a:srgbClr val="C00000"/>
              </a:buClr>
            </a:pPr>
            <a:endParaRPr lang="cs-CZ" dirty="0">
              <a:latin typeface="Calibri" pitchFamily="34" charset="0"/>
            </a:endParaRPr>
          </a:p>
          <a:p>
            <a:pPr lvl="1">
              <a:spcBef>
                <a:spcPts val="300"/>
              </a:spcBef>
              <a:buClr>
                <a:srgbClr val="C00000"/>
              </a:buClr>
            </a:pPr>
            <a:endParaRPr lang="cs-CZ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02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Nadpis 1"/>
          <p:cNvSpPr>
            <a:spLocks noGrp="1"/>
          </p:cNvSpPr>
          <p:nvPr>
            <p:ph type="title"/>
          </p:nvPr>
        </p:nvSpPr>
        <p:spPr>
          <a:xfrm>
            <a:off x="467545" y="418787"/>
            <a:ext cx="8012880" cy="561942"/>
          </a:xfrm>
        </p:spPr>
        <p:txBody>
          <a:bodyPr lIns="0" tIns="0" rIns="0" bIns="0" anchor="t"/>
          <a:lstStyle/>
          <a:p>
            <a:pPr algn="l" eaLnBrk="1" hangingPunct="1"/>
            <a:r>
              <a:rPr lang="cs-CZ" sz="3600" b="1" dirty="0" smtClean="0">
                <a:solidFill>
                  <a:srgbClr val="CE3736"/>
                </a:solidFill>
                <a:latin typeface="Calibri" pitchFamily="34" charset="0"/>
              </a:rPr>
              <a:t>Procesy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568952" cy="5184576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Clr>
                <a:srgbClr val="C00000"/>
              </a:buClr>
            </a:pPr>
            <a:r>
              <a:rPr lang="cs-CZ" sz="2800" dirty="0" smtClean="0">
                <a:latin typeface="Calibri" pitchFamily="34" charset="0"/>
              </a:rPr>
              <a:t>Studie podrobně analyzuje procesy potřebné pro fungování centra a role jednotlivých složek v nich:</a:t>
            </a:r>
          </a:p>
          <a:p>
            <a:pPr marL="857250" lvl="1" indent="-457200">
              <a:spcBef>
                <a:spcPts val="300"/>
              </a:spcBef>
              <a:buClr>
                <a:srgbClr val="C00000"/>
              </a:buClr>
            </a:pPr>
            <a:r>
              <a:rPr lang="cs-CZ" sz="2500" dirty="0" smtClean="0">
                <a:latin typeface="Calibri" pitchFamily="34" charset="0"/>
              </a:rPr>
              <a:t>strategické řízení pokrytí informační infrastruktury </a:t>
            </a:r>
            <a:r>
              <a:rPr lang="cs-CZ" sz="2500" dirty="0" err="1" smtClean="0">
                <a:latin typeface="Calibri" pitchFamily="34" charset="0"/>
              </a:rPr>
              <a:t>VaV</a:t>
            </a:r>
            <a:r>
              <a:rPr lang="cs-CZ" sz="2500" dirty="0" smtClean="0">
                <a:latin typeface="Calibri" pitchFamily="34" charset="0"/>
              </a:rPr>
              <a:t>,</a:t>
            </a:r>
          </a:p>
          <a:p>
            <a:pPr marL="857250" lvl="1" indent="-457200">
              <a:spcBef>
                <a:spcPts val="300"/>
              </a:spcBef>
              <a:buClr>
                <a:srgbClr val="C00000"/>
              </a:buClr>
            </a:pPr>
            <a:r>
              <a:rPr lang="cs-CZ" sz="2500" dirty="0" smtClean="0">
                <a:latin typeface="Calibri" pitchFamily="34" charset="0"/>
              </a:rPr>
              <a:t> financování, </a:t>
            </a:r>
          </a:p>
          <a:p>
            <a:pPr marL="857250" lvl="1" indent="-457200">
              <a:spcBef>
                <a:spcPts val="300"/>
              </a:spcBef>
              <a:buClr>
                <a:srgbClr val="C00000"/>
              </a:buClr>
            </a:pPr>
            <a:r>
              <a:rPr lang="cs-CZ" sz="2500" dirty="0" smtClean="0">
                <a:latin typeface="Calibri" pitchFamily="34" charset="0"/>
              </a:rPr>
              <a:t>návrhy a rozhodování o pořízení EIZ, </a:t>
            </a:r>
          </a:p>
          <a:p>
            <a:pPr marL="857250" lvl="1" indent="-457200">
              <a:spcBef>
                <a:spcPts val="300"/>
              </a:spcBef>
              <a:buClr>
                <a:srgbClr val="C00000"/>
              </a:buClr>
            </a:pPr>
            <a:r>
              <a:rPr lang="cs-CZ" sz="2500" dirty="0" smtClean="0">
                <a:latin typeface="Calibri" pitchFamily="34" charset="0"/>
              </a:rPr>
              <a:t>vyjednávání licenčních podmínek, </a:t>
            </a:r>
          </a:p>
          <a:p>
            <a:pPr marL="857250" lvl="1" indent="-457200">
              <a:spcBef>
                <a:spcPts val="300"/>
              </a:spcBef>
              <a:buClr>
                <a:srgbClr val="C00000"/>
              </a:buClr>
            </a:pPr>
            <a:r>
              <a:rPr lang="cs-CZ" sz="2500" dirty="0" smtClean="0">
                <a:latin typeface="Calibri" pitchFamily="34" charset="0"/>
              </a:rPr>
              <a:t>komunikace s dodavateli, </a:t>
            </a:r>
          </a:p>
          <a:p>
            <a:pPr marL="857250" lvl="1" indent="-457200">
              <a:spcBef>
                <a:spcPts val="300"/>
              </a:spcBef>
              <a:buClr>
                <a:srgbClr val="C00000"/>
              </a:buClr>
            </a:pPr>
            <a:r>
              <a:rPr lang="cs-CZ" sz="2500" dirty="0" smtClean="0">
                <a:latin typeface="Calibri" pitchFamily="34" charset="0"/>
              </a:rPr>
              <a:t>administrace a fakturace, </a:t>
            </a:r>
          </a:p>
          <a:p>
            <a:pPr marL="857250" lvl="1" indent="-457200">
              <a:spcBef>
                <a:spcPts val="300"/>
              </a:spcBef>
              <a:buClr>
                <a:srgbClr val="C00000"/>
              </a:buClr>
            </a:pPr>
            <a:r>
              <a:rPr lang="cs-CZ" sz="2500" dirty="0" smtClean="0">
                <a:latin typeface="Calibri" pitchFamily="34" charset="0"/>
              </a:rPr>
              <a:t>statistiky a jejich vyhodnocování, </a:t>
            </a:r>
          </a:p>
          <a:p>
            <a:pPr marL="857250" lvl="1" indent="-457200">
              <a:spcBef>
                <a:spcPts val="300"/>
              </a:spcBef>
              <a:buClr>
                <a:srgbClr val="C00000"/>
              </a:buClr>
            </a:pPr>
            <a:r>
              <a:rPr lang="cs-CZ" sz="2500" dirty="0" smtClean="0">
                <a:latin typeface="Calibri" pitchFamily="34" charset="0"/>
              </a:rPr>
              <a:t>spolupráce se zahraničními institucemi, </a:t>
            </a:r>
          </a:p>
          <a:p>
            <a:pPr marL="857250" lvl="1" indent="-457200">
              <a:spcBef>
                <a:spcPts val="300"/>
              </a:spcBef>
              <a:buClr>
                <a:srgbClr val="C00000"/>
              </a:buClr>
            </a:pPr>
            <a:r>
              <a:rPr lang="cs-CZ" sz="2500" dirty="0" smtClean="0">
                <a:latin typeface="Calibri" pitchFamily="34" charset="0"/>
              </a:rPr>
              <a:t>výroční a hodnotící zprávy, </a:t>
            </a:r>
          </a:p>
          <a:p>
            <a:pPr marL="857250" lvl="1" indent="-457200">
              <a:spcBef>
                <a:spcPts val="300"/>
              </a:spcBef>
              <a:buClr>
                <a:srgbClr val="C00000"/>
              </a:buClr>
            </a:pPr>
            <a:r>
              <a:rPr lang="cs-CZ" sz="2500" dirty="0" smtClean="0">
                <a:latin typeface="Calibri" pitchFamily="34" charset="0"/>
              </a:rPr>
              <a:t>dodávání nedostupných článků pomocí služby MVS.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97083-9A32-4753-BC49-8869E2A0E43D}" type="slidenum">
              <a:rPr lang="cs-CZ" smtClean="0">
                <a:latin typeface="Calibri" pitchFamily="34" charset="0"/>
              </a:rPr>
              <a:pPr>
                <a:defRPr/>
              </a:pPr>
              <a:t>15</a:t>
            </a:fld>
            <a:endParaRPr lang="cs-CZ" dirty="0">
              <a:latin typeface="Calibri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391" y="194931"/>
            <a:ext cx="886314" cy="569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22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Nadpis 1"/>
          <p:cNvSpPr>
            <a:spLocks noGrp="1"/>
          </p:cNvSpPr>
          <p:nvPr>
            <p:ph type="title"/>
          </p:nvPr>
        </p:nvSpPr>
        <p:spPr>
          <a:xfrm>
            <a:off x="467545" y="418787"/>
            <a:ext cx="8012880" cy="561942"/>
          </a:xfrm>
        </p:spPr>
        <p:txBody>
          <a:bodyPr lIns="0" tIns="0" rIns="0" bIns="0" anchor="t"/>
          <a:lstStyle/>
          <a:p>
            <a:pPr algn="l" eaLnBrk="1" hangingPunct="1"/>
            <a:r>
              <a:rPr lang="cs-CZ" sz="3600" b="1" dirty="0" smtClean="0">
                <a:solidFill>
                  <a:srgbClr val="CE3736"/>
                </a:solidFill>
                <a:latin typeface="Calibri" pitchFamily="34" charset="0"/>
              </a:rPr>
              <a:t>Právní a ekonomické posouzení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568952" cy="5184576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Clr>
                <a:srgbClr val="C00000"/>
              </a:buClr>
            </a:pPr>
            <a:r>
              <a:rPr lang="cs-CZ" sz="2800" dirty="0" smtClean="0">
                <a:latin typeface="Calibri" pitchFamily="34" charset="0"/>
              </a:rPr>
              <a:t>Centrum vznikne po 1. 1. 2014, tedy v době platnosti nového Občanského zákoníku.</a:t>
            </a:r>
          </a:p>
          <a:p>
            <a:pPr marL="457200" indent="-457200">
              <a:spcBef>
                <a:spcPts val="600"/>
              </a:spcBef>
              <a:buClr>
                <a:srgbClr val="C00000"/>
              </a:buClr>
            </a:pPr>
            <a:r>
              <a:rPr lang="cs-CZ" sz="2400" dirty="0" smtClean="0">
                <a:latin typeface="Calibri" pitchFamily="34" charset="0"/>
              </a:rPr>
              <a:t>Studie předpokládá využití nového typu právnické osoby: spolku (podobného dosavadnímu sdružení), to by vyžadovalo legislativní umožnění účasti příspěvkových organizací.</a:t>
            </a:r>
          </a:p>
          <a:p>
            <a:pPr marL="457200" indent="-457200">
              <a:spcBef>
                <a:spcPts val="600"/>
              </a:spcBef>
              <a:buClr>
                <a:srgbClr val="C00000"/>
              </a:buClr>
            </a:pPr>
            <a:endParaRPr lang="cs-CZ" sz="2800" dirty="0" smtClean="0">
              <a:latin typeface="Calibri" pitchFamily="34" charset="0"/>
            </a:endParaRPr>
          </a:p>
          <a:p>
            <a:pPr marL="457200" indent="-457200">
              <a:spcBef>
                <a:spcPts val="600"/>
              </a:spcBef>
              <a:buClr>
                <a:srgbClr val="C00000"/>
              </a:buClr>
            </a:pPr>
            <a:r>
              <a:rPr lang="cs-CZ" sz="2800" dirty="0" smtClean="0">
                <a:latin typeface="Calibri" pitchFamily="34" charset="0"/>
              </a:rPr>
              <a:t>Měřitelné ekonomické přínosy se podle studie blíží 70 mil. Kč. </a:t>
            </a:r>
          </a:p>
          <a:p>
            <a:pPr marL="457200" indent="-457200">
              <a:spcBef>
                <a:spcPts val="600"/>
              </a:spcBef>
              <a:buClr>
                <a:srgbClr val="C00000"/>
              </a:buClr>
            </a:pPr>
            <a:r>
              <a:rPr lang="cs-CZ" sz="2400" dirty="0" smtClean="0">
                <a:latin typeface="Calibri" pitchFamily="34" charset="0"/>
              </a:rPr>
              <a:t>Předpokládá se úspora zlepšenou vyjednávací silou a dlouhodobostí smluv. </a:t>
            </a:r>
            <a:r>
              <a:rPr lang="cs-CZ" sz="2400" b="1" dirty="0" smtClean="0">
                <a:solidFill>
                  <a:srgbClr val="C00000"/>
                </a:solidFill>
                <a:latin typeface="Calibri" pitchFamily="34" charset="0"/>
              </a:rPr>
              <a:t>Nejsou</a:t>
            </a:r>
            <a:r>
              <a:rPr lang="cs-CZ" sz="2400" dirty="0" smtClean="0">
                <a:latin typeface="Calibri" pitchFamily="34" charset="0"/>
              </a:rPr>
              <a:t> započteny úspory nákladů množství současných vyjednávacích týmů.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97083-9A32-4753-BC49-8869E2A0E43D}" type="slidenum">
              <a:rPr lang="cs-CZ" smtClean="0">
                <a:latin typeface="Calibri" pitchFamily="34" charset="0"/>
              </a:rPr>
              <a:pPr>
                <a:defRPr/>
              </a:pPr>
              <a:t>16</a:t>
            </a:fld>
            <a:endParaRPr lang="cs-CZ" dirty="0">
              <a:latin typeface="Calibri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391" y="194931"/>
            <a:ext cx="886314" cy="569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22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Nadpis 1"/>
          <p:cNvSpPr>
            <a:spLocks noGrp="1"/>
          </p:cNvSpPr>
          <p:nvPr>
            <p:ph type="title"/>
          </p:nvPr>
        </p:nvSpPr>
        <p:spPr>
          <a:xfrm>
            <a:off x="467545" y="418787"/>
            <a:ext cx="8012880" cy="561942"/>
          </a:xfrm>
        </p:spPr>
        <p:txBody>
          <a:bodyPr lIns="0" tIns="0" rIns="0" bIns="0" anchor="t"/>
          <a:lstStyle/>
          <a:p>
            <a:pPr algn="l" eaLnBrk="1" hangingPunct="1"/>
            <a:r>
              <a:rPr lang="cs-CZ" sz="3600" b="1" dirty="0" smtClean="0">
                <a:solidFill>
                  <a:srgbClr val="CE3736"/>
                </a:solidFill>
                <a:latin typeface="Calibri" pitchFamily="34" charset="0"/>
              </a:rPr>
              <a:t>Harmonogram implementace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80920" cy="5184576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Clr>
                <a:srgbClr val="C00000"/>
              </a:buClr>
              <a:buNone/>
            </a:pPr>
            <a:r>
              <a:rPr lang="cs-CZ" sz="2600" b="1" dirty="0" smtClean="0">
                <a:solidFill>
                  <a:srgbClr val="C00000"/>
                </a:solidFill>
                <a:latin typeface="Calibri" pitchFamily="34" charset="0"/>
              </a:rPr>
              <a:t>2018 </a:t>
            </a:r>
            <a:r>
              <a:rPr lang="cs-CZ" sz="2600" dirty="0" smtClean="0">
                <a:latin typeface="Calibri" pitchFamily="34" charset="0"/>
              </a:rPr>
              <a:t>– musí být zajištěna kontinuita zdrojů dnes zajištěných z LR resp. OP VaVpI</a:t>
            </a:r>
          </a:p>
          <a:p>
            <a:pPr marL="457200" indent="-457200">
              <a:spcBef>
                <a:spcPts val="600"/>
              </a:spcBef>
              <a:buClr>
                <a:srgbClr val="C00000"/>
              </a:buClr>
              <a:buNone/>
            </a:pPr>
            <a:r>
              <a:rPr lang="cs-CZ" sz="2600" b="1" dirty="0" smtClean="0">
                <a:solidFill>
                  <a:srgbClr val="C00000"/>
                </a:solidFill>
                <a:latin typeface="Calibri" pitchFamily="34" charset="0"/>
              </a:rPr>
              <a:t>2017 </a:t>
            </a:r>
            <a:r>
              <a:rPr lang="cs-CZ" sz="2600" dirty="0" smtClean="0">
                <a:latin typeface="Calibri" pitchFamily="34" charset="0"/>
              </a:rPr>
              <a:t>– Centrum musí být do té míry funkční, aby sjednalo potřebné smlouvy</a:t>
            </a:r>
          </a:p>
          <a:p>
            <a:pPr marL="457200" indent="-457200">
              <a:spcBef>
                <a:spcPts val="600"/>
              </a:spcBef>
              <a:buClr>
                <a:srgbClr val="C00000"/>
              </a:buClr>
              <a:buNone/>
            </a:pPr>
            <a:r>
              <a:rPr lang="cs-CZ" sz="2600" b="1" dirty="0" smtClean="0">
                <a:solidFill>
                  <a:srgbClr val="C00000"/>
                </a:solidFill>
                <a:latin typeface="Calibri" pitchFamily="34" charset="0"/>
              </a:rPr>
              <a:t>2016 </a:t>
            </a:r>
            <a:r>
              <a:rPr lang="cs-CZ" sz="2600" dirty="0" smtClean="0">
                <a:latin typeface="Calibri" pitchFamily="34" charset="0"/>
              </a:rPr>
              <a:t>– Centrum musí být právně, organizačně, finančně i personálně ustaveno a vybaveno</a:t>
            </a:r>
          </a:p>
          <a:p>
            <a:pPr marL="457200" indent="-457200">
              <a:spcBef>
                <a:spcPts val="600"/>
              </a:spcBef>
              <a:buClr>
                <a:srgbClr val="C00000"/>
              </a:buClr>
              <a:buNone/>
            </a:pPr>
            <a:r>
              <a:rPr lang="cs-CZ" sz="2600" b="1" dirty="0" smtClean="0">
                <a:solidFill>
                  <a:srgbClr val="C00000"/>
                </a:solidFill>
                <a:latin typeface="Calibri" pitchFamily="34" charset="0"/>
              </a:rPr>
              <a:t>2015 </a:t>
            </a:r>
            <a:r>
              <a:rPr lang="cs-CZ" sz="2600" dirty="0" smtClean="0">
                <a:latin typeface="Calibri" pitchFamily="34" charset="0"/>
              </a:rPr>
              <a:t>– novely zákonů 218/2000 Sb.,  219/2000 Sb. a 130/2002 Sb., řídící dokumenty Centra</a:t>
            </a:r>
          </a:p>
          <a:p>
            <a:pPr marL="457200" indent="-457200">
              <a:spcBef>
                <a:spcPts val="600"/>
              </a:spcBef>
              <a:buClr>
                <a:srgbClr val="C00000"/>
              </a:buClr>
              <a:buNone/>
            </a:pPr>
            <a:r>
              <a:rPr lang="cs-CZ" sz="2600" b="1" dirty="0" smtClean="0">
                <a:solidFill>
                  <a:srgbClr val="C00000"/>
                </a:solidFill>
                <a:latin typeface="Calibri" pitchFamily="34" charset="0"/>
              </a:rPr>
              <a:t>2014 </a:t>
            </a:r>
            <a:r>
              <a:rPr lang="cs-CZ" sz="2600" dirty="0" smtClean="0">
                <a:latin typeface="Calibri" pitchFamily="34" charset="0"/>
              </a:rPr>
              <a:t>– předložení návrhu a rozhodnutí MŠMT, schválení RVVI, vláda</a:t>
            </a:r>
          </a:p>
          <a:p>
            <a:pPr marL="457200" indent="-457200">
              <a:spcBef>
                <a:spcPts val="600"/>
              </a:spcBef>
              <a:buClr>
                <a:srgbClr val="C00000"/>
              </a:buClr>
              <a:buNone/>
            </a:pPr>
            <a:r>
              <a:rPr lang="cs-CZ" sz="2600" b="1" dirty="0" smtClean="0">
                <a:solidFill>
                  <a:srgbClr val="C00000"/>
                </a:solidFill>
                <a:latin typeface="Calibri" pitchFamily="34" charset="0"/>
              </a:rPr>
              <a:t>2013 </a:t>
            </a:r>
            <a:r>
              <a:rPr lang="cs-CZ" sz="2600" dirty="0" smtClean="0">
                <a:latin typeface="Calibri" pitchFamily="34" charset="0"/>
              </a:rPr>
              <a:t>– konsensus akademické / výzkumné obce a exekutivních orgánů o potřebě Centra – viz KRE 13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97083-9A32-4753-BC49-8869E2A0E43D}" type="slidenum">
              <a:rPr lang="cs-CZ" smtClean="0">
                <a:latin typeface="Calibri" pitchFamily="34" charset="0"/>
              </a:rPr>
              <a:pPr>
                <a:defRPr/>
              </a:pPr>
              <a:t>17</a:t>
            </a:fld>
            <a:endParaRPr lang="cs-CZ" dirty="0">
              <a:latin typeface="Calibri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391" y="194931"/>
            <a:ext cx="886314" cy="569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22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Nadpis 1"/>
          <p:cNvSpPr>
            <a:spLocks noGrp="1"/>
          </p:cNvSpPr>
          <p:nvPr>
            <p:ph type="title"/>
          </p:nvPr>
        </p:nvSpPr>
        <p:spPr>
          <a:xfrm>
            <a:off x="467545" y="418787"/>
            <a:ext cx="8012880" cy="561942"/>
          </a:xfrm>
        </p:spPr>
        <p:txBody>
          <a:bodyPr lIns="0" tIns="0" rIns="0" bIns="0" anchor="t"/>
          <a:lstStyle/>
          <a:p>
            <a:pPr algn="l" eaLnBrk="1" hangingPunct="1"/>
            <a:r>
              <a:rPr lang="cs-CZ" sz="3600" b="1" dirty="0" smtClean="0">
                <a:solidFill>
                  <a:srgbClr val="CE3736"/>
                </a:solidFill>
                <a:latin typeface="Calibri" pitchFamily="34" charset="0"/>
              </a:rPr>
              <a:t>Cíl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568952" cy="4824536"/>
          </a:xfrm>
        </p:spPr>
        <p:txBody>
          <a:bodyPr/>
          <a:lstStyle/>
          <a:p>
            <a:pPr>
              <a:spcBef>
                <a:spcPts val="1200"/>
              </a:spcBef>
              <a:buClr>
                <a:srgbClr val="C00000"/>
              </a:buClr>
            </a:pPr>
            <a:r>
              <a:rPr lang="cs-CZ" sz="2400" dirty="0" smtClean="0">
                <a:latin typeface="Calibri" pitchFamily="34" charset="0"/>
              </a:rPr>
              <a:t>Vytvořit jednotku, která bude schopná:</a:t>
            </a:r>
          </a:p>
          <a:p>
            <a:pPr lvl="1">
              <a:spcBef>
                <a:spcPts val="1200"/>
              </a:spcBef>
              <a:buClr>
                <a:srgbClr val="C00000"/>
              </a:buClr>
            </a:pPr>
            <a:r>
              <a:rPr lang="cs-CZ" sz="2000" dirty="0" smtClean="0">
                <a:latin typeface="Calibri" pitchFamily="34" charset="0"/>
              </a:rPr>
              <a:t>sejmout břemeno přípravy desítek projektů z týmů, pro něž to není smysl jejich práce,</a:t>
            </a:r>
          </a:p>
          <a:p>
            <a:pPr lvl="1">
              <a:spcBef>
                <a:spcPts val="1200"/>
              </a:spcBef>
              <a:buClr>
                <a:srgbClr val="C00000"/>
              </a:buClr>
            </a:pPr>
            <a:r>
              <a:rPr lang="cs-CZ" sz="2000" dirty="0" smtClean="0">
                <a:latin typeface="Calibri" pitchFamily="34" charset="0"/>
              </a:rPr>
              <a:t>svou vahou dosahovat lepších cen než samostatní vyjednavači nebo konsorcia,</a:t>
            </a:r>
          </a:p>
          <a:p>
            <a:pPr lvl="1">
              <a:spcBef>
                <a:spcPts val="1200"/>
              </a:spcBef>
              <a:buClr>
                <a:srgbClr val="C00000"/>
              </a:buClr>
            </a:pPr>
            <a:r>
              <a:rPr lang="cs-CZ" sz="2000" dirty="0" smtClean="0">
                <a:latin typeface="Calibri" pitchFamily="34" charset="0"/>
              </a:rPr>
              <a:t>zavést a udržovat jednotnou cenovou politiku jak vůči dodavatelům, tak vůči účastníkům,</a:t>
            </a:r>
          </a:p>
          <a:p>
            <a:pPr lvl="1">
              <a:spcBef>
                <a:spcPts val="1200"/>
              </a:spcBef>
              <a:buClr>
                <a:srgbClr val="C00000"/>
              </a:buClr>
            </a:pPr>
            <a:r>
              <a:rPr lang="cs-CZ" sz="2000" dirty="0" smtClean="0">
                <a:latin typeface="Calibri" pitchFamily="34" charset="0"/>
              </a:rPr>
              <a:t>vyjednávat dobré ceny pro všechna „konsorcia“ kromě těch velmi malých, těm poskytovat metodickou pomoc  a podporu,</a:t>
            </a:r>
          </a:p>
          <a:p>
            <a:pPr lvl="1">
              <a:spcBef>
                <a:spcPts val="1200"/>
              </a:spcBef>
              <a:buClr>
                <a:srgbClr val="C00000"/>
              </a:buClr>
            </a:pPr>
            <a:r>
              <a:rPr lang="cs-CZ" sz="2000" dirty="0" smtClean="0">
                <a:latin typeface="Calibri" pitchFamily="34" charset="0"/>
              </a:rPr>
              <a:t>poskytovat  kvalitní zpětnou vazbu účastníkům i  poskytovateli podpory.</a:t>
            </a:r>
            <a:endParaRPr lang="cs-CZ" dirty="0" smtClean="0">
              <a:latin typeface="Calibri" pitchFamily="34" charset="0"/>
            </a:endParaRPr>
          </a:p>
          <a:p>
            <a:pPr>
              <a:spcBef>
                <a:spcPts val="2400"/>
              </a:spcBef>
              <a:buClr>
                <a:srgbClr val="C00000"/>
              </a:buClr>
            </a:pPr>
            <a:r>
              <a:rPr lang="cs-CZ" sz="2400" dirty="0" smtClean="0">
                <a:latin typeface="Calibri" pitchFamily="34" charset="0"/>
              </a:rPr>
              <a:t>První krok: ustavení přípravného výboru, příprava materiálu pro MŠMT, AV ČR a RVVI, zpracování studie proveditelnosti,…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97083-9A32-4753-BC49-8869E2A0E43D}" type="slidenum">
              <a:rPr lang="cs-CZ" smtClean="0">
                <a:latin typeface="Calibri" pitchFamily="34" charset="0"/>
              </a:rPr>
              <a:pPr>
                <a:defRPr/>
              </a:pPr>
              <a:t>18</a:t>
            </a:fld>
            <a:endParaRPr lang="cs-CZ" dirty="0">
              <a:latin typeface="Calibri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391" y="194931"/>
            <a:ext cx="886314" cy="569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22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97083-9A32-4753-BC49-8869E2A0E43D}" type="slidenum">
              <a:rPr lang="cs-CZ" smtClean="0"/>
              <a:pPr>
                <a:defRPr/>
              </a:pPr>
              <a:t>19</a:t>
            </a:fld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391" y="194931"/>
            <a:ext cx="886314" cy="569773"/>
          </a:xfrm>
          <a:prstGeom prst="rect">
            <a:avLst/>
          </a:prstGeom>
        </p:spPr>
      </p:pic>
      <p:sp>
        <p:nvSpPr>
          <p:cNvPr id="10" name="Obdélník 9"/>
          <p:cNvSpPr/>
          <p:nvPr/>
        </p:nvSpPr>
        <p:spPr>
          <a:xfrm>
            <a:off x="742684" y="1844824"/>
            <a:ext cx="7776864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spcBef>
                <a:spcPts val="600"/>
              </a:spcBef>
              <a:buFont typeface="Arial" charset="0"/>
              <a:buNone/>
            </a:pPr>
            <a:r>
              <a:rPr lang="cs-CZ" sz="2400" dirty="0" smtClean="0">
                <a:latin typeface="Calibri" pitchFamily="34" charset="0"/>
              </a:rPr>
              <a:t>Úplný text studie </a:t>
            </a:r>
          </a:p>
          <a:p>
            <a:pPr marL="0" indent="0">
              <a:spcBef>
                <a:spcPts val="600"/>
              </a:spcBef>
              <a:buFont typeface="Arial" charset="0"/>
              <a:buNone/>
            </a:pPr>
            <a:r>
              <a:rPr lang="cs-CZ" sz="3200" b="1" dirty="0" smtClean="0">
                <a:solidFill>
                  <a:srgbClr val="C00000"/>
                </a:solidFill>
                <a:latin typeface="Calibri" pitchFamily="34" charset="0"/>
              </a:rPr>
              <a:t>Návrh implementace jednotného systému pro nákup EIZ</a:t>
            </a:r>
          </a:p>
          <a:p>
            <a:pPr marL="0" indent="0">
              <a:spcBef>
                <a:spcPts val="600"/>
              </a:spcBef>
              <a:buFont typeface="Arial" charset="0"/>
              <a:buNone/>
            </a:pPr>
            <a:r>
              <a:rPr lang="cs-CZ" sz="2400" dirty="0" smtClean="0">
                <a:latin typeface="Calibri" pitchFamily="34" charset="0"/>
              </a:rPr>
              <a:t>najdete v </a:t>
            </a:r>
            <a:r>
              <a:rPr lang="cs-CZ" sz="2400" dirty="0" err="1" smtClean="0">
                <a:latin typeface="Calibri" pitchFamily="34" charset="0"/>
              </a:rPr>
              <a:t>repozitáři</a:t>
            </a:r>
            <a:r>
              <a:rPr lang="cs-CZ" sz="2400" dirty="0" smtClean="0">
                <a:latin typeface="Calibri" pitchFamily="34" charset="0"/>
              </a:rPr>
              <a:t> NTK na </a:t>
            </a:r>
            <a:r>
              <a:rPr lang="cs-CZ" sz="2400" dirty="0" smtClean="0">
                <a:solidFill>
                  <a:srgbClr val="C00000"/>
                </a:solidFill>
                <a:latin typeface="Calibri" pitchFamily="34" charset="0"/>
                <a:hlinkClick r:id="rId4"/>
              </a:rPr>
              <a:t>http://goo.gl/JV58Fs</a:t>
            </a:r>
          </a:p>
        </p:txBody>
      </p:sp>
    </p:spTree>
    <p:extLst>
      <p:ext uri="{BB962C8B-B14F-4D97-AF65-F5344CB8AC3E}">
        <p14:creationId xmlns:p14="http://schemas.microsoft.com/office/powerpoint/2010/main" val="390622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Nadpis 1"/>
          <p:cNvSpPr>
            <a:spLocks noGrp="1"/>
          </p:cNvSpPr>
          <p:nvPr>
            <p:ph type="title"/>
          </p:nvPr>
        </p:nvSpPr>
        <p:spPr>
          <a:xfrm>
            <a:off x="467545" y="418787"/>
            <a:ext cx="8012880" cy="561942"/>
          </a:xfrm>
        </p:spPr>
        <p:txBody>
          <a:bodyPr lIns="0" tIns="0" rIns="0" bIns="0" anchor="t"/>
          <a:lstStyle/>
          <a:p>
            <a:pPr algn="l" eaLnBrk="1" hangingPunct="1"/>
            <a:r>
              <a:rPr lang="cs-CZ" sz="3600" b="1" dirty="0" smtClean="0">
                <a:solidFill>
                  <a:srgbClr val="CE3736"/>
                </a:solidFill>
                <a:latin typeface="Calibri" pitchFamily="34" charset="0"/>
              </a:rPr>
              <a:t>Úvod </a:t>
            </a:r>
            <a:r>
              <a:rPr lang="cs-CZ" sz="2400" b="1" dirty="0" smtClean="0">
                <a:solidFill>
                  <a:srgbClr val="CE3736"/>
                </a:solidFill>
                <a:latin typeface="Calibri" pitchFamily="34" charset="0"/>
              </a:rPr>
              <a:t>(1)</a:t>
            </a:r>
            <a:endParaRPr lang="cs-CZ" sz="3600" b="1" dirty="0" smtClean="0">
              <a:solidFill>
                <a:srgbClr val="CE3736"/>
              </a:solidFill>
              <a:latin typeface="Calibri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80920" cy="5184576"/>
          </a:xfrm>
        </p:spPr>
        <p:txBody>
          <a:bodyPr/>
          <a:lstStyle/>
          <a:p>
            <a:pPr>
              <a:lnSpc>
                <a:spcPts val="3400"/>
              </a:lnSpc>
              <a:spcBef>
                <a:spcPts val="1800"/>
              </a:spcBef>
              <a:buClr>
                <a:srgbClr val="C00000"/>
              </a:buClr>
            </a:pPr>
            <a:r>
              <a:rPr lang="cs-CZ" sz="2600" dirty="0" smtClean="0">
                <a:latin typeface="Calibri" pitchFamily="34" charset="0"/>
              </a:rPr>
              <a:t>Cílem konference KRE 2013 bylo získat názor zástupců akademické / výzkumné obce a exekutivních orgánů o potřebě národního systému nákupu elektronických informačních zdrojů.</a:t>
            </a:r>
          </a:p>
          <a:p>
            <a:pPr>
              <a:lnSpc>
                <a:spcPts val="3400"/>
              </a:lnSpc>
              <a:spcBef>
                <a:spcPts val="600"/>
              </a:spcBef>
              <a:buClr>
                <a:srgbClr val="C00000"/>
              </a:buClr>
            </a:pPr>
            <a:r>
              <a:rPr lang="cs-CZ" sz="2600" dirty="0" smtClean="0">
                <a:latin typeface="Calibri" pitchFamily="34" charset="0"/>
              </a:rPr>
              <a:t>Závěrečný panel*</a:t>
            </a:r>
            <a:r>
              <a:rPr lang="cs-CZ" sz="2600" baseline="30000" dirty="0" smtClean="0">
                <a:latin typeface="Calibri" pitchFamily="34" charset="0"/>
              </a:rPr>
              <a:t>)</a:t>
            </a:r>
            <a:r>
              <a:rPr lang="cs-CZ" sz="2600" dirty="0" smtClean="0">
                <a:latin typeface="Calibri" pitchFamily="34" charset="0"/>
              </a:rPr>
              <a:t> se shodl, že jde nejen o efektivní pořizování elektronických informačních zdrojů, ale o </a:t>
            </a:r>
            <a:r>
              <a:rPr lang="cs-CZ" sz="2600" b="1" dirty="0" smtClean="0">
                <a:solidFill>
                  <a:srgbClr val="C00000"/>
                </a:solidFill>
                <a:latin typeface="Calibri" pitchFamily="34" charset="0"/>
              </a:rPr>
              <a:t>systém finanční podpory výzkumného provozu v celé jeho šíři</a:t>
            </a:r>
            <a:r>
              <a:rPr lang="cs-CZ" sz="2600" dirty="0" smtClean="0">
                <a:latin typeface="Calibri" pitchFamily="34" charset="0"/>
              </a:rPr>
              <a:t>, nákupem zdrojů počínaje, přes podporu otevřeného přístupu k publikacím až po hodnocení kvality výzkumu.</a:t>
            </a:r>
          </a:p>
          <a:p>
            <a:pPr>
              <a:spcBef>
                <a:spcPts val="1200"/>
              </a:spcBef>
              <a:buClr>
                <a:srgbClr val="C00000"/>
              </a:buClr>
              <a:buNone/>
            </a:pPr>
            <a:r>
              <a:rPr lang="cs-CZ" sz="2000" dirty="0" smtClean="0">
                <a:latin typeface="Calibri" pitchFamily="34" charset="0"/>
              </a:rPr>
              <a:t> *</a:t>
            </a:r>
            <a:r>
              <a:rPr lang="cs-CZ" sz="2000" baseline="30000" dirty="0" smtClean="0">
                <a:latin typeface="Calibri" pitchFamily="34" charset="0"/>
              </a:rPr>
              <a:t>)</a:t>
            </a:r>
            <a:r>
              <a:rPr lang="cs-CZ" sz="2000" dirty="0" smtClean="0">
                <a:latin typeface="Calibri" pitchFamily="34" charset="0"/>
              </a:rPr>
              <a:t>  </a:t>
            </a:r>
            <a:r>
              <a:rPr lang="cs-CZ" sz="1800" dirty="0" smtClean="0">
                <a:latin typeface="Calibri" pitchFamily="34" charset="0"/>
              </a:rPr>
              <a:t>Dvořák – MU, Hakenová – MŠMT, Hronová – RVVI, VŠE, Lhoták – KNAV, </a:t>
            </a:r>
            <a:r>
              <a:rPr lang="cs-CZ" sz="1800" dirty="0" err="1" smtClean="0">
                <a:latin typeface="Calibri" pitchFamily="34" charset="0"/>
              </a:rPr>
              <a:t>Machytková</a:t>
            </a:r>
            <a:r>
              <a:rPr lang="cs-CZ" sz="1800" dirty="0" smtClean="0">
                <a:latin typeface="Calibri" pitchFamily="34" charset="0"/>
              </a:rPr>
              <a:t> – AKVŠ, ČVUT, Pospíšil – RVŠ, VŠCHT, Rákosník – AV ČR, Svoboda – NTK</a:t>
            </a:r>
            <a:endParaRPr lang="cs-CZ" sz="2600" dirty="0" smtClean="0">
              <a:latin typeface="Calibri" pitchFamily="34" charset="0"/>
            </a:endParaRP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97083-9A32-4753-BC49-8869E2A0E43D}" type="slidenum">
              <a:rPr lang="cs-CZ" smtClean="0">
                <a:latin typeface="Calibri" pitchFamily="34" charset="0"/>
              </a:rPr>
              <a:pPr>
                <a:defRPr/>
              </a:pPr>
              <a:t>2</a:t>
            </a:fld>
            <a:endParaRPr lang="cs-CZ" dirty="0">
              <a:latin typeface="Calibri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391" y="194931"/>
            <a:ext cx="886314" cy="569773"/>
          </a:xfrm>
          <a:prstGeom prst="rect">
            <a:avLst/>
          </a:prstGeom>
        </p:spPr>
      </p:pic>
      <p:cxnSp>
        <p:nvCxnSpPr>
          <p:cNvPr id="9" name="Přímá spojovací čára 8"/>
          <p:cNvCxnSpPr/>
          <p:nvPr/>
        </p:nvCxnSpPr>
        <p:spPr>
          <a:xfrm>
            <a:off x="539552" y="5589240"/>
            <a:ext cx="23762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602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97083-9A32-4753-BC49-8869E2A0E43D}" type="slidenum">
              <a:rPr lang="cs-CZ" smtClean="0"/>
              <a:pPr>
                <a:defRPr/>
              </a:pPr>
              <a:t>20</a:t>
            </a:fld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391" y="194931"/>
            <a:ext cx="886314" cy="569773"/>
          </a:xfrm>
          <a:prstGeom prst="rect">
            <a:avLst/>
          </a:prstGeom>
        </p:spPr>
      </p:pic>
      <p:sp>
        <p:nvSpPr>
          <p:cNvPr id="10" name="Obdélník 9"/>
          <p:cNvSpPr/>
          <p:nvPr/>
        </p:nvSpPr>
        <p:spPr>
          <a:xfrm>
            <a:off x="755576" y="2499287"/>
            <a:ext cx="777686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Font typeface="Arial" charset="0"/>
              <a:buNone/>
            </a:pPr>
            <a:r>
              <a:rPr lang="cs-CZ" sz="4000" dirty="0" smtClean="0">
                <a:latin typeface="Calibri" pitchFamily="34" charset="0"/>
              </a:rPr>
              <a:t>Děkuji za pozornost</a:t>
            </a:r>
            <a:endParaRPr lang="cs-CZ" sz="2400" dirty="0" smtClean="0">
              <a:latin typeface="Calibri" pitchFamily="34" charset="0"/>
            </a:endParaRPr>
          </a:p>
          <a:p>
            <a:pPr marL="0" indent="0">
              <a:buFont typeface="Arial" charset="0"/>
              <a:buNone/>
            </a:pPr>
            <a:endParaRPr lang="cs-CZ" sz="2400" dirty="0" smtClean="0">
              <a:latin typeface="Calibri" pitchFamily="34" charset="0"/>
            </a:endParaRPr>
          </a:p>
          <a:p>
            <a:pPr marL="0" indent="0">
              <a:buFont typeface="Arial" charset="0"/>
              <a:buNone/>
            </a:pPr>
            <a:r>
              <a:rPr lang="cs-CZ" sz="2400" dirty="0" smtClean="0">
                <a:latin typeface="Calibri" pitchFamily="34" charset="0"/>
              </a:rPr>
              <a:t>martin.svoboda@techlib.cz</a:t>
            </a:r>
            <a:endParaRPr lang="cs-CZ" sz="2400" dirty="0">
              <a:latin typeface="Calibri" pitchFamily="34" charset="0"/>
            </a:endParaRPr>
          </a:p>
        </p:txBody>
      </p:sp>
      <p:pic>
        <p:nvPicPr>
          <p:cNvPr id="5" name="Picture 2" descr="E:\DATA\loga\efi\esf_eu_oplzz_G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5733256"/>
            <a:ext cx="5904656" cy="601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313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97083-9A32-4753-BC49-8869E2A0E43D}" type="slidenum">
              <a:rPr lang="cs-CZ" smtClean="0">
                <a:latin typeface="Calibri" pitchFamily="34" charset="0"/>
              </a:rPr>
              <a:pPr>
                <a:defRPr/>
              </a:pPr>
              <a:t>21</a:t>
            </a:fld>
            <a:endParaRPr lang="cs-CZ" dirty="0">
              <a:latin typeface="Calibri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11560" y="1646798"/>
            <a:ext cx="79928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Font typeface="Arial" charset="0"/>
              <a:buNone/>
            </a:pPr>
            <a:r>
              <a:rPr lang="cs-CZ" sz="6000" dirty="0" smtClean="0">
                <a:latin typeface="Calibri" pitchFamily="34" charset="0"/>
              </a:rPr>
              <a:t>Sir </a:t>
            </a:r>
            <a:r>
              <a:rPr lang="cs-CZ" sz="6000" dirty="0" err="1" smtClean="0">
                <a:latin typeface="Calibri" pitchFamily="34" charset="0"/>
              </a:rPr>
              <a:t>Tim</a:t>
            </a:r>
            <a:r>
              <a:rPr lang="cs-CZ" sz="6000" dirty="0" smtClean="0">
                <a:latin typeface="Calibri" pitchFamily="34" charset="0"/>
              </a:rPr>
              <a:t> </a:t>
            </a:r>
            <a:r>
              <a:rPr lang="cs-CZ" sz="6000" dirty="0" err="1" smtClean="0">
                <a:latin typeface="Calibri" pitchFamily="34" charset="0"/>
              </a:rPr>
              <a:t>Berners</a:t>
            </a:r>
            <a:r>
              <a:rPr lang="cs-CZ" sz="6000" dirty="0" smtClean="0">
                <a:latin typeface="Calibri" pitchFamily="34" charset="0"/>
              </a:rPr>
              <a:t>-</a:t>
            </a:r>
            <a:r>
              <a:rPr lang="cs-CZ" sz="6000" dirty="0" err="1" smtClean="0">
                <a:latin typeface="Calibri" pitchFamily="34" charset="0"/>
              </a:rPr>
              <a:t>Lee</a:t>
            </a:r>
            <a:endParaRPr lang="cs-CZ" sz="6000" dirty="0" smtClean="0">
              <a:latin typeface="Calibri" pitchFamily="34" charset="0"/>
            </a:endParaRPr>
          </a:p>
          <a:p>
            <a:pPr marL="0" indent="0">
              <a:buFont typeface="Arial" charset="0"/>
              <a:buNone/>
            </a:pPr>
            <a:r>
              <a:rPr lang="cs-CZ" sz="6000" dirty="0" smtClean="0">
                <a:latin typeface="Calibri" pitchFamily="34" charset="0"/>
              </a:rPr>
              <a:t/>
            </a:r>
            <a:br>
              <a:rPr lang="cs-CZ" sz="6000" dirty="0" smtClean="0">
                <a:latin typeface="Calibri" pitchFamily="34" charset="0"/>
              </a:rPr>
            </a:br>
            <a:r>
              <a:rPr lang="cs-CZ" sz="6000" dirty="0" err="1" smtClean="0">
                <a:latin typeface="Calibri" pitchFamily="34" charset="0"/>
              </a:rPr>
              <a:t>for</a:t>
            </a:r>
            <a:r>
              <a:rPr lang="cs-CZ" sz="6000" dirty="0" smtClean="0">
                <a:latin typeface="Calibri" pitchFamily="34" charset="0"/>
              </a:rPr>
              <a:t> Nobel </a:t>
            </a:r>
            <a:r>
              <a:rPr lang="cs-CZ" sz="6000" dirty="0" err="1" smtClean="0">
                <a:latin typeface="Calibri" pitchFamily="34" charset="0"/>
              </a:rPr>
              <a:t>prize</a:t>
            </a:r>
            <a:r>
              <a:rPr lang="cs-CZ" sz="6000" dirty="0" smtClean="0">
                <a:latin typeface="Calibri" pitchFamily="34" charset="0"/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390622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Nadpis 1"/>
          <p:cNvSpPr>
            <a:spLocks noGrp="1"/>
          </p:cNvSpPr>
          <p:nvPr>
            <p:ph type="title"/>
          </p:nvPr>
        </p:nvSpPr>
        <p:spPr>
          <a:xfrm>
            <a:off x="467545" y="418787"/>
            <a:ext cx="8012880" cy="561942"/>
          </a:xfrm>
        </p:spPr>
        <p:txBody>
          <a:bodyPr lIns="0" tIns="0" rIns="0" bIns="0" anchor="t"/>
          <a:lstStyle/>
          <a:p>
            <a:pPr algn="l" eaLnBrk="1" hangingPunct="1"/>
            <a:r>
              <a:rPr lang="cs-CZ" sz="3600" b="1" dirty="0" smtClean="0">
                <a:solidFill>
                  <a:srgbClr val="CE3736"/>
                </a:solidFill>
                <a:latin typeface="Calibri" pitchFamily="34" charset="0"/>
              </a:rPr>
              <a:t>Úvod </a:t>
            </a:r>
            <a:r>
              <a:rPr lang="cs-CZ" sz="2400" b="1" dirty="0" smtClean="0">
                <a:solidFill>
                  <a:srgbClr val="CE3736"/>
                </a:solidFill>
                <a:latin typeface="Calibri" pitchFamily="34" charset="0"/>
              </a:rPr>
              <a:t>(2)</a:t>
            </a:r>
            <a:endParaRPr lang="cs-CZ" sz="3600" b="1" dirty="0" smtClean="0">
              <a:solidFill>
                <a:srgbClr val="CE3736"/>
              </a:solidFill>
              <a:latin typeface="Calibri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136904" cy="4824536"/>
          </a:xfrm>
        </p:spPr>
        <p:txBody>
          <a:bodyPr/>
          <a:lstStyle/>
          <a:p>
            <a:pPr>
              <a:spcBef>
                <a:spcPts val="1200"/>
              </a:spcBef>
              <a:buClr>
                <a:srgbClr val="C00000"/>
              </a:buClr>
            </a:pPr>
            <a:r>
              <a:rPr lang="cs-CZ" sz="2400" dirty="0" smtClean="0">
                <a:latin typeface="Calibri" pitchFamily="34" charset="0"/>
              </a:rPr>
              <a:t>Závěr konference KRE 2013:</a:t>
            </a:r>
          </a:p>
          <a:p>
            <a:pPr>
              <a:spcBef>
                <a:spcPts val="1200"/>
              </a:spcBef>
              <a:buClr>
                <a:srgbClr val="C00000"/>
              </a:buClr>
              <a:buNone/>
            </a:pPr>
            <a:r>
              <a:rPr lang="cs-CZ" sz="2400" dirty="0" smtClean="0">
                <a:latin typeface="Calibri" pitchFamily="34" charset="0"/>
              </a:rPr>
              <a:t>	„</a:t>
            </a:r>
            <a:r>
              <a:rPr lang="cs-CZ" sz="2400" i="1" dirty="0" smtClean="0">
                <a:latin typeface="Calibri" pitchFamily="34" charset="0"/>
              </a:rPr>
              <a:t>Účastníci vítají iniciativu NTK [ve věci zřízení národního centra pro podporu informační infrastruktury </a:t>
            </a:r>
            <a:r>
              <a:rPr lang="cs-CZ" sz="2400" i="1" dirty="0" err="1" smtClean="0">
                <a:latin typeface="Calibri" pitchFamily="34" charset="0"/>
              </a:rPr>
              <a:t>VaV</a:t>
            </a:r>
            <a:r>
              <a:rPr lang="cs-CZ" sz="2400" i="1" dirty="0" smtClean="0">
                <a:latin typeface="Calibri" pitchFamily="34" charset="0"/>
              </a:rPr>
              <a:t>] a považují ji za přirozeného koordinátora těchto snah.“</a:t>
            </a:r>
            <a:r>
              <a:rPr lang="cs-CZ" sz="2400" dirty="0" smtClean="0">
                <a:latin typeface="Calibri" pitchFamily="34" charset="0"/>
              </a:rPr>
              <a:t> 	</a:t>
            </a:r>
            <a:r>
              <a:rPr lang="cs-CZ" sz="1800" dirty="0" smtClean="0">
                <a:latin typeface="Calibri" pitchFamily="34" charset="0"/>
              </a:rPr>
              <a:t>Jiří Rákosník</a:t>
            </a:r>
            <a:endParaRPr lang="cs-CZ" sz="2400" i="1" dirty="0" smtClean="0">
              <a:latin typeface="Calibri" pitchFamily="34" charset="0"/>
            </a:endParaRPr>
          </a:p>
          <a:p>
            <a:pPr marL="342900" lvl="1" indent="-342900">
              <a:spcBef>
                <a:spcPts val="0"/>
              </a:spcBef>
              <a:buClr>
                <a:srgbClr val="C00000"/>
              </a:buClr>
              <a:buNone/>
            </a:pPr>
            <a:r>
              <a:rPr lang="cs-CZ" sz="2000" dirty="0" smtClean="0">
                <a:latin typeface="Calibri" pitchFamily="34" charset="0"/>
              </a:rPr>
              <a:t>							</a:t>
            </a:r>
          </a:p>
          <a:p>
            <a:pPr>
              <a:spcBef>
                <a:spcPts val="1200"/>
              </a:spcBef>
              <a:buClr>
                <a:srgbClr val="C00000"/>
              </a:buClr>
            </a:pPr>
            <a:r>
              <a:rPr lang="cs-CZ" sz="2400" dirty="0" smtClean="0">
                <a:latin typeface="Calibri" pitchFamily="34" charset="0"/>
              </a:rPr>
              <a:t>Konference pověřila ředitele NTK, aby připravil stručný popis navrhovaného řešení (1 A4) a předložil ho MŠMT </a:t>
            </a:r>
            <a:r>
              <a:rPr lang="cs-CZ" sz="2000" dirty="0" smtClean="0">
                <a:latin typeface="Calibri" pitchFamily="34" charset="0"/>
              </a:rPr>
              <a:t>(stalo se 18. října)</a:t>
            </a:r>
            <a:r>
              <a:rPr lang="cs-CZ" sz="2400" dirty="0" smtClean="0">
                <a:latin typeface="Calibri" pitchFamily="34" charset="0"/>
              </a:rPr>
              <a:t>. 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97083-9A32-4753-BC49-8869E2A0E43D}" type="slidenum">
              <a:rPr lang="cs-CZ" smtClean="0">
                <a:latin typeface="Calibri" pitchFamily="34" charset="0"/>
              </a:rPr>
              <a:pPr>
                <a:defRPr/>
              </a:pPr>
              <a:t>3</a:t>
            </a:fld>
            <a:endParaRPr lang="cs-CZ" dirty="0">
              <a:latin typeface="Calibri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391" y="194931"/>
            <a:ext cx="886314" cy="569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04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Nadpis 1"/>
          <p:cNvSpPr>
            <a:spLocks noGrp="1"/>
          </p:cNvSpPr>
          <p:nvPr>
            <p:ph type="title"/>
          </p:nvPr>
        </p:nvSpPr>
        <p:spPr>
          <a:xfrm>
            <a:off x="467545" y="260648"/>
            <a:ext cx="6048671" cy="921981"/>
          </a:xfrm>
        </p:spPr>
        <p:txBody>
          <a:bodyPr lIns="0" tIns="0" rIns="0" bIns="0" anchor="t"/>
          <a:lstStyle/>
          <a:p>
            <a:pPr algn="l" eaLnBrk="1" hangingPunct="1"/>
            <a:r>
              <a:rPr lang="cs-CZ" sz="2800" b="1" dirty="0" smtClean="0">
                <a:solidFill>
                  <a:srgbClr val="CE3736"/>
                </a:solidFill>
                <a:latin typeface="Calibri" pitchFamily="34" charset="0"/>
              </a:rPr>
              <a:t>Národní centrum pro podporu informační infrastruktury </a:t>
            </a:r>
            <a:r>
              <a:rPr lang="cs-CZ" sz="2800" b="1" dirty="0" err="1" smtClean="0">
                <a:solidFill>
                  <a:srgbClr val="CE3736"/>
                </a:solidFill>
                <a:latin typeface="Calibri" pitchFamily="34" charset="0"/>
              </a:rPr>
              <a:t>VaV</a:t>
            </a:r>
            <a:endParaRPr lang="cs-CZ" sz="2800" b="1" dirty="0" smtClean="0">
              <a:solidFill>
                <a:srgbClr val="CE3736"/>
              </a:solidFill>
              <a:latin typeface="Calibri" pitchFamily="34" charset="0"/>
            </a:endParaRP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97083-9A32-4753-BC49-8869E2A0E43D}" type="slidenum">
              <a:rPr lang="cs-CZ" smtClean="0">
                <a:latin typeface="Calibri" pitchFamily="34" charset="0"/>
              </a:rPr>
              <a:pPr>
                <a:defRPr/>
              </a:pPr>
              <a:t>4</a:t>
            </a:fld>
            <a:endParaRPr lang="cs-CZ" dirty="0">
              <a:latin typeface="Calibri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391" y="194931"/>
            <a:ext cx="886314" cy="569773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5" y="1196752"/>
            <a:ext cx="3312367" cy="5267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211960" y="1124744"/>
            <a:ext cx="4608512" cy="3096344"/>
          </a:xfrm>
        </p:spPr>
        <p:txBody>
          <a:bodyPr/>
          <a:lstStyle/>
          <a:p>
            <a:pPr>
              <a:spcBef>
                <a:spcPts val="1200"/>
              </a:spcBef>
              <a:buClr>
                <a:srgbClr val="C00000"/>
              </a:buClr>
              <a:buNone/>
            </a:pPr>
            <a:r>
              <a:rPr lang="cs-CZ" sz="2800" b="1" dirty="0" smtClean="0">
                <a:solidFill>
                  <a:srgbClr val="CE3736"/>
                </a:solidFill>
                <a:latin typeface="Calibri" pitchFamily="34" charset="0"/>
                <a:ea typeface="+mj-ea"/>
                <a:cs typeface="+mj-cs"/>
              </a:rPr>
              <a:t>Návrh řešení</a:t>
            </a:r>
          </a:p>
          <a:p>
            <a:pPr>
              <a:spcBef>
                <a:spcPts val="1200"/>
              </a:spcBef>
              <a:buClr>
                <a:srgbClr val="C00000"/>
              </a:buClr>
            </a:pPr>
            <a:r>
              <a:rPr lang="cs-CZ" sz="2000" dirty="0" smtClean="0">
                <a:latin typeface="Calibri" pitchFamily="34" charset="0"/>
              </a:rPr>
              <a:t>Česká republika je malá ekonomika a jako taková musí hledat vzory v úspěšných zemích podobné velikosti. Tradičně dobře organizované a kooperativní severské země jsou vzorem nejvhodnějším. Schéma uvedené níže je extraktem tamních modelů.</a:t>
            </a:r>
          </a:p>
          <a:p>
            <a:pPr>
              <a:spcBef>
                <a:spcPts val="1200"/>
              </a:spcBef>
              <a:buClr>
                <a:srgbClr val="C00000"/>
              </a:buClr>
            </a:pPr>
            <a:endParaRPr lang="cs-CZ" sz="2000" dirty="0" smtClean="0">
              <a:latin typeface="Calibri" pitchFamily="34" charset="0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24763" y="4152493"/>
            <a:ext cx="4667717" cy="2228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Obdélník 7"/>
          <p:cNvSpPr/>
          <p:nvPr/>
        </p:nvSpPr>
        <p:spPr>
          <a:xfrm>
            <a:off x="323528" y="1124744"/>
            <a:ext cx="3744416" cy="532859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04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Nadpis 1"/>
          <p:cNvSpPr>
            <a:spLocks noGrp="1"/>
          </p:cNvSpPr>
          <p:nvPr>
            <p:ph type="title"/>
          </p:nvPr>
        </p:nvSpPr>
        <p:spPr>
          <a:xfrm>
            <a:off x="467545" y="418786"/>
            <a:ext cx="6048671" cy="921981"/>
          </a:xfrm>
        </p:spPr>
        <p:txBody>
          <a:bodyPr lIns="0" tIns="0" rIns="0" bIns="0" anchor="t"/>
          <a:lstStyle/>
          <a:p>
            <a:pPr algn="l" eaLnBrk="1" hangingPunct="1"/>
            <a:r>
              <a:rPr lang="cs-CZ" sz="2800" b="1" dirty="0" smtClean="0">
                <a:solidFill>
                  <a:srgbClr val="CE3736"/>
                </a:solidFill>
                <a:latin typeface="Calibri" pitchFamily="34" charset="0"/>
              </a:rPr>
              <a:t>Národní centrum pro podporu informační infrastruktury </a:t>
            </a:r>
            <a:r>
              <a:rPr lang="cs-CZ" sz="2800" b="1" dirty="0" err="1" smtClean="0">
                <a:solidFill>
                  <a:srgbClr val="CE3736"/>
                </a:solidFill>
                <a:latin typeface="Calibri" pitchFamily="34" charset="0"/>
              </a:rPr>
              <a:t>VaV</a:t>
            </a:r>
            <a:endParaRPr lang="cs-CZ" sz="2800" b="1" dirty="0" smtClean="0">
              <a:solidFill>
                <a:srgbClr val="CE3736"/>
              </a:solidFill>
              <a:latin typeface="Calibri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136904" cy="4752528"/>
          </a:xfrm>
        </p:spPr>
        <p:txBody>
          <a:bodyPr/>
          <a:lstStyle/>
          <a:p>
            <a:pPr>
              <a:spcBef>
                <a:spcPts val="900"/>
              </a:spcBef>
              <a:buClr>
                <a:srgbClr val="C00000"/>
              </a:buClr>
            </a:pPr>
            <a:r>
              <a:rPr lang="cs-CZ" sz="2400" dirty="0" smtClean="0">
                <a:latin typeface="Calibri" pitchFamily="34" charset="0"/>
              </a:rPr>
              <a:t>Návrh postupu vytvoření politických předpokladů pro zřízení centra:</a:t>
            </a:r>
            <a:endParaRPr lang="cs-CZ" sz="2000" dirty="0" smtClean="0">
              <a:latin typeface="Calibri" pitchFamily="34" charset="0"/>
            </a:endParaRPr>
          </a:p>
          <a:p>
            <a:pPr>
              <a:spcBef>
                <a:spcPts val="900"/>
              </a:spcBef>
              <a:buClr>
                <a:srgbClr val="C00000"/>
              </a:buClr>
              <a:buNone/>
            </a:pPr>
            <a:r>
              <a:rPr lang="cs-CZ" sz="2000" dirty="0" smtClean="0">
                <a:latin typeface="Calibri" pitchFamily="34" charset="0"/>
              </a:rPr>
              <a:t>	</a:t>
            </a:r>
            <a:r>
              <a:rPr lang="cs-CZ" sz="2000" i="1" dirty="0" smtClean="0">
                <a:latin typeface="Calibri" pitchFamily="34" charset="0"/>
              </a:rPr>
              <a:t>MŠMT pověří ředitele NTK přípravou návrhu zřízení centra, jeho fungování a náplně činnosti </a:t>
            </a:r>
            <a:r>
              <a:rPr lang="cs-CZ" sz="1800" i="1" dirty="0" smtClean="0">
                <a:latin typeface="Calibri" pitchFamily="34" charset="0"/>
              </a:rPr>
              <a:t>→</a:t>
            </a:r>
            <a:r>
              <a:rPr lang="cs-CZ" sz="2000" i="1" dirty="0" smtClean="0">
                <a:latin typeface="Calibri" pitchFamily="34" charset="0"/>
              </a:rPr>
              <a:t> ředitel NTK jmenuje pracovní skupinu </a:t>
            </a:r>
            <a:r>
              <a:rPr lang="cs-CZ" sz="1800" i="1" dirty="0" smtClean="0">
                <a:latin typeface="Calibri" pitchFamily="34" charset="0"/>
              </a:rPr>
              <a:t>→</a:t>
            </a:r>
            <a:r>
              <a:rPr lang="cs-CZ" sz="2000" i="1" dirty="0" smtClean="0">
                <a:latin typeface="Calibri" pitchFamily="34" charset="0"/>
              </a:rPr>
              <a:t> MŠMT jmenuje svého zástupce do této skupiny </a:t>
            </a:r>
            <a:r>
              <a:rPr lang="cs-CZ" sz="1800" i="1" dirty="0" smtClean="0">
                <a:latin typeface="Calibri" pitchFamily="34" charset="0"/>
              </a:rPr>
              <a:t>→</a:t>
            </a:r>
            <a:r>
              <a:rPr lang="cs-CZ" sz="2000" i="1" dirty="0" smtClean="0">
                <a:latin typeface="Calibri" pitchFamily="34" charset="0"/>
              </a:rPr>
              <a:t> na základě podkladů připravených touto skupinou MŠMT přednese návrh na zřízení centra na RVVI a ve vládě.</a:t>
            </a:r>
          </a:p>
          <a:p>
            <a:pPr>
              <a:spcBef>
                <a:spcPts val="900"/>
              </a:spcBef>
              <a:buClr>
                <a:srgbClr val="C00000"/>
              </a:buClr>
            </a:pPr>
            <a:r>
              <a:rPr lang="cs-CZ" sz="2400" dirty="0" smtClean="0">
                <a:latin typeface="Calibri" pitchFamily="34" charset="0"/>
              </a:rPr>
              <a:t>NTK je připravena se takovým centrem stát a připravovat pro to všechny potřebné podklady. Potřebuje k tomu pověření a politickou podporu na vládní úrovni.</a:t>
            </a:r>
          </a:p>
          <a:p>
            <a:pPr>
              <a:spcBef>
                <a:spcPts val="900"/>
              </a:spcBef>
              <a:buClr>
                <a:srgbClr val="C00000"/>
              </a:buClr>
            </a:pPr>
            <a:r>
              <a:rPr lang="cs-CZ" sz="2400" dirty="0" smtClean="0">
                <a:latin typeface="Calibri" pitchFamily="34" charset="0"/>
              </a:rPr>
              <a:t>Prezentace se nicméně soustředí pouze na možný model celostátně organizované podpory nákupu elektronických informačních zdrojů.</a:t>
            </a:r>
          </a:p>
          <a:p>
            <a:pPr>
              <a:spcBef>
                <a:spcPts val="1200"/>
              </a:spcBef>
              <a:buClr>
                <a:srgbClr val="C00000"/>
              </a:buClr>
              <a:buNone/>
            </a:pPr>
            <a:endParaRPr lang="cs-CZ" sz="2800" dirty="0" smtClean="0">
              <a:latin typeface="Calibri" pitchFamily="34" charset="0"/>
            </a:endParaRP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97083-9A32-4753-BC49-8869E2A0E43D}" type="slidenum">
              <a:rPr lang="cs-CZ" smtClean="0">
                <a:latin typeface="Calibri" pitchFamily="34" charset="0"/>
              </a:rPr>
              <a:pPr>
                <a:defRPr/>
              </a:pPr>
              <a:t>5</a:t>
            </a:fld>
            <a:endParaRPr lang="cs-CZ" dirty="0">
              <a:latin typeface="Calibri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391" y="194931"/>
            <a:ext cx="886314" cy="569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04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Nadpis 1"/>
          <p:cNvSpPr>
            <a:spLocks noGrp="1"/>
          </p:cNvSpPr>
          <p:nvPr>
            <p:ph type="title"/>
          </p:nvPr>
        </p:nvSpPr>
        <p:spPr>
          <a:xfrm>
            <a:off x="467545" y="418787"/>
            <a:ext cx="8012880" cy="561942"/>
          </a:xfrm>
        </p:spPr>
        <p:txBody>
          <a:bodyPr lIns="0" tIns="0" rIns="0" bIns="0" anchor="t"/>
          <a:lstStyle/>
          <a:p>
            <a:pPr algn="l" eaLnBrk="1" hangingPunct="1"/>
            <a:r>
              <a:rPr lang="cs-CZ" sz="3600" b="1" dirty="0" smtClean="0">
                <a:solidFill>
                  <a:srgbClr val="CE3736"/>
                </a:solidFill>
                <a:latin typeface="Calibri" pitchFamily="34" charset="0"/>
              </a:rPr>
              <a:t>Východiska</a:t>
            </a:r>
            <a:r>
              <a:rPr lang="cs-CZ" sz="2400" b="1" dirty="0" smtClean="0">
                <a:solidFill>
                  <a:srgbClr val="CE3736"/>
                </a:solidFill>
                <a:latin typeface="Calibri" pitchFamily="34" charset="0"/>
              </a:rPr>
              <a:t> (1)</a:t>
            </a:r>
            <a:endParaRPr lang="cs-CZ" sz="3600" b="1" dirty="0" smtClean="0">
              <a:solidFill>
                <a:srgbClr val="CE3736"/>
              </a:solidFill>
              <a:latin typeface="Calibri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5040560" cy="5184576"/>
          </a:xfrm>
        </p:spPr>
        <p:txBody>
          <a:bodyPr/>
          <a:lstStyle/>
          <a:p>
            <a:pPr marL="457200" indent="-457200">
              <a:spcBef>
                <a:spcPts val="1200"/>
              </a:spcBef>
              <a:buClr>
                <a:srgbClr val="C00000"/>
              </a:buClr>
              <a:buSzPct val="150000"/>
            </a:pPr>
            <a:r>
              <a:rPr lang="cs-CZ" sz="2000" dirty="0" smtClean="0">
                <a:latin typeface="Calibri" pitchFamily="34" charset="0"/>
              </a:rPr>
              <a:t>Dosavadní programy podpory informační infrastruktury umožnily vybudování solidního portfolia elektronických informačních zdrojů, bez něhož je fungování výzkumného provozu v ČR již zcela nemyslitelné.</a:t>
            </a:r>
          </a:p>
          <a:p>
            <a:pPr marL="457200" indent="-457200">
              <a:spcBef>
                <a:spcPts val="1200"/>
              </a:spcBef>
              <a:buClr>
                <a:srgbClr val="C00000"/>
              </a:buClr>
              <a:buSzPct val="150000"/>
            </a:pPr>
            <a:r>
              <a:rPr lang="cs-CZ" sz="2000" dirty="0" smtClean="0">
                <a:latin typeface="Calibri" pitchFamily="34" charset="0"/>
              </a:rPr>
              <a:t>Počínaje rokem 1997 byly prostředky přidělovány „soutěžním“ modelem. Ten vedl ke zvýšení efektivity, odstranění duplicit a významné koncentraci „konsorcií“: (program LB podpořil pouhé </a:t>
            </a:r>
            <a:r>
              <a:rPr lang="cs-CZ" sz="2000" b="1" dirty="0" smtClean="0">
                <a:solidFill>
                  <a:srgbClr val="C00000"/>
                </a:solidFill>
                <a:latin typeface="Calibri" pitchFamily="34" charset="0"/>
              </a:rPr>
              <a:t>dva</a:t>
            </a:r>
            <a:r>
              <a:rPr lang="cs-CZ" sz="2000" dirty="0" smtClean="0">
                <a:latin typeface="Calibri" pitchFamily="34" charset="0"/>
              </a:rPr>
              <a:t> projekty mezi řadou dalších zaměřených na technickou infrastrukturu) první „zdrojový“ </a:t>
            </a:r>
            <a:r>
              <a:rPr lang="it-IT" sz="2000" b="1" dirty="0" smtClean="0">
                <a:solidFill>
                  <a:srgbClr val="C00000"/>
                </a:solidFill>
                <a:latin typeface="Calibri" pitchFamily="34" charset="0"/>
              </a:rPr>
              <a:t>LI</a:t>
            </a:r>
            <a:r>
              <a:rPr lang="it-IT" sz="2000" dirty="0" smtClean="0">
                <a:latin typeface="Calibri" pitchFamily="34" charset="0"/>
              </a:rPr>
              <a:t> </a:t>
            </a:r>
            <a:r>
              <a:rPr lang="cs-CZ" sz="2000" dirty="0" smtClean="0">
                <a:latin typeface="Calibri" pitchFamily="34" charset="0"/>
              </a:rPr>
              <a:t>podpořil </a:t>
            </a:r>
            <a:r>
              <a:rPr lang="it-IT" sz="2000" dirty="0" smtClean="0">
                <a:latin typeface="Calibri" pitchFamily="34" charset="0"/>
              </a:rPr>
              <a:t>více než </a:t>
            </a:r>
            <a:r>
              <a:rPr lang="it-IT" sz="2000" b="1" dirty="0" smtClean="0">
                <a:solidFill>
                  <a:srgbClr val="C00000"/>
                </a:solidFill>
                <a:latin typeface="Calibri" pitchFamily="34" charset="0"/>
              </a:rPr>
              <a:t>60</a:t>
            </a:r>
            <a:r>
              <a:rPr lang="cs-CZ" sz="2000" dirty="0" smtClean="0">
                <a:latin typeface="Calibri" pitchFamily="34" charset="0"/>
              </a:rPr>
              <a:t> projektů, </a:t>
            </a:r>
            <a:r>
              <a:rPr lang="cs-CZ" sz="2000" b="1" dirty="0" smtClean="0">
                <a:solidFill>
                  <a:srgbClr val="C00000"/>
                </a:solidFill>
                <a:latin typeface="Calibri" pitchFamily="34" charset="0"/>
              </a:rPr>
              <a:t>1N</a:t>
            </a:r>
            <a:r>
              <a:rPr lang="cs-CZ" sz="2000" dirty="0" smtClean="0">
                <a:latin typeface="Calibri" pitchFamily="34" charset="0"/>
              </a:rPr>
              <a:t> – </a:t>
            </a:r>
            <a:r>
              <a:rPr lang="cs-CZ" sz="2000" b="1" dirty="0" smtClean="0">
                <a:solidFill>
                  <a:srgbClr val="C00000"/>
                </a:solidFill>
                <a:latin typeface="Calibri" pitchFamily="34" charset="0"/>
              </a:rPr>
              <a:t>36</a:t>
            </a:r>
            <a:r>
              <a:rPr lang="cs-CZ" sz="2000" dirty="0" smtClean="0">
                <a:latin typeface="Calibri" pitchFamily="34" charset="0"/>
              </a:rPr>
              <a:t>, </a:t>
            </a:r>
            <a:r>
              <a:rPr lang="cs-CZ" sz="2000" b="1" dirty="0" smtClean="0">
                <a:solidFill>
                  <a:srgbClr val="C00000"/>
                </a:solidFill>
                <a:latin typeface="Calibri" pitchFamily="34" charset="0"/>
              </a:rPr>
              <a:t>VZ</a:t>
            </a:r>
            <a:r>
              <a:rPr lang="cs-CZ" sz="2000" dirty="0" smtClean="0">
                <a:latin typeface="Calibri" pitchFamily="34" charset="0"/>
              </a:rPr>
              <a:t> – </a:t>
            </a:r>
            <a:r>
              <a:rPr lang="cs-CZ" sz="2000" b="1" dirty="0" smtClean="0">
                <a:solidFill>
                  <a:srgbClr val="C00000"/>
                </a:solidFill>
                <a:latin typeface="Calibri" pitchFamily="34" charset="0"/>
              </a:rPr>
              <a:t>18</a:t>
            </a:r>
            <a:r>
              <a:rPr lang="cs-CZ" sz="2000" dirty="0" smtClean="0">
                <a:latin typeface="Calibri" pitchFamily="34" charset="0"/>
              </a:rPr>
              <a:t> a konečně </a:t>
            </a:r>
            <a:r>
              <a:rPr lang="cs-CZ" sz="2000" b="1" dirty="0" smtClean="0">
                <a:solidFill>
                  <a:srgbClr val="C00000"/>
                </a:solidFill>
                <a:latin typeface="Calibri" pitchFamily="34" charset="0"/>
              </a:rPr>
              <a:t>LR</a:t>
            </a:r>
            <a:r>
              <a:rPr lang="cs-CZ" sz="2000" dirty="0" smtClean="0">
                <a:latin typeface="Calibri" pitchFamily="34" charset="0"/>
              </a:rPr>
              <a:t> – </a:t>
            </a:r>
            <a:r>
              <a:rPr lang="cs-CZ" sz="2000" b="1" dirty="0" smtClean="0">
                <a:solidFill>
                  <a:srgbClr val="C00000"/>
                </a:solidFill>
                <a:latin typeface="Calibri" pitchFamily="34" charset="0"/>
              </a:rPr>
              <a:t>9 </a:t>
            </a:r>
            <a:r>
              <a:rPr lang="cs-CZ" sz="2000" dirty="0" smtClean="0">
                <a:latin typeface="Calibri" pitchFamily="34" charset="0"/>
              </a:rPr>
              <a:t>(+ </a:t>
            </a:r>
            <a:r>
              <a:rPr lang="cs-CZ" sz="2000" b="1" dirty="0" smtClean="0">
                <a:solidFill>
                  <a:srgbClr val="C00000"/>
                </a:solidFill>
                <a:latin typeface="Calibri" pitchFamily="34" charset="0"/>
              </a:rPr>
              <a:t>8 </a:t>
            </a:r>
            <a:r>
              <a:rPr lang="cs-CZ" sz="2000" dirty="0" smtClean="0">
                <a:latin typeface="Calibri" pitchFamily="34" charset="0"/>
              </a:rPr>
              <a:t>projektů OP </a:t>
            </a:r>
            <a:r>
              <a:rPr lang="cs-CZ" sz="2000" dirty="0" err="1" smtClean="0">
                <a:latin typeface="Calibri" pitchFamily="34" charset="0"/>
              </a:rPr>
              <a:t>VaVpI</a:t>
            </a:r>
            <a:r>
              <a:rPr lang="cs-CZ" sz="2000" dirty="0" smtClean="0">
                <a:latin typeface="Calibri" pitchFamily="34" charset="0"/>
              </a:rPr>
              <a:t>).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97083-9A32-4753-BC49-8869E2A0E43D}" type="slidenum">
              <a:rPr lang="cs-CZ" smtClean="0">
                <a:latin typeface="Calibri" pitchFamily="34" charset="0"/>
              </a:rPr>
              <a:pPr>
                <a:defRPr/>
              </a:pPr>
              <a:t>6</a:t>
            </a:fld>
            <a:endParaRPr lang="cs-CZ" dirty="0">
              <a:latin typeface="Calibri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391" y="194931"/>
            <a:ext cx="886314" cy="569773"/>
          </a:xfrm>
          <a:prstGeom prst="rect">
            <a:avLst/>
          </a:prstGeom>
        </p:spPr>
      </p:pic>
      <p:graphicFrame>
        <p:nvGraphicFramePr>
          <p:cNvPr id="7" name="Zástupný symbol pro obsah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6626299"/>
              </p:ext>
            </p:extLst>
          </p:nvPr>
        </p:nvGraphicFramePr>
        <p:xfrm>
          <a:off x="5041328" y="3501008"/>
          <a:ext cx="4102672" cy="2697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Graf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458873"/>
              </p:ext>
            </p:extLst>
          </p:nvPr>
        </p:nvGraphicFramePr>
        <p:xfrm>
          <a:off x="5183560" y="1052736"/>
          <a:ext cx="3960440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3" name="Přímá spojnice 2"/>
          <p:cNvCxnSpPr/>
          <p:nvPr/>
        </p:nvCxnSpPr>
        <p:spPr>
          <a:xfrm flipV="1">
            <a:off x="5796136" y="2492896"/>
            <a:ext cx="936104" cy="7200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 flipV="1">
            <a:off x="6732240" y="1700808"/>
            <a:ext cx="2160240" cy="7920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622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Nadpis 1"/>
          <p:cNvSpPr>
            <a:spLocks noGrp="1"/>
          </p:cNvSpPr>
          <p:nvPr>
            <p:ph type="title"/>
          </p:nvPr>
        </p:nvSpPr>
        <p:spPr>
          <a:xfrm>
            <a:off x="467545" y="418787"/>
            <a:ext cx="8012880" cy="561942"/>
          </a:xfrm>
        </p:spPr>
        <p:txBody>
          <a:bodyPr lIns="0" tIns="0" rIns="0" bIns="0" anchor="t"/>
          <a:lstStyle/>
          <a:p>
            <a:pPr algn="l" eaLnBrk="1" hangingPunct="1"/>
            <a:r>
              <a:rPr lang="cs-CZ" sz="3600" b="1" dirty="0" smtClean="0">
                <a:solidFill>
                  <a:srgbClr val="CE3736"/>
                </a:solidFill>
                <a:latin typeface="Calibri" pitchFamily="34" charset="0"/>
              </a:rPr>
              <a:t>Východiska</a:t>
            </a:r>
            <a:r>
              <a:rPr lang="cs-CZ" sz="2400" b="1" dirty="0" smtClean="0">
                <a:solidFill>
                  <a:srgbClr val="CE3736"/>
                </a:solidFill>
                <a:latin typeface="Calibri" pitchFamily="34" charset="0"/>
              </a:rPr>
              <a:t> (2)</a:t>
            </a:r>
            <a:endParaRPr lang="cs-CZ" sz="3600" b="1" dirty="0" smtClean="0">
              <a:solidFill>
                <a:srgbClr val="CE3736"/>
              </a:solidFill>
              <a:latin typeface="Calibri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280920" cy="4927586"/>
          </a:xfrm>
        </p:spPr>
        <p:txBody>
          <a:bodyPr/>
          <a:lstStyle/>
          <a:p>
            <a:pPr marL="457200" indent="-457200">
              <a:lnSpc>
                <a:spcPts val="2800"/>
              </a:lnSpc>
              <a:spcBef>
                <a:spcPts val="1200"/>
              </a:spcBef>
              <a:buClr>
                <a:srgbClr val="C00000"/>
              </a:buClr>
              <a:buSzPct val="150000"/>
            </a:pPr>
            <a:r>
              <a:rPr lang="cs-CZ" sz="2400" dirty="0" smtClean="0">
                <a:latin typeface="Calibri" pitchFamily="34" charset="0"/>
              </a:rPr>
              <a:t>K podstatnému zvýšení efektivity tedy již touto cestou nelze dospět, jde o historicky překonanou, a proto zcela nevhodnou formu podpůrného opatření. „Rozdvojení“ nástrojů podpory na Prahu (LR) a mimo Prahu (</a:t>
            </a:r>
            <a:r>
              <a:rPr lang="cs-CZ" sz="2400" dirty="0" err="1" smtClean="0">
                <a:latin typeface="Calibri" pitchFamily="34" charset="0"/>
              </a:rPr>
              <a:t>OPVaVpI</a:t>
            </a:r>
            <a:r>
              <a:rPr lang="cs-CZ" sz="2400" dirty="0" smtClean="0">
                <a:latin typeface="Calibri" pitchFamily="34" charset="0"/>
              </a:rPr>
              <a:t>) to jen potvrdilo a situaci zkomplikovalo. </a:t>
            </a:r>
            <a:endParaRPr lang="cs-CZ" sz="2400" dirty="0">
              <a:latin typeface="Calibri" pitchFamily="34" charset="0"/>
            </a:endParaRPr>
          </a:p>
          <a:p>
            <a:pPr marL="457200" indent="-457200">
              <a:lnSpc>
                <a:spcPts val="2800"/>
              </a:lnSpc>
              <a:spcBef>
                <a:spcPts val="1200"/>
              </a:spcBef>
              <a:buClr>
                <a:srgbClr val="C00000"/>
              </a:buClr>
              <a:buSzPct val="150000"/>
            </a:pPr>
            <a:r>
              <a:rPr lang="cs-CZ" sz="2400" dirty="0" smtClean="0">
                <a:latin typeface="Calibri" pitchFamily="34" charset="0"/>
              </a:rPr>
              <a:t>Stanovisko Rady pro výzkum, vývoj a inovace č. 270/A6-a ze dne 24. února 2012 zkrátilo program „Informace – základ výzkumu“ do roku 2017 s odůvodněním: </a:t>
            </a:r>
            <a:r>
              <a:rPr lang="cs-CZ" sz="2400" b="1" i="1" dirty="0" smtClean="0">
                <a:latin typeface="Calibri" pitchFamily="34" charset="0"/>
              </a:rPr>
              <a:t>Je třeba změnit stávající způsob podpory financování elektronických informačních zdrojů (EIZ) ze státního rozpočtu, </a:t>
            </a:r>
            <a:r>
              <a:rPr lang="cs-CZ" sz="2400" b="1" i="1" dirty="0" smtClean="0">
                <a:solidFill>
                  <a:srgbClr val="C00000"/>
                </a:solidFill>
                <a:latin typeface="Calibri" pitchFamily="34" charset="0"/>
              </a:rPr>
              <a:t>inspirovat se modely úspěšnými v zahraničí</a:t>
            </a:r>
            <a:r>
              <a:rPr lang="cs-CZ" sz="2400" b="1" i="1" dirty="0" smtClean="0">
                <a:latin typeface="Calibri" pitchFamily="34" charset="0"/>
              </a:rPr>
              <a:t>, vytvořit koncepční model finanční podpory EIZ, jako základní nezbytné informační infrastruktury pro </a:t>
            </a:r>
            <a:r>
              <a:rPr lang="cs-CZ" sz="2400" b="1" i="1" dirty="0" err="1" smtClean="0">
                <a:latin typeface="Calibri" pitchFamily="34" charset="0"/>
              </a:rPr>
              <a:t>VaV</a:t>
            </a:r>
            <a:r>
              <a:rPr lang="cs-CZ" sz="2400" b="1" i="1" dirty="0" smtClean="0">
                <a:latin typeface="Calibri" pitchFamily="34" charset="0"/>
              </a:rPr>
              <a:t>, …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97083-9A32-4753-BC49-8869E2A0E43D}" type="slidenum">
              <a:rPr lang="cs-CZ" smtClean="0">
                <a:latin typeface="Calibri" pitchFamily="34" charset="0"/>
              </a:rPr>
              <a:pPr>
                <a:defRPr/>
              </a:pPr>
              <a:t>7</a:t>
            </a:fld>
            <a:endParaRPr lang="cs-CZ" dirty="0">
              <a:latin typeface="Calibri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391" y="194931"/>
            <a:ext cx="886314" cy="569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22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Nadpis 1"/>
          <p:cNvSpPr>
            <a:spLocks noGrp="1"/>
          </p:cNvSpPr>
          <p:nvPr>
            <p:ph type="title"/>
          </p:nvPr>
        </p:nvSpPr>
        <p:spPr>
          <a:xfrm>
            <a:off x="467544" y="418787"/>
            <a:ext cx="8352928" cy="561942"/>
          </a:xfrm>
        </p:spPr>
        <p:txBody>
          <a:bodyPr lIns="0" tIns="0" rIns="0" bIns="0" anchor="t"/>
          <a:lstStyle/>
          <a:p>
            <a:pPr algn="l" eaLnBrk="1" hangingPunct="1"/>
            <a:r>
              <a:rPr lang="cs-CZ" sz="3600" b="1" dirty="0" smtClean="0">
                <a:solidFill>
                  <a:srgbClr val="CE3736"/>
                </a:solidFill>
                <a:latin typeface="Calibri" pitchFamily="34" charset="0"/>
              </a:rPr>
              <a:t>„Návrh implementace … nákupu EIZ“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496944" cy="5184576"/>
          </a:xfrm>
        </p:spPr>
        <p:txBody>
          <a:bodyPr/>
          <a:lstStyle/>
          <a:p>
            <a:pPr>
              <a:lnSpc>
                <a:spcPts val="3200"/>
              </a:lnSpc>
              <a:spcBef>
                <a:spcPts val="1200"/>
              </a:spcBef>
              <a:buClr>
                <a:srgbClr val="C00000"/>
              </a:buClr>
            </a:pPr>
            <a:r>
              <a:rPr lang="cs-CZ" sz="2400" dirty="0" smtClean="0">
                <a:latin typeface="Calibri" pitchFamily="34" charset="0"/>
              </a:rPr>
              <a:t>S vědomím jasně artikulované potřeby zadala NTK v rámci projektu podpořeného z OP LZZ zpracování studie nového způsobu poskytování podpory.</a:t>
            </a:r>
          </a:p>
          <a:p>
            <a:pPr>
              <a:lnSpc>
                <a:spcPts val="3200"/>
              </a:lnSpc>
              <a:spcBef>
                <a:spcPts val="1200"/>
              </a:spcBef>
              <a:buClr>
                <a:srgbClr val="C00000"/>
              </a:buClr>
            </a:pPr>
            <a:r>
              <a:rPr lang="cs-CZ" sz="2400" dirty="0" smtClean="0">
                <a:latin typeface="Calibri" pitchFamily="34" charset="0"/>
              </a:rPr>
              <a:t>Studie „Návrh Implementace jednotného systému plánování nákupu EIZ do ČR“ (pracovně </a:t>
            </a:r>
            <a:r>
              <a:rPr lang="cs-CZ" sz="2400" dirty="0" err="1" smtClean="0">
                <a:latin typeface="Calibri" pitchFamily="34" charset="0"/>
              </a:rPr>
              <a:t>CzechELib</a:t>
            </a:r>
            <a:r>
              <a:rPr lang="cs-CZ" sz="2400" dirty="0" smtClean="0">
                <a:latin typeface="Calibri" pitchFamily="34" charset="0"/>
              </a:rPr>
              <a:t>) byla zpracována experty fy </a:t>
            </a:r>
            <a:r>
              <a:rPr lang="cs-CZ" sz="2400" dirty="0" err="1" smtClean="0">
                <a:latin typeface="Calibri" pitchFamily="34" charset="0"/>
              </a:rPr>
              <a:t>Deloitte</a:t>
            </a:r>
            <a:r>
              <a:rPr lang="cs-CZ" sz="2400" dirty="0" smtClean="0">
                <a:latin typeface="Calibri" pitchFamily="34" charset="0"/>
              </a:rPr>
              <a:t>.</a:t>
            </a:r>
          </a:p>
          <a:p>
            <a:pPr>
              <a:lnSpc>
                <a:spcPts val="3200"/>
              </a:lnSpc>
              <a:spcBef>
                <a:spcPts val="1200"/>
              </a:spcBef>
              <a:buClr>
                <a:srgbClr val="C00000"/>
              </a:buClr>
            </a:pPr>
            <a:r>
              <a:rPr lang="cs-CZ" sz="2400" dirty="0" smtClean="0">
                <a:latin typeface="Calibri" pitchFamily="34" charset="0"/>
              </a:rPr>
              <a:t>Studie byla představena pracovní skupině pro prioritu B.7. Koncepce rozvoje knihoven ČR na léta 2011 – 2015 „Zabezpečit efektivní dostupnost elektronických informačních zdrojů pro podporu </a:t>
            </a:r>
            <a:r>
              <a:rPr lang="cs-CZ" sz="2400" dirty="0" err="1" smtClean="0">
                <a:latin typeface="Calibri" pitchFamily="34" charset="0"/>
              </a:rPr>
              <a:t>VaVaI</a:t>
            </a:r>
            <a:r>
              <a:rPr lang="cs-CZ" sz="2400" dirty="0" smtClean="0">
                <a:latin typeface="Calibri" pitchFamily="34" charset="0"/>
              </a:rPr>
              <a:t> po roce 2011“ (Ing. Věra Svobodová) a po úpravě analytické části byla odsouhlasena jako východisko pro další postup.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97083-9A32-4753-BC49-8869E2A0E43D}" type="slidenum">
              <a:rPr lang="cs-CZ" smtClean="0">
                <a:latin typeface="Calibri" pitchFamily="34" charset="0"/>
              </a:rPr>
              <a:pPr>
                <a:defRPr/>
              </a:pPr>
              <a:t>8</a:t>
            </a:fld>
            <a:endParaRPr lang="cs-CZ" dirty="0">
              <a:latin typeface="Calibri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391" y="194931"/>
            <a:ext cx="886314" cy="569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02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Nadpis 1"/>
          <p:cNvSpPr>
            <a:spLocks noGrp="1"/>
          </p:cNvSpPr>
          <p:nvPr>
            <p:ph type="title"/>
          </p:nvPr>
        </p:nvSpPr>
        <p:spPr>
          <a:xfrm>
            <a:off x="467544" y="418787"/>
            <a:ext cx="8352928" cy="561942"/>
          </a:xfrm>
        </p:spPr>
        <p:txBody>
          <a:bodyPr lIns="0" tIns="0" rIns="0" bIns="0" anchor="t"/>
          <a:lstStyle/>
          <a:p>
            <a:pPr algn="l" eaLnBrk="1" hangingPunct="1"/>
            <a:r>
              <a:rPr lang="cs-CZ" sz="3600" b="1" dirty="0" smtClean="0">
                <a:solidFill>
                  <a:srgbClr val="CE3736"/>
                </a:solidFill>
                <a:latin typeface="Calibri" pitchFamily="34" charset="0"/>
              </a:rPr>
              <a:t>„Návrh implementace … nákupu EIZ“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424936" cy="5184576"/>
          </a:xfrm>
        </p:spPr>
        <p:txBody>
          <a:bodyPr/>
          <a:lstStyle/>
          <a:p>
            <a:pPr marL="400050">
              <a:lnSpc>
                <a:spcPts val="2600"/>
              </a:lnSpc>
              <a:spcBef>
                <a:spcPts val="300"/>
              </a:spcBef>
              <a:buClr>
                <a:srgbClr val="C00000"/>
              </a:buClr>
              <a:buNone/>
            </a:pPr>
            <a:r>
              <a:rPr lang="cs-CZ" sz="3600" dirty="0" smtClean="0">
                <a:solidFill>
                  <a:srgbClr val="C00000"/>
                </a:solidFill>
                <a:latin typeface="Calibri" pitchFamily="34" charset="0"/>
              </a:rPr>
              <a:t>Studie:</a:t>
            </a:r>
            <a:endParaRPr lang="cs-CZ" sz="2400" dirty="0" smtClean="0">
              <a:solidFill>
                <a:srgbClr val="C00000"/>
              </a:solidFill>
              <a:latin typeface="Calibri" pitchFamily="34" charset="0"/>
            </a:endParaRPr>
          </a:p>
          <a:p>
            <a:pPr marL="400050">
              <a:lnSpc>
                <a:spcPts val="2600"/>
              </a:lnSpc>
              <a:spcBef>
                <a:spcPts val="1200"/>
              </a:spcBef>
              <a:buClr>
                <a:srgbClr val="C00000"/>
              </a:buClr>
            </a:pPr>
            <a:r>
              <a:rPr lang="cs-CZ" sz="2400" dirty="0" smtClean="0">
                <a:latin typeface="Calibri" pitchFamily="34" charset="0"/>
              </a:rPr>
              <a:t>rámcově zhodnotila současný stav nákupu a zpřístupňování EIZ v ČR,</a:t>
            </a:r>
          </a:p>
          <a:p>
            <a:pPr marL="400050">
              <a:lnSpc>
                <a:spcPts val="2600"/>
              </a:lnSpc>
              <a:spcBef>
                <a:spcPts val="1200"/>
              </a:spcBef>
              <a:buClr>
                <a:srgbClr val="C00000"/>
              </a:buClr>
            </a:pPr>
            <a:r>
              <a:rPr lang="cs-CZ" sz="2400" dirty="0" smtClean="0">
                <a:latin typeface="Calibri" pitchFamily="34" charset="0"/>
              </a:rPr>
              <a:t>analyzovala příklady nejlepší praxe – modely centrálního nákupu EIZ v zahraničí (Finsko, Norsko, Velká Británie, Nizozemsko, Slovensko), </a:t>
            </a:r>
          </a:p>
          <a:p>
            <a:pPr marL="400050">
              <a:lnSpc>
                <a:spcPts val="2600"/>
              </a:lnSpc>
              <a:spcBef>
                <a:spcPts val="1200"/>
              </a:spcBef>
              <a:buClr>
                <a:srgbClr val="C00000"/>
              </a:buClr>
            </a:pPr>
            <a:r>
              <a:rPr lang="cs-CZ" sz="2400" dirty="0" smtClean="0">
                <a:latin typeface="Calibri" pitchFamily="34" charset="0"/>
              </a:rPr>
              <a:t>na základě těchto poznatků navrhla model změny způsobu plánování, řízení nákupu a zpřístupnění EIZ  pro ČR,</a:t>
            </a:r>
          </a:p>
          <a:p>
            <a:pPr marL="400050">
              <a:lnSpc>
                <a:spcPts val="2600"/>
              </a:lnSpc>
              <a:spcBef>
                <a:spcPts val="1200"/>
              </a:spcBef>
              <a:buClr>
                <a:srgbClr val="C00000"/>
              </a:buClr>
            </a:pPr>
            <a:r>
              <a:rPr lang="cs-CZ" sz="2400" dirty="0" smtClean="0">
                <a:latin typeface="Calibri" pitchFamily="34" charset="0"/>
              </a:rPr>
              <a:t>a to včetně organizační struktury, návrhu právní formy, ekonomického zhodnocení modelu, odhadu investičních a provozních nákladů, harmonogramu implementace a potřebných legislativních změn.</a:t>
            </a:r>
          </a:p>
          <a:p>
            <a:pPr>
              <a:spcBef>
                <a:spcPts val="1200"/>
              </a:spcBef>
              <a:buClr>
                <a:srgbClr val="C00000"/>
              </a:buClr>
            </a:pPr>
            <a:endParaRPr lang="cs-CZ" sz="2000" dirty="0">
              <a:latin typeface="Calibri" pitchFamily="34" charset="0"/>
            </a:endParaRP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97083-9A32-4753-BC49-8869E2A0E43D}" type="slidenum">
              <a:rPr lang="cs-CZ" smtClean="0">
                <a:latin typeface="Calibri" pitchFamily="34" charset="0"/>
              </a:rPr>
              <a:pPr>
                <a:defRPr/>
              </a:pPr>
              <a:t>9</a:t>
            </a:fld>
            <a:endParaRPr lang="cs-CZ" dirty="0">
              <a:latin typeface="Calibri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391" y="194931"/>
            <a:ext cx="886314" cy="569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02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NTK">
      <a:dk1>
        <a:sysClr val="windowText" lastClr="000000"/>
      </a:dk1>
      <a:lt1>
        <a:sysClr val="window" lastClr="FFFFFF"/>
      </a:lt1>
      <a:dk2>
        <a:srgbClr val="CE3736"/>
      </a:dk2>
      <a:lt2>
        <a:srgbClr val="E8E8E8"/>
      </a:lt2>
      <a:accent1>
        <a:srgbClr val="CE3736"/>
      </a:accent1>
      <a:accent2>
        <a:srgbClr val="000000"/>
      </a:accent2>
      <a:accent3>
        <a:srgbClr val="7F7F7F"/>
      </a:accent3>
      <a:accent4>
        <a:srgbClr val="F2F2F2"/>
      </a:accent4>
      <a:accent5>
        <a:srgbClr val="595959"/>
      </a:accent5>
      <a:accent6>
        <a:srgbClr val="BFBFBF"/>
      </a:accent6>
      <a:hlink>
        <a:srgbClr val="CE3736"/>
      </a:hlink>
      <a:folHlink>
        <a:srgbClr val="595959"/>
      </a:folHlink>
    </a:clrScheme>
    <a:fontScheme name="NTK">
      <a:majorFont>
        <a:latin typeface="Univers Com 65 Bold"/>
        <a:ea typeface=""/>
        <a:cs typeface=""/>
      </a:majorFont>
      <a:minorFont>
        <a:latin typeface="Univers Com 55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5421</TotalTime>
  <Words>1444</Words>
  <Application>Microsoft Office PowerPoint</Application>
  <PresentationFormat>Předvádění na obrazovce (4:3)</PresentationFormat>
  <Paragraphs>197</Paragraphs>
  <Slides>21</Slides>
  <Notes>21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systému Office</vt:lpstr>
      <vt:lpstr>Národní centrum pro podporu informační infrastruktury VaV</vt:lpstr>
      <vt:lpstr>Úvod (1)</vt:lpstr>
      <vt:lpstr>Úvod (2)</vt:lpstr>
      <vt:lpstr>Národní centrum pro podporu informační infrastruktury VaV</vt:lpstr>
      <vt:lpstr>Národní centrum pro podporu informační infrastruktury VaV</vt:lpstr>
      <vt:lpstr>Východiska (1)</vt:lpstr>
      <vt:lpstr>Východiska (2)</vt:lpstr>
      <vt:lpstr>„Návrh implementace … nákupu EIZ“</vt:lpstr>
      <vt:lpstr>„Návrh implementace … nákupu EIZ“</vt:lpstr>
      <vt:lpstr>Slabiny stávajícího modelu</vt:lpstr>
      <vt:lpstr>Principy návrhu</vt:lpstr>
      <vt:lpstr>Organizační struktura</vt:lpstr>
      <vt:lpstr>Prezentace aplikace PowerPoint</vt:lpstr>
      <vt:lpstr>Prezentace aplikace PowerPoint</vt:lpstr>
      <vt:lpstr>Procesy</vt:lpstr>
      <vt:lpstr>Právní a ekonomické posouzení</vt:lpstr>
      <vt:lpstr>Harmonogram implementace</vt:lpstr>
      <vt:lpstr>Cíl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NTKalivoda</dc:creator>
  <cp:lastModifiedBy>tka20</cp:lastModifiedBy>
  <cp:revision>497</cp:revision>
  <cp:lastPrinted>2013-04-08T06:26:29Z</cp:lastPrinted>
  <dcterms:created xsi:type="dcterms:W3CDTF">2013-02-27T09:44:13Z</dcterms:created>
  <dcterms:modified xsi:type="dcterms:W3CDTF">2013-11-08T13:41:26Z</dcterms:modified>
</cp:coreProperties>
</file>