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  <p:sldMasterId id="2147483651" r:id="rId3"/>
    <p:sldMasterId id="2147483652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1" r:id="rId9"/>
    <p:sldId id="260" r:id="rId10"/>
    <p:sldId id="263" r:id="rId11"/>
    <p:sldId id="262" r:id="rId12"/>
    <p:sldId id="266" r:id="rId13"/>
    <p:sldId id="265" r:id="rId14"/>
    <p:sldId id="264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>
        <p:scale>
          <a:sx n="76" d="100"/>
          <a:sy n="76" d="100"/>
        </p:scale>
        <p:origin x="-121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190262D-1351-43B2-A90C-C59DF881AA2E}" type="datetimeFigureOut">
              <a:rPr lang="cs-CZ"/>
              <a:pPr>
                <a:defRPr/>
              </a:pPr>
              <a:t>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1890C4-6D2D-45D9-8CA8-5C3F826D96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322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69AC3-BB55-45BA-9E08-F4BD86FA99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14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3DA00-221E-434F-A4DF-C4D0BDE70D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68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430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30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3A468-CC59-4843-8DBB-4BA226B33B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390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A2284-CF05-4FE6-A47E-28C4D90F5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139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7E18C-6DF2-44BC-BA6E-0EC8F81786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0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B6D0-8DBD-47B3-AA83-18B33C2489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490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C4662-178E-4C08-9705-5F566FDFFE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343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3EFB5-53B3-4354-AE29-93A37DE14B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165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28EB0-C8F0-45DE-9247-7B91363EAD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299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AB79A-1C07-49D0-87EE-04605E69B2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382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4753C-FE47-41DD-ABE1-A5FB778D84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D63BA-9CC5-4DEE-B7B3-6F84BD04F5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3095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DA229-CABB-437B-9C21-DE82BE1CA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660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2E377-A9F6-4B61-A482-7EFAB5F07B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956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430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30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DEF2D-1F10-4C5E-9964-CF5481615E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3156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168DE-E49F-4C64-9B98-86F321304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926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9C352-529B-4408-A22C-1A81A51EB4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6256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7489E-DF75-4B89-A5B0-AC391F28FE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848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EC4F1-E28A-4848-A1ED-CEA162E675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417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E4F32-5137-430B-9625-47EE13C78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9921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4466A-BA85-48B5-9EFA-2AD0DFE451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594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253BF-A737-46A7-AD2B-7051EB571D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93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5D656-8B03-49C0-8AF9-6C11B5D8E2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6182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733B0-6FFB-4AF7-BF2D-394F81C114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5211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63CFB-23C7-4F07-88E6-BF238F4C18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3555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A538A-53AC-479B-B90A-91712B4DFA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9657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430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30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3FA51-36D3-4370-958D-43CA66C50F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2653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1CC7-D6BC-4252-B1A9-D7270D9343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8085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5D384-C2E2-4EF6-BF1D-4A3F9D6ED4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4304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23D2B-2643-43D8-B66C-A55BF63BEE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5108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5CB9E-CBD2-40A5-9B4E-B701FC814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4614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60F7A-5D67-4A3E-A51D-5AB3915788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448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76E6D-6414-495D-9FA6-7BDF0F38B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80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88"/>
            <a:ext cx="4038600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B4851-F767-4B21-A90C-2AB4DAB6C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7021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F9472-1C29-45BF-99B1-CC28057B6D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0459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CC79-B923-4578-A24B-FF47F2FB0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4200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4D3DB-F2BF-478C-9C32-82A166074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0822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6E10A-0253-4893-875B-E971D21615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7509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5430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30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5AFA9-6E64-44A4-B410-1674A62FE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48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C2E84-4978-4A0D-A9BA-361786E1A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80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8C69-756C-4CA5-99A3-D65510372E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9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E13EC-5199-4E16-BF8F-B231EFF8E6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14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22C98-7310-497E-B726-6F68D8B176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10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7E7D-0254-4D1F-A3D7-55C5F49E7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99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2561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  <a:endParaRPr lang="en-US" altLang="en-US" smtClean="0"/>
          </a:p>
        </p:txBody>
      </p:sp>
      <p:sp>
        <p:nvSpPr>
          <p:cNvPr id="2561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  <a:endParaRPr lang="en-US" alt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i="0" smtClean="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 i="0" smtClean="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i="0" smtClean="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3011A41-7954-4A5B-A467-4C96BB150B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>
          <a:solidFill>
            <a:schemeClr val="accent2"/>
          </a:solidFill>
          <a:latin typeface="+mn-lt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accent1"/>
          </a:solidFill>
          <a:latin typeface="+mn-lt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>
          <a:solidFill>
            <a:schemeClr val="accent1"/>
          </a:solidFill>
          <a:latin typeface="+mn-lt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5pPr>
      <a:lvl6pPr marL="18462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6pPr>
      <a:lvl7pPr marL="23034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7pPr>
      <a:lvl8pPr marL="27606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8pPr>
      <a:lvl9pPr marL="32178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21" name="Obdélník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24" name="Obdélník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25" name="Obdélník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26" name="Obdélník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 useBgFill="1">
        <p:nvSpPr>
          <p:cNvPr id="27" name="Zaoblený obdélník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 useBgFill="1">
        <p:nvSpPr>
          <p:cNvPr id="41" name="Zaoblený obdélník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42" name="Obdélník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43" name="Obdélník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44" name="Obdélník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45" name="Obdélník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2766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  <a:endParaRPr lang="en-US" altLang="en-US" smtClean="0"/>
          </a:p>
        </p:txBody>
      </p:sp>
      <p:sp>
        <p:nvSpPr>
          <p:cNvPr id="2766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  <a:endParaRPr lang="en-US" altLang="en-US" smtClean="0"/>
          </a:p>
        </p:txBody>
      </p:sp>
      <p:sp>
        <p:nvSpPr>
          <p:cNvPr id="46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6705600" y="4206875"/>
            <a:ext cx="960438" cy="457200"/>
          </a:xfrm>
          <a:prstGeom prst="rect">
            <a:avLst/>
          </a:prstGeom>
        </p:spPr>
        <p:txBody>
          <a:bodyPr vert="horz"/>
          <a:lstStyle>
            <a:lvl1pPr>
              <a:defRPr sz="800" i="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47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 vert="horz"/>
          <a:lstStyle>
            <a:lvl1pPr algn="r">
              <a:defRPr sz="800" i="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48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800" i="0" smtClean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3480E46B-5A4E-4071-AD15-B6B02DED2B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>
          <a:solidFill>
            <a:schemeClr val="accent2"/>
          </a:solidFill>
          <a:latin typeface="+mn-lt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accent1"/>
          </a:solidFill>
          <a:latin typeface="+mn-lt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>
          <a:solidFill>
            <a:schemeClr val="accent1"/>
          </a:solidFill>
          <a:latin typeface="+mn-lt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5pPr>
      <a:lvl6pPr marL="18462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6pPr>
      <a:lvl7pPr marL="23034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7pPr>
      <a:lvl8pPr marL="27606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8pPr>
      <a:lvl9pPr marL="32178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28687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  <a:endParaRPr lang="en-US" altLang="en-US" smtClean="0"/>
          </a:p>
        </p:txBody>
      </p:sp>
      <p:sp>
        <p:nvSpPr>
          <p:cNvPr id="2868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  <a:endParaRPr lang="en-US" altLang="en-US" smtClean="0"/>
          </a:p>
        </p:txBody>
      </p:sp>
      <p:sp>
        <p:nvSpPr>
          <p:cNvPr id="20" name="Zástupný symbol pro datum 25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rtlCol="0"/>
          <a:lstStyle>
            <a:lvl1pPr>
              <a:defRPr sz="800" i="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21" name="Zástupný symbol pro číslo snímku 26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i="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A4822E19-616F-4BF0-9A6F-16DE767024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800" i="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>
          <a:solidFill>
            <a:schemeClr val="accent2"/>
          </a:solidFill>
          <a:latin typeface="+mn-lt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accent1"/>
          </a:solidFill>
          <a:latin typeface="+mn-lt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>
          <a:solidFill>
            <a:schemeClr val="accent1"/>
          </a:solidFill>
          <a:latin typeface="+mn-lt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5pPr>
      <a:lvl6pPr marL="18462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6pPr>
      <a:lvl7pPr marL="23034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7pPr>
      <a:lvl8pPr marL="27606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8pPr>
      <a:lvl9pPr marL="32178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0" dirty="0"/>
          </a:p>
        </p:txBody>
      </p:sp>
      <p:sp>
        <p:nvSpPr>
          <p:cNvPr id="2971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  <a:endParaRPr lang="en-US" altLang="en-US" smtClean="0"/>
          </a:p>
        </p:txBody>
      </p:sp>
      <p:sp>
        <p:nvSpPr>
          <p:cNvPr id="2971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  <a:endParaRPr lang="en-US" alt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6583363" y="612775"/>
            <a:ext cx="957262" cy="457200"/>
          </a:xfrm>
          <a:prstGeom prst="rect">
            <a:avLst/>
          </a:prstGeom>
        </p:spPr>
        <p:txBody>
          <a:bodyPr vert="horz"/>
          <a:lstStyle>
            <a:lvl1pPr>
              <a:defRPr sz="800" i="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cs-CZ"/>
              <a:t>15.9.2010</a:t>
            </a:r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>
              <a:defRPr sz="800" i="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pl-PL"/>
              <a:t>Knihovny současnosti 2010</a:t>
            </a: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 i="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BF639BA8-B809-4822-9F60-E7F3BA890C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>
          <a:solidFill>
            <a:schemeClr val="accent2"/>
          </a:solidFill>
          <a:latin typeface="+mn-lt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accent1"/>
          </a:solidFill>
          <a:latin typeface="+mn-lt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>
          <a:solidFill>
            <a:schemeClr val="accent1"/>
          </a:solidFill>
          <a:latin typeface="+mn-lt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5pPr>
      <a:lvl6pPr marL="18462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6pPr>
      <a:lvl7pPr marL="23034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7pPr>
      <a:lvl8pPr marL="27606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8pPr>
      <a:lvl9pPr marL="3217863" indent="-182563" algn="l" rtl="0" fontAlgn="base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>
          <a:solidFill>
            <a:srgbClr val="B32C1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.cvut.cz/studium/vyuka-a-vzdelavaci-akce/kurz-pro-doktorandy/obsah-kurzu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publications/reports/2009/earlycareerresearchersstudy.aspx" TargetMode="External"/><Relationship Id="rId2" Type="http://schemas.openxmlformats.org/officeDocument/2006/relationships/hyperlink" Target="http://www.jisc.ac.uk/publications/reports/2012/researchers-of-tomorrow.asp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jisc.ac.uk/whatwedo/programmes/resourcediscovery/googlegen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 idx="4294967295"/>
          </p:nvPr>
        </p:nvSpPr>
        <p:spPr>
          <a:xfrm>
            <a:off x="323850" y="2130425"/>
            <a:ext cx="8820150" cy="1470025"/>
          </a:xfrm>
        </p:spPr>
        <p:txBody>
          <a:bodyPr/>
          <a:lstStyle/>
          <a:p>
            <a:r>
              <a:rPr lang="pl-PL" altLang="en-US" b="1"/>
              <a:t>(Spolu)Práce s doktorandy na ČVUT</a:t>
            </a:r>
            <a:endParaRPr lang="cs-CZ" altLang="en-US" b="1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71600" y="4433888"/>
            <a:ext cx="6400800" cy="1674812"/>
          </a:xfrm>
        </p:spPr>
        <p:txBody>
          <a:bodyPr>
            <a:normAutofit/>
          </a:bodyPr>
          <a:lstStyle/>
          <a:p>
            <a:pPr marL="109538" indent="0" algn="ctr">
              <a:buFont typeface="Georgia" pitchFamily="18" charset="0"/>
              <a:buNone/>
            </a:pPr>
            <a:r>
              <a:rPr lang="cs-CZ" altLang="en-US"/>
              <a:t> Věra Pilecká, Lenka Němečková</a:t>
            </a:r>
          </a:p>
          <a:p>
            <a:pPr marL="109538" indent="0" algn="ctr">
              <a:buFont typeface="Georgia" pitchFamily="18" charset="0"/>
              <a:buNone/>
            </a:pPr>
            <a:r>
              <a:rPr lang="cs-CZ" altLang="en-US"/>
              <a:t>Ústřední knihovna ČVUT</a:t>
            </a:r>
          </a:p>
        </p:txBody>
      </p:sp>
      <p:pic>
        <p:nvPicPr>
          <p:cNvPr id="14340" name="Obrázek 7" descr="UK_CVUT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76250"/>
            <a:ext cx="519112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1066800"/>
          </a:xfrm>
        </p:spPr>
        <p:txBody>
          <a:bodyPr/>
          <a:lstStyle/>
          <a:p>
            <a:r>
              <a:rPr lang="cs-CZ" altLang="en-US" dirty="0" smtClean="0"/>
              <a:t>Závěrem</a:t>
            </a:r>
            <a:endParaRPr lang="cs-CZ" alt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060848"/>
            <a:ext cx="8229600" cy="43243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en-US" sz="2300" dirty="0" smtClean="0"/>
              <a:t>Setkáváme se se stejnými trendy i problémy, definovanými ze zahraničních studií</a:t>
            </a:r>
          </a:p>
          <a:p>
            <a:pPr>
              <a:lnSpc>
                <a:spcPct val="80000"/>
              </a:lnSpc>
            </a:pPr>
            <a:r>
              <a:rPr lang="cs-CZ" altLang="en-US" sz="2300" dirty="0" smtClean="0"/>
              <a:t>Asi jdeme stejným směrem. </a:t>
            </a:r>
            <a:r>
              <a:rPr lang="cs-CZ" altLang="en-US" sz="2300" smtClean="0"/>
              <a:t>Dobrým </a:t>
            </a:r>
            <a:r>
              <a:rPr lang="cs-CZ" altLang="en-US" sz="2300" dirty="0" smtClean="0"/>
              <a:t>směrem?</a:t>
            </a:r>
          </a:p>
          <a:p>
            <a:pPr>
              <a:lnSpc>
                <a:spcPct val="80000"/>
              </a:lnSpc>
            </a:pPr>
            <a:endParaRPr lang="cs-CZ" altLang="en-US" sz="2300" dirty="0" smtClean="0"/>
          </a:p>
          <a:p>
            <a:pPr>
              <a:lnSpc>
                <a:spcPct val="80000"/>
              </a:lnSpc>
            </a:pPr>
            <a:endParaRPr lang="cs-CZ" altLang="en-US" sz="23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91D09CC-7836-4A99-B693-258F7F35C334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3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altLang="en-US" dirty="0" smtClean="0"/>
              <a:t>Děkujeme </a:t>
            </a:r>
            <a:r>
              <a:rPr lang="cs-CZ" altLang="en-US" dirty="0"/>
              <a:t>za pozornost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4294967295"/>
          </p:nvPr>
        </p:nvSpPr>
        <p:spPr>
          <a:xfrm>
            <a:off x="1371600" y="4433888"/>
            <a:ext cx="6400800" cy="1674812"/>
          </a:xfrm>
        </p:spPr>
        <p:txBody>
          <a:bodyPr>
            <a:normAutofit/>
          </a:bodyPr>
          <a:lstStyle/>
          <a:p>
            <a:pPr marL="109538" indent="0" algn="ctr">
              <a:buFont typeface="Georgia" pitchFamily="18" charset="0"/>
              <a:buNone/>
            </a:pPr>
            <a:r>
              <a:rPr lang="cs-CZ" altLang="en-US">
                <a:solidFill>
                  <a:srgbClr val="898989"/>
                </a:solidFill>
              </a:rPr>
              <a:t>Vera.pilecka@uk.cvut.cz</a:t>
            </a:r>
          </a:p>
          <a:p>
            <a:pPr marL="109538" indent="0" algn="ctr">
              <a:buFont typeface="Georgia" pitchFamily="18" charset="0"/>
              <a:buNone/>
            </a:pPr>
            <a:r>
              <a:rPr lang="cs-CZ" altLang="en-US">
                <a:solidFill>
                  <a:srgbClr val="898989"/>
                </a:solidFill>
              </a:rPr>
              <a:t>Lenka.nemeckova@uk.cvut.cz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altLang="en-US"/>
              <a:t>Proč jsou doktorandi naše cílová skupina?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en-US" sz="2600" dirty="0"/>
              <a:t>Mají potřebu odborných informací, zajímají se o to jak s nimi pracovat</a:t>
            </a:r>
          </a:p>
          <a:p>
            <a:pPr>
              <a:lnSpc>
                <a:spcPct val="80000"/>
              </a:lnSpc>
            </a:pPr>
            <a:r>
              <a:rPr lang="cs-CZ" altLang="en-US" sz="2600" dirty="0"/>
              <a:t>Mají zájem o elektronické zdroje </a:t>
            </a:r>
          </a:p>
          <a:p>
            <a:pPr>
              <a:lnSpc>
                <a:spcPct val="80000"/>
              </a:lnSpc>
            </a:pPr>
            <a:r>
              <a:rPr lang="cs-CZ" altLang="en-US" sz="2600" dirty="0"/>
              <a:t>Jsou počítačově gramotní</a:t>
            </a:r>
          </a:p>
          <a:p>
            <a:pPr>
              <a:lnSpc>
                <a:spcPct val="80000"/>
              </a:lnSpc>
            </a:pPr>
            <a:r>
              <a:rPr lang="cs-CZ" altLang="en-US" sz="2600" dirty="0"/>
              <a:t>Udělají si čas</a:t>
            </a:r>
          </a:p>
          <a:p>
            <a:pPr>
              <a:lnSpc>
                <a:spcPct val="80000"/>
              </a:lnSpc>
            </a:pPr>
            <a:r>
              <a:rPr lang="cs-CZ" altLang="en-US" sz="2600" dirty="0"/>
              <a:t>Rádi zkouší nové věci</a:t>
            </a:r>
          </a:p>
          <a:p>
            <a:pPr>
              <a:lnSpc>
                <a:spcPct val="80000"/>
              </a:lnSpc>
            </a:pPr>
            <a:r>
              <a:rPr lang="cs-CZ" altLang="en-US" sz="2600" dirty="0"/>
              <a:t>Dokážou být </a:t>
            </a:r>
            <a:r>
              <a:rPr lang="cs-CZ" altLang="en-US" sz="2600" dirty="0" smtClean="0"/>
              <a:t>„</a:t>
            </a:r>
            <a:r>
              <a:rPr lang="en-US" altLang="en-US" sz="2600" dirty="0" smtClean="0"/>
              <a:t>opinion leaders</a:t>
            </a:r>
            <a:r>
              <a:rPr lang="cs-CZ" altLang="en-US" sz="2600" dirty="0" smtClean="0"/>
              <a:t>“ </a:t>
            </a:r>
            <a:r>
              <a:rPr lang="cs-CZ" altLang="en-US" sz="2600" dirty="0"/>
              <a:t>a „propagátory“ EIZ a služeb</a:t>
            </a:r>
          </a:p>
          <a:p>
            <a:pPr>
              <a:lnSpc>
                <a:spcPct val="80000"/>
              </a:lnSpc>
            </a:pPr>
            <a:r>
              <a:rPr lang="cs-CZ" altLang="en-US" sz="2600" dirty="0"/>
              <a:t>V týmu mohou působit jako „zdroj“ potřebných vědeckých informací </a:t>
            </a:r>
            <a:endParaRPr lang="cs-CZ" altLang="en-US" sz="2600" dirty="0" smtClean="0"/>
          </a:p>
          <a:p>
            <a:pPr>
              <a:lnSpc>
                <a:spcPct val="80000"/>
              </a:lnSpc>
            </a:pPr>
            <a:endParaRPr lang="cs-CZ" altLang="en-US" sz="2600" dirty="0"/>
          </a:p>
          <a:p>
            <a:pPr>
              <a:lnSpc>
                <a:spcPct val="80000"/>
              </a:lnSpc>
              <a:buFont typeface="Georgia" pitchFamily="18" charset="0"/>
              <a:buNone/>
            </a:pPr>
            <a:r>
              <a:rPr lang="cs-CZ" altLang="en-US" sz="2600" dirty="0">
                <a:latin typeface="Arial" charset="0"/>
              </a:rPr>
              <a:t>- </a:t>
            </a:r>
            <a:r>
              <a:rPr lang="cs-CZ" altLang="en-US" sz="2600" dirty="0"/>
              <a:t>Tj. měli by nás sami chtít </a:t>
            </a:r>
            <a:r>
              <a:rPr lang="cs-CZ" altLang="en-US" sz="2600" dirty="0">
                <a:sym typeface="Wingdings" pitchFamily="2" charset="2"/>
              </a:rPr>
              <a:t></a:t>
            </a:r>
            <a:endParaRPr lang="cs-CZ" altLang="en-US" sz="2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6368FE5-C3BF-4622-A110-55CD7337772A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 idx="4294967295"/>
          </p:nvPr>
        </p:nvSpPr>
        <p:spPr>
          <a:xfrm>
            <a:off x="323850" y="692150"/>
            <a:ext cx="8229600" cy="1066800"/>
          </a:xfrm>
        </p:spPr>
        <p:txBody>
          <a:bodyPr/>
          <a:lstStyle/>
          <a:p>
            <a:r>
              <a:rPr lang="cs-CZ" altLang="en-US"/>
              <a:t>Historie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060848"/>
            <a:ext cx="8229600" cy="4324350"/>
          </a:xfrm>
        </p:spPr>
        <p:txBody>
          <a:bodyPr/>
          <a:lstStyle/>
          <a:p>
            <a:r>
              <a:rPr lang="cs-CZ" altLang="en-US" dirty="0"/>
              <a:t>Vzdělávací akce od roku 1993 </a:t>
            </a:r>
          </a:p>
          <a:p>
            <a:pPr lvl="1"/>
            <a:r>
              <a:rPr lang="cs-CZ" altLang="en-US" sz="2800" dirty="0"/>
              <a:t>už v r. 1992 přístup do EIZ online v síti ČVUT – CDROM</a:t>
            </a:r>
          </a:p>
          <a:p>
            <a:r>
              <a:rPr lang="cs-CZ" altLang="en-US" dirty="0"/>
              <a:t>První kurzy pro doktorandy FS ČVUT v r. 1994, pro doktorandy fakult ČVUT v r. 1998 </a:t>
            </a:r>
          </a:p>
          <a:p>
            <a:endParaRPr lang="cs-CZ" alt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9FEDD3B-9352-4DCF-9FA0-193796CE1426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 idx="4294967295"/>
          </p:nvPr>
        </p:nvSpPr>
        <p:spPr>
          <a:xfrm>
            <a:off x="323850" y="620713"/>
            <a:ext cx="8229600" cy="1066800"/>
          </a:xfrm>
        </p:spPr>
        <p:txBody>
          <a:bodyPr/>
          <a:lstStyle/>
          <a:p>
            <a:r>
              <a:rPr lang="cs-CZ" altLang="en-US"/>
              <a:t>Současnost (ÚK ČVUT)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060848"/>
            <a:ext cx="8229600" cy="43243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en-US" sz="2400" dirty="0"/>
              <a:t>Kurz </a:t>
            </a:r>
            <a:r>
              <a:rPr lang="cs-CZ" altLang="en-US" sz="2400" i="1" dirty="0"/>
              <a:t>Informace pro vědu a výzkum </a:t>
            </a:r>
            <a:r>
              <a:rPr lang="cs-CZ" altLang="en-US" sz="2400" dirty="0"/>
              <a:t>pro fakulty ČVUT </a:t>
            </a:r>
          </a:p>
          <a:p>
            <a:pPr lvl="1">
              <a:lnSpc>
                <a:spcPct val="90000"/>
              </a:lnSpc>
            </a:pPr>
            <a:r>
              <a:rPr lang="cs-CZ" altLang="en-US" sz="2400" dirty="0"/>
              <a:t>Pod záštitou proděkanů pro vědu jednotlivých fakult</a:t>
            </a:r>
          </a:p>
          <a:p>
            <a:pPr lvl="1">
              <a:lnSpc>
                <a:spcPct val="90000"/>
              </a:lnSpc>
            </a:pPr>
            <a:r>
              <a:rPr lang="cs-CZ" altLang="en-US" sz="2400" dirty="0"/>
              <a:t>7 Fakult, ZS i LS, převážně LS</a:t>
            </a:r>
          </a:p>
          <a:p>
            <a:pPr lvl="2">
              <a:lnSpc>
                <a:spcPct val="90000"/>
              </a:lnSpc>
            </a:pPr>
            <a:r>
              <a:rPr lang="cs-CZ" altLang="en-US" dirty="0"/>
              <a:t>FEL, FS, </a:t>
            </a:r>
            <a:r>
              <a:rPr lang="cs-CZ" altLang="en-US" dirty="0" err="1"/>
              <a:t>FSv</a:t>
            </a:r>
            <a:r>
              <a:rPr lang="cs-CZ" altLang="en-US" dirty="0"/>
              <a:t>, FA, FD, FJFI, FBMI; nejvyšší účast: </a:t>
            </a:r>
            <a:r>
              <a:rPr lang="cs-CZ" altLang="en-US" dirty="0" err="1"/>
              <a:t>FSv</a:t>
            </a:r>
            <a:endParaRPr lang="cs-CZ" altLang="en-US" dirty="0"/>
          </a:p>
          <a:p>
            <a:pPr>
              <a:lnSpc>
                <a:spcPct val="90000"/>
              </a:lnSpc>
            </a:pPr>
            <a:r>
              <a:rPr lang="cs-CZ" altLang="en-US" sz="2400" dirty="0"/>
              <a:t>Komunikace: e-mailová konference</a:t>
            </a:r>
          </a:p>
          <a:p>
            <a:pPr>
              <a:lnSpc>
                <a:spcPct val="90000"/>
              </a:lnSpc>
            </a:pPr>
            <a:r>
              <a:rPr lang="cs-CZ" altLang="en-US" sz="2400" dirty="0" err="1"/>
              <a:t>Worshopy</a:t>
            </a:r>
            <a:r>
              <a:rPr lang="cs-CZ" altLang="en-US" sz="2400" dirty="0"/>
              <a:t> a semináře</a:t>
            </a:r>
          </a:p>
          <a:p>
            <a:pPr lvl="1">
              <a:lnSpc>
                <a:spcPct val="90000"/>
              </a:lnSpc>
            </a:pPr>
            <a:r>
              <a:rPr lang="cs-CZ" altLang="en-US" sz="2400" dirty="0"/>
              <a:t>Jak citovat</a:t>
            </a:r>
          </a:p>
          <a:p>
            <a:pPr lvl="1">
              <a:lnSpc>
                <a:spcPct val="90000"/>
              </a:lnSpc>
            </a:pPr>
            <a:r>
              <a:rPr lang="cs-CZ" altLang="en-US" sz="2400" dirty="0"/>
              <a:t>Patenty</a:t>
            </a:r>
          </a:p>
          <a:p>
            <a:pPr lvl="1">
              <a:lnSpc>
                <a:spcPct val="90000"/>
              </a:lnSpc>
            </a:pPr>
            <a:r>
              <a:rPr lang="cs-CZ" altLang="en-US" sz="2400" dirty="0"/>
              <a:t>Hodnocení VaV, Web </a:t>
            </a:r>
            <a:r>
              <a:rPr lang="cs-CZ" altLang="en-US" sz="2400" dirty="0" err="1"/>
              <a:t>of</a:t>
            </a:r>
            <a:r>
              <a:rPr lang="cs-CZ" altLang="en-US" sz="2400" dirty="0"/>
              <a:t> Science</a:t>
            </a:r>
          </a:p>
          <a:p>
            <a:pPr lvl="1">
              <a:lnSpc>
                <a:spcPct val="90000"/>
              </a:lnSpc>
            </a:pPr>
            <a:r>
              <a:rPr lang="cs-CZ" altLang="en-US" sz="2400" dirty="0"/>
              <a:t>Vyhledávání odborných informací (tzv. Google není vše)</a:t>
            </a:r>
          </a:p>
          <a:p>
            <a:pPr lvl="1">
              <a:lnSpc>
                <a:spcPct val="90000"/>
              </a:lnSpc>
            </a:pPr>
            <a:r>
              <a:rPr lang="cs-CZ" altLang="en-US" sz="2400" dirty="0" err="1"/>
              <a:t>Webináře</a:t>
            </a:r>
            <a:r>
              <a:rPr lang="cs-CZ" altLang="en-US" sz="2400" dirty="0"/>
              <a:t> ve spolupráci s </a:t>
            </a:r>
            <a:r>
              <a:rPr lang="cs-CZ" altLang="en-US" sz="2400" dirty="0" smtClean="0"/>
              <a:t>poskytovateli EIZ</a:t>
            </a:r>
            <a:endParaRPr lang="cs-CZ" alt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448F801-D611-4BFD-AD7A-7D5C0CFBB18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 idx="4294967295"/>
          </p:nvPr>
        </p:nvSpPr>
        <p:spPr>
          <a:xfrm>
            <a:off x="395288" y="692150"/>
            <a:ext cx="8229600" cy="1066800"/>
          </a:xfrm>
        </p:spPr>
        <p:txBody>
          <a:bodyPr/>
          <a:lstStyle/>
          <a:p>
            <a:r>
              <a:rPr lang="cs-CZ" altLang="en-US"/>
              <a:t>Náplň a průběh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060848"/>
            <a:ext cx="8229600" cy="43243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en-US" sz="2400" dirty="0"/>
              <a:t>Semestrální předmět</a:t>
            </a:r>
          </a:p>
          <a:p>
            <a:pPr>
              <a:lnSpc>
                <a:spcPct val="80000"/>
              </a:lnSpc>
              <a:buFont typeface="Georgia" pitchFamily="18" charset="0"/>
              <a:buNone/>
            </a:pPr>
            <a:r>
              <a:rPr lang="cs-CZ" altLang="en-US" sz="2400" dirty="0">
                <a:latin typeface="Arial" charset="0"/>
              </a:rPr>
              <a:t>	</a:t>
            </a:r>
            <a:r>
              <a:rPr lang="cs-CZ" altLang="en-US" sz="2400" dirty="0"/>
              <a:t>Viz </a:t>
            </a:r>
            <a:r>
              <a:rPr lang="cs-CZ" altLang="en-US" sz="1800" dirty="0">
                <a:hlinkClick r:id="rId2"/>
              </a:rPr>
              <a:t>http://knihovna.cvut.cz/studium/vyuka-a-vzdelavaci-akce/kurz-pro-doktorandy/obsah-kurzu.html</a:t>
            </a:r>
            <a:endParaRPr lang="cs-CZ" altLang="en-US" sz="1800" dirty="0"/>
          </a:p>
          <a:p>
            <a:pPr>
              <a:lnSpc>
                <a:spcPct val="80000"/>
              </a:lnSpc>
            </a:pPr>
            <a:r>
              <a:rPr lang="cs-CZ" altLang="en-US" sz="2400" dirty="0"/>
              <a:t>Témata: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EIZ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Služby knihoven zaměřené na získávání plných textů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Normy a patenty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Hodnocení VaV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Open Access zdroje a publikování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Jak psát odborný text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Jak citovat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Citační manažery</a:t>
            </a:r>
          </a:p>
          <a:p>
            <a:pPr lvl="1">
              <a:lnSpc>
                <a:spcPct val="80000"/>
              </a:lnSpc>
            </a:pPr>
            <a:r>
              <a:rPr lang="cs-CZ" altLang="en-US" sz="2400" dirty="0"/>
              <a:t>Jak získat grant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F7246F3-1961-4FFC-8E7F-13911FD21A9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altLang="en-US"/>
              <a:t>Zpětná vazba ke zjišťování potřeb doktorandů</a:t>
            </a:r>
            <a:endParaRPr lang="en-US" altLang="en-US"/>
          </a:p>
        </p:txBody>
      </p:sp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altLang="en-US" dirty="0"/>
              <a:t>Vstupní testy pro účastníky kurzů</a:t>
            </a:r>
          </a:p>
          <a:p>
            <a:r>
              <a:rPr lang="cs-CZ" altLang="en-US" dirty="0"/>
              <a:t>Výsledků úkolů zadávaných v kurzech </a:t>
            </a:r>
          </a:p>
          <a:p>
            <a:r>
              <a:rPr lang="cs-CZ" altLang="en-US" dirty="0"/>
              <a:t>Závěrečné ankety pro účastníky kurzů </a:t>
            </a:r>
          </a:p>
          <a:p>
            <a:r>
              <a:rPr lang="cs-CZ" altLang="en-US" dirty="0"/>
              <a:t>Průzkum citačních zvyklostí vědeckých pracovníků a doktorandů na ČVUT (2009)</a:t>
            </a:r>
          </a:p>
          <a:p>
            <a:endParaRPr lang="cs-CZ" altLang="en-US" dirty="0">
              <a:latin typeface="Arial" charset="0"/>
            </a:endParaRPr>
          </a:p>
          <a:p>
            <a:pPr>
              <a:buFont typeface="Georgia" pitchFamily="18" charset="0"/>
              <a:buNone/>
            </a:pPr>
            <a:r>
              <a:rPr lang="cs-CZ" altLang="en-US" dirty="0">
                <a:latin typeface="Arial" charset="0"/>
              </a:rPr>
              <a:t>- Z</a:t>
            </a:r>
            <a:r>
              <a:rPr lang="cs-CZ" altLang="en-US" dirty="0"/>
              <a:t>atím využíváme jen pro konkrétní studijní skupinu a ročník, celkovou analýzu nemáme</a:t>
            </a:r>
          </a:p>
          <a:p>
            <a:endParaRPr lang="cs-CZ" alt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C4FB5C3-BB6F-4F48-B272-6D98C549C95A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 idx="4294967295"/>
          </p:nvPr>
        </p:nvSpPr>
        <p:spPr>
          <a:xfrm>
            <a:off x="468313" y="620713"/>
            <a:ext cx="8229600" cy="1066800"/>
          </a:xfrm>
        </p:spPr>
        <p:txBody>
          <a:bodyPr/>
          <a:lstStyle/>
          <a:p>
            <a:r>
              <a:rPr lang="cs-CZ" altLang="en-US"/>
              <a:t>Naše zkušenosti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113"/>
            <a:ext cx="8229600" cy="4657725"/>
          </a:xfrm>
        </p:spPr>
        <p:txBody>
          <a:bodyPr/>
          <a:lstStyle/>
          <a:p>
            <a:r>
              <a:rPr lang="cs-CZ" altLang="en-US" dirty="0"/>
              <a:t>Očividně </a:t>
            </a:r>
            <a:r>
              <a:rPr lang="cs-CZ" altLang="en-US" dirty="0" smtClean="0"/>
              <a:t>naše </a:t>
            </a:r>
            <a:r>
              <a:rPr lang="cs-CZ" altLang="en-US" dirty="0"/>
              <a:t>aktivity </a:t>
            </a:r>
            <a:r>
              <a:rPr lang="cs-CZ" altLang="en-US" smtClean="0"/>
              <a:t>mají pozitivní dopad </a:t>
            </a:r>
            <a:r>
              <a:rPr lang="cs-CZ" altLang="en-US" dirty="0" smtClean="0"/>
              <a:t>… </a:t>
            </a:r>
            <a:r>
              <a:rPr lang="cs-CZ" altLang="en-US" dirty="0"/>
              <a:t>Zvyšují se:</a:t>
            </a:r>
          </a:p>
          <a:p>
            <a:pPr lvl="1"/>
            <a:r>
              <a:rPr lang="cs-CZ" altLang="en-US" dirty="0"/>
              <a:t>požadavky na MVS a EDD</a:t>
            </a:r>
          </a:p>
          <a:p>
            <a:pPr lvl="1"/>
            <a:r>
              <a:rPr lang="cs-CZ" altLang="en-US" dirty="0"/>
              <a:t>dotazy na knihovnu </a:t>
            </a:r>
          </a:p>
          <a:p>
            <a:pPr lvl="1"/>
            <a:r>
              <a:rPr lang="cs-CZ" altLang="en-US" dirty="0"/>
              <a:t>konzultace k využívání EIZ </a:t>
            </a:r>
          </a:p>
          <a:p>
            <a:pPr lvl="1"/>
            <a:r>
              <a:rPr lang="cs-CZ" altLang="en-US" dirty="0"/>
              <a:t>konzultace k psaní závěrečných prací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DC8F5B7-F658-4D78-945F-8CEA5C3D1B1E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 idx="4294967295"/>
          </p:nvPr>
        </p:nvSpPr>
        <p:spPr>
          <a:xfrm>
            <a:off x="468313" y="765175"/>
            <a:ext cx="8229600" cy="1066800"/>
          </a:xfrm>
        </p:spPr>
        <p:txBody>
          <a:bodyPr/>
          <a:lstStyle/>
          <a:p>
            <a:r>
              <a:rPr lang="cs-CZ" altLang="en-US"/>
              <a:t>Inspirace zahraničními výzkumy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en-US" sz="2400" dirty="0"/>
              <a:t>Měnící se informační potřeby a vstupní úroveň informační gramotnosti mladší generace studentů?</a:t>
            </a:r>
          </a:p>
          <a:p>
            <a:pPr>
              <a:lnSpc>
                <a:spcPct val="80000"/>
              </a:lnSpc>
            </a:pPr>
            <a:r>
              <a:rPr lang="cs-CZ" altLang="en-US" sz="2400" dirty="0"/>
              <a:t>Projekty JISC:</a:t>
            </a:r>
          </a:p>
          <a:p>
            <a:pPr lvl="1">
              <a:lnSpc>
                <a:spcPct val="80000"/>
              </a:lnSpc>
            </a:pPr>
            <a:r>
              <a:rPr lang="cs-CZ" altLang="en-US" sz="2400" i="1" dirty="0"/>
              <a:t>„</a:t>
            </a:r>
            <a:r>
              <a:rPr lang="cs-CZ" altLang="en-US" sz="2400" i="1" dirty="0" err="1"/>
              <a:t>Researchers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of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Tomorrow</a:t>
            </a:r>
            <a:r>
              <a:rPr lang="cs-CZ" altLang="en-US" sz="2400" i="1" dirty="0"/>
              <a:t>: </a:t>
            </a:r>
            <a:r>
              <a:rPr lang="cs-CZ" altLang="en-US" sz="2400" i="1" dirty="0" err="1"/>
              <a:t>the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research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behaviour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of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Generation</a:t>
            </a:r>
            <a:r>
              <a:rPr lang="cs-CZ" altLang="en-US" sz="2400" i="1" dirty="0"/>
              <a:t> Y </a:t>
            </a:r>
            <a:r>
              <a:rPr lang="cs-CZ" altLang="en-US" sz="2400" i="1" dirty="0" err="1"/>
              <a:t>doctoral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students</a:t>
            </a:r>
            <a:r>
              <a:rPr lang="cs-CZ" altLang="en-US" sz="2400" i="1" dirty="0"/>
              <a:t>“</a:t>
            </a:r>
            <a:r>
              <a:rPr lang="cs-CZ" altLang="en-US" sz="2400" dirty="0"/>
              <a:t> (červen 2012)</a:t>
            </a:r>
          </a:p>
          <a:p>
            <a:pPr lvl="2">
              <a:lnSpc>
                <a:spcPct val="80000"/>
              </a:lnSpc>
              <a:buFont typeface="Wingdings 2" pitchFamily="18" charset="2"/>
              <a:buNone/>
            </a:pPr>
            <a:r>
              <a:rPr lang="cs-CZ" altLang="en-US" sz="1600" dirty="0">
                <a:hlinkClick r:id="rId2"/>
              </a:rPr>
              <a:t>http://www.jisc.ac.uk/publications/reports/2012/researchers-of-tomorrow.aspx</a:t>
            </a:r>
            <a:r>
              <a:rPr lang="cs-CZ" altLang="en-US" sz="1600" dirty="0"/>
              <a:t> </a:t>
            </a:r>
          </a:p>
          <a:p>
            <a:pPr lvl="2">
              <a:lnSpc>
                <a:spcPct val="80000"/>
              </a:lnSpc>
              <a:buFont typeface="Wingdings 2" pitchFamily="18" charset="2"/>
              <a:buNone/>
            </a:pPr>
            <a:r>
              <a:rPr lang="cs-CZ" altLang="en-US" sz="1600" dirty="0"/>
              <a:t>Jak se chovají doktorandi v GB?</a:t>
            </a:r>
          </a:p>
          <a:p>
            <a:pPr lvl="2">
              <a:lnSpc>
                <a:spcPct val="80000"/>
              </a:lnSpc>
              <a:buFont typeface="Wingdings 2" pitchFamily="18" charset="2"/>
              <a:buNone/>
            </a:pPr>
            <a:endParaRPr lang="cs-CZ" altLang="en-US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cs-CZ" altLang="en-US" sz="2400" i="1" dirty="0"/>
              <a:t>„</a:t>
            </a:r>
            <a:r>
              <a:rPr lang="cs-CZ" altLang="en-US" sz="2400" i="1" dirty="0" err="1"/>
              <a:t>The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lives</a:t>
            </a:r>
            <a:r>
              <a:rPr lang="cs-CZ" altLang="en-US" sz="2400" i="1" dirty="0"/>
              <a:t> and </a:t>
            </a:r>
            <a:r>
              <a:rPr lang="cs-CZ" altLang="en-US" sz="2400" i="1" dirty="0" err="1"/>
              <a:t>technologies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of</a:t>
            </a:r>
            <a:r>
              <a:rPr lang="cs-CZ" altLang="en-US" sz="2400" i="1" dirty="0"/>
              <a:t> early </a:t>
            </a:r>
            <a:r>
              <a:rPr lang="cs-CZ" altLang="en-US" sz="2400" i="1" dirty="0" err="1"/>
              <a:t>career</a:t>
            </a:r>
            <a:r>
              <a:rPr lang="cs-CZ" altLang="en-US" sz="2400" i="1" dirty="0"/>
              <a:t> </a:t>
            </a:r>
            <a:r>
              <a:rPr lang="cs-CZ" altLang="en-US" sz="2400" i="1" dirty="0" err="1"/>
              <a:t>researchers</a:t>
            </a:r>
            <a:r>
              <a:rPr lang="cs-CZ" altLang="en-US" sz="2400" i="1" dirty="0"/>
              <a:t>“</a:t>
            </a:r>
            <a:r>
              <a:rPr lang="cs-CZ" altLang="en-US" sz="2400" dirty="0"/>
              <a:t> (září 2009)</a:t>
            </a:r>
          </a:p>
          <a:p>
            <a:pPr lvl="2">
              <a:lnSpc>
                <a:spcPct val="80000"/>
              </a:lnSpc>
              <a:buFont typeface="Wingdings 2" pitchFamily="18" charset="2"/>
              <a:buNone/>
            </a:pPr>
            <a:r>
              <a:rPr lang="cs-CZ" altLang="en-US" sz="1600" dirty="0">
                <a:hlinkClick r:id="rId3"/>
              </a:rPr>
              <a:t>http://www.jisc.ac.uk/publications/reports/2009/earlycareerresearchersstudy.aspx</a:t>
            </a:r>
            <a:r>
              <a:rPr lang="cs-CZ" altLang="en-US" sz="1600" dirty="0"/>
              <a:t> </a:t>
            </a:r>
            <a:endParaRPr lang="cs-CZ" altLang="en-US" sz="1600" dirty="0" smtClean="0"/>
          </a:p>
          <a:p>
            <a:pPr lvl="2">
              <a:lnSpc>
                <a:spcPct val="80000"/>
              </a:lnSpc>
              <a:buNone/>
            </a:pPr>
            <a:r>
              <a:rPr lang="cs-CZ" altLang="en-US" sz="1600" dirty="0"/>
              <a:t>Jak se chovají doktorandi v GB?</a:t>
            </a:r>
          </a:p>
          <a:p>
            <a:pPr lvl="2">
              <a:lnSpc>
                <a:spcPct val="80000"/>
              </a:lnSpc>
              <a:buFont typeface="Wingdings 2" pitchFamily="18" charset="2"/>
              <a:buNone/>
            </a:pPr>
            <a:endParaRPr lang="cs-CZ" altLang="en-US" dirty="0" smtClean="0"/>
          </a:p>
          <a:p>
            <a:pPr lvl="1">
              <a:lnSpc>
                <a:spcPct val="80000"/>
              </a:lnSpc>
            </a:pPr>
            <a:r>
              <a:rPr lang="cs-CZ" altLang="en-US" sz="2400" i="1" dirty="0"/>
              <a:t>„I</a:t>
            </a:r>
            <a:r>
              <a:rPr lang="en-US" altLang="en-US" sz="2400" i="1" dirty="0" err="1"/>
              <a:t>nformation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behaviour</a:t>
            </a:r>
            <a:r>
              <a:rPr lang="en-US" altLang="en-US" sz="2400" i="1" dirty="0"/>
              <a:t> of</a:t>
            </a:r>
            <a:r>
              <a:rPr lang="cs-CZ" altLang="en-US" sz="2400" i="1" dirty="0"/>
              <a:t> </a:t>
            </a:r>
            <a:r>
              <a:rPr lang="en-US" altLang="en-US" sz="2400" i="1" dirty="0"/>
              <a:t>the researcher of the future</a:t>
            </a:r>
            <a:r>
              <a:rPr lang="cs-CZ" altLang="en-US" sz="2400" i="1" dirty="0"/>
              <a:t>“ (leden 2008)</a:t>
            </a:r>
          </a:p>
          <a:p>
            <a:pPr marL="676275" lvl="2" indent="0">
              <a:lnSpc>
                <a:spcPct val="80000"/>
              </a:lnSpc>
              <a:buNone/>
            </a:pPr>
            <a:r>
              <a:rPr lang="cs-CZ" altLang="en-US" sz="1600" dirty="0">
                <a:hlinkClick r:id="rId4"/>
              </a:rPr>
              <a:t>http://</a:t>
            </a:r>
            <a:r>
              <a:rPr lang="cs-CZ" altLang="en-US" sz="1600" dirty="0" smtClean="0">
                <a:hlinkClick r:id="rId4"/>
              </a:rPr>
              <a:t>www.jisc.ac.uk/whatwedo/programmes/resourcediscovery/googlegen.aspx</a:t>
            </a:r>
            <a:endParaRPr lang="cs-CZ" altLang="en-US" sz="1600" dirty="0" smtClean="0"/>
          </a:p>
          <a:p>
            <a:pPr marL="676275" lvl="2" indent="0">
              <a:lnSpc>
                <a:spcPct val="80000"/>
              </a:lnSpc>
              <a:buNone/>
            </a:pPr>
            <a:r>
              <a:rPr lang="cs-CZ" altLang="en-US" sz="1600" dirty="0"/>
              <a:t>Jaká generace nám v příštích letech na VŠ přijde?</a:t>
            </a:r>
          </a:p>
          <a:p>
            <a:pPr marL="676275" lvl="2" indent="0">
              <a:lnSpc>
                <a:spcPct val="80000"/>
              </a:lnSpc>
              <a:buNone/>
            </a:pPr>
            <a:endParaRPr lang="cs-CZ" altLang="en-US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1061E49-DB9D-48C4-A050-54F2A5810F6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1066800"/>
          </a:xfrm>
        </p:spPr>
        <p:txBody>
          <a:bodyPr/>
          <a:lstStyle/>
          <a:p>
            <a:r>
              <a:rPr lang="cs-CZ" altLang="en-US"/>
              <a:t>Poznatky ze zahraničí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cs-CZ" altLang="en-US" sz="2300" dirty="0"/>
              <a:t>Největším problémem při práci jsou časové a finanční možnosti, až pak přístup k EIZ</a:t>
            </a:r>
          </a:p>
          <a:p>
            <a:pPr>
              <a:lnSpc>
                <a:spcPct val="80000"/>
              </a:lnSpc>
            </a:pPr>
            <a:r>
              <a:rPr lang="cs-CZ" altLang="en-US" sz="2300" dirty="0"/>
              <a:t>Informace využívají z těchto zdrojů - v pořadí (technika): e-časopisy, tištěné časopisy, abstrakty, knihy, e-knihy</a:t>
            </a:r>
          </a:p>
          <a:p>
            <a:pPr>
              <a:lnSpc>
                <a:spcPct val="80000"/>
              </a:lnSpc>
            </a:pPr>
            <a:r>
              <a:rPr lang="cs-CZ" altLang="en-US" sz="2300" dirty="0"/>
              <a:t>Informace hledají především přes (v pořadí): Google/Google </a:t>
            </a:r>
            <a:r>
              <a:rPr lang="cs-CZ" altLang="en-US" sz="2300" dirty="0" err="1"/>
              <a:t>Scholar</a:t>
            </a:r>
            <a:r>
              <a:rPr lang="cs-CZ" altLang="en-US" sz="2300" dirty="0"/>
              <a:t>, citační </a:t>
            </a:r>
            <a:r>
              <a:rPr lang="cs-CZ" altLang="en-US" sz="2300" dirty="0" err="1"/>
              <a:t>dtb</a:t>
            </a:r>
            <a:r>
              <a:rPr lang="cs-CZ" altLang="en-US" sz="2300" dirty="0"/>
              <a:t>., </a:t>
            </a:r>
            <a:r>
              <a:rPr lang="cs-CZ" altLang="en-US" sz="2300" dirty="0" err="1"/>
              <a:t>dtb</a:t>
            </a:r>
            <a:r>
              <a:rPr lang="cs-CZ" altLang="en-US" sz="2300" dirty="0"/>
              <a:t>. vydavatelů e-časopisů, knihovní katalog</a:t>
            </a:r>
          </a:p>
          <a:p>
            <a:pPr>
              <a:lnSpc>
                <a:spcPct val="80000"/>
              </a:lnSpc>
            </a:pPr>
            <a:r>
              <a:rPr lang="cs-CZ" altLang="en-US" sz="2300" dirty="0"/>
              <a:t>OA příliš nerozumí, OA časopisy nepovažují za příliš odborné, problém zejména s IF, recenzním řízením, copyrightem. Autoarchivace se obávají zejm. kvůli plagiátorství.</a:t>
            </a:r>
          </a:p>
          <a:p>
            <a:pPr>
              <a:lnSpc>
                <a:spcPct val="80000"/>
              </a:lnSpc>
            </a:pPr>
            <a:r>
              <a:rPr lang="cs-CZ" altLang="en-US" sz="2300" dirty="0"/>
              <a:t>Cítí potřebu spolupracovat, ale spolupracují převážně se svým školitelem. Tzv. „</a:t>
            </a:r>
            <a:r>
              <a:rPr lang="cs-CZ" altLang="en-US" sz="2300" dirty="0" err="1"/>
              <a:t>collaboration</a:t>
            </a:r>
            <a:r>
              <a:rPr lang="cs-CZ" altLang="en-US" sz="2300" dirty="0"/>
              <a:t> </a:t>
            </a:r>
            <a:r>
              <a:rPr lang="cs-CZ" altLang="en-US" sz="2300" dirty="0" err="1"/>
              <a:t>tools</a:t>
            </a:r>
            <a:r>
              <a:rPr lang="cs-CZ" altLang="en-US" sz="2300" dirty="0"/>
              <a:t>“ příliš nepoužívají.</a:t>
            </a:r>
          </a:p>
          <a:p>
            <a:pPr>
              <a:lnSpc>
                <a:spcPct val="80000"/>
              </a:lnSpc>
            </a:pPr>
            <a:r>
              <a:rPr lang="cs-CZ" altLang="en-US" sz="2300" dirty="0"/>
              <a:t>Naopak využívají referenční manažery, RSS, </a:t>
            </a:r>
            <a:r>
              <a:rPr lang="cs-CZ" altLang="en-US" sz="2300" dirty="0" err="1"/>
              <a:t>alerty</a:t>
            </a:r>
            <a:r>
              <a:rPr lang="cs-CZ" altLang="en-US" sz="2300" dirty="0"/>
              <a:t>, </a:t>
            </a:r>
            <a:r>
              <a:rPr lang="cs-CZ" altLang="en-US" sz="2300" dirty="0" err="1"/>
              <a:t>bookmarky</a:t>
            </a:r>
            <a:endParaRPr lang="cs-CZ" altLang="en-US" sz="2300" dirty="0"/>
          </a:p>
          <a:p>
            <a:pPr>
              <a:lnSpc>
                <a:spcPct val="80000"/>
              </a:lnSpc>
            </a:pPr>
            <a:r>
              <a:rPr lang="cs-CZ" altLang="en-US" sz="2300" dirty="0"/>
              <a:t>Mezi sebou komunikují spíše přes </a:t>
            </a:r>
            <a:r>
              <a:rPr lang="cs-CZ" altLang="en-US" sz="2300" dirty="0" err="1"/>
              <a:t>Skype</a:t>
            </a:r>
            <a:r>
              <a:rPr lang="cs-CZ" altLang="en-US" sz="2300" dirty="0"/>
              <a:t>.</a:t>
            </a:r>
          </a:p>
          <a:p>
            <a:pPr>
              <a:lnSpc>
                <a:spcPct val="80000"/>
              </a:lnSpc>
            </a:pPr>
            <a:endParaRPr lang="cs-CZ" altLang="en-US" sz="23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30.10.2013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lIns="91440" tIns="45720" rIns="91440" bIns="4572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t>Bibliotheca academica 2013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lIns="91440" tIns="45720" rIns="91440" bIns="45720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594773-42C0-4836-8E5E-427434594A44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02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istický">
  <a:themeElements>
    <a:clrScheme name="Urbanistický 2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180A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BAAAA"/>
      </a:accent5>
      <a:accent6>
        <a:srgbClr val="000000"/>
      </a:accent6>
      <a:hlink>
        <a:srgbClr val="000000"/>
      </a:hlink>
      <a:folHlink>
        <a:srgbClr val="030305"/>
      </a:folHlink>
    </a:clrScheme>
    <a:fontScheme name="Urbanistický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Urbanistický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rbanistický 2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180A00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000000"/>
        </a:accent6>
        <a:hlink>
          <a:srgbClr val="000000"/>
        </a:hlink>
        <a:folHlink>
          <a:srgbClr val="0303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rbanistický">
  <a:themeElements>
    <a:clrScheme name="1_Urbanistický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3AE"/>
      </a:accent5>
      <a:accent6>
        <a:srgbClr val="6989C4"/>
      </a:accent6>
      <a:hlink>
        <a:srgbClr val="D2611C"/>
      </a:hlink>
      <a:folHlink>
        <a:srgbClr val="3B435B"/>
      </a:folHlink>
    </a:clrScheme>
    <a:fontScheme name="1_Urbanistický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Urbanistický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rbanistický 2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180A00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000000"/>
        </a:accent6>
        <a:hlink>
          <a:srgbClr val="000000"/>
        </a:hlink>
        <a:folHlink>
          <a:srgbClr val="0303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Urbanistický">
  <a:themeElements>
    <a:clrScheme name="2_Urbanistický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3AE"/>
      </a:accent5>
      <a:accent6>
        <a:srgbClr val="6989C4"/>
      </a:accent6>
      <a:hlink>
        <a:srgbClr val="D2611C"/>
      </a:hlink>
      <a:folHlink>
        <a:srgbClr val="3B435B"/>
      </a:folHlink>
    </a:clrScheme>
    <a:fontScheme name="2_Urbanistický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Urbanistický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rbanistický 2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180A00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000000"/>
        </a:accent6>
        <a:hlink>
          <a:srgbClr val="000000"/>
        </a:hlink>
        <a:folHlink>
          <a:srgbClr val="0303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Urbanistický">
  <a:themeElements>
    <a:clrScheme name="3_Urbanistický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3AE"/>
      </a:accent5>
      <a:accent6>
        <a:srgbClr val="6989C4"/>
      </a:accent6>
      <a:hlink>
        <a:srgbClr val="D2611C"/>
      </a:hlink>
      <a:folHlink>
        <a:srgbClr val="3B435B"/>
      </a:folHlink>
    </a:clrScheme>
    <a:fontScheme name="3_Urbanistický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3_Urbanistický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Urbanistický 2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180A00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000000"/>
        </a:accent6>
        <a:hlink>
          <a:srgbClr val="000000"/>
        </a:hlink>
        <a:folHlink>
          <a:srgbClr val="0303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prezentace-delft</Template>
  <TotalTime>261</TotalTime>
  <Words>580</Words>
  <Application>Microsoft Office PowerPoint</Application>
  <PresentationFormat>Předvádění na obrazovce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Urbanistický</vt:lpstr>
      <vt:lpstr>1_Urbanistický</vt:lpstr>
      <vt:lpstr>2_Urbanistický</vt:lpstr>
      <vt:lpstr>3_Urbanistický</vt:lpstr>
      <vt:lpstr>(Spolu)Práce s doktorandy na ČVUT</vt:lpstr>
      <vt:lpstr>Proč jsou doktorandi naše cílová skupina?</vt:lpstr>
      <vt:lpstr>Historie</vt:lpstr>
      <vt:lpstr>Současnost (ÚK ČVUT)</vt:lpstr>
      <vt:lpstr>Náplň a průběh kurzu</vt:lpstr>
      <vt:lpstr>Zpětná vazba ke zjišťování potřeb doktorandů</vt:lpstr>
      <vt:lpstr>Naše zkušenosti</vt:lpstr>
      <vt:lpstr>Inspirace zahraničními výzkumy</vt:lpstr>
      <vt:lpstr>Poznatky ze zahraničí</vt:lpstr>
      <vt:lpstr>Závěrem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(Spolu)Práce s doktorandy na ČVUT</dc:title>
  <dc:creator>Lenka</dc:creator>
  <cp:lastModifiedBy>tka20</cp:lastModifiedBy>
  <cp:revision>105</cp:revision>
  <dcterms:created xsi:type="dcterms:W3CDTF">2013-10-28T16:43:14Z</dcterms:created>
  <dcterms:modified xsi:type="dcterms:W3CDTF">2013-11-08T17:14:58Z</dcterms:modified>
</cp:coreProperties>
</file>