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0" r:id="rId4"/>
    <p:sldId id="259" r:id="rId5"/>
    <p:sldId id="257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3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2582" autoAdjust="0"/>
  </p:normalViewPr>
  <p:slideViewPr>
    <p:cSldViewPr>
      <p:cViewPr>
        <p:scale>
          <a:sx n="75" d="100"/>
          <a:sy n="75" d="100"/>
        </p:scale>
        <p:origin x="-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5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4DF11-9F53-47C3-866B-5F5599531718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D8484-4F46-448F-9D1D-C1CADF49D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498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0159-6337-49DD-9AE4-2FAE8D066AEA}" type="datetimeFigureOut">
              <a:rPr lang="cs-CZ" smtClean="0"/>
              <a:pPr/>
              <a:t>8.11.2013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680BD-5A83-4023-9837-B3FAB58C8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01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50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62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94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http://www.akvs.cz/obr/logo-akv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0477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ovací čára 8"/>
          <p:cNvCxnSpPr/>
          <p:nvPr userDrawn="1"/>
        </p:nvCxnSpPr>
        <p:spPr>
          <a:xfrm>
            <a:off x="1331640" y="548680"/>
            <a:ext cx="7344816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95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5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83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8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69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56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2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8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cs-CZ" sz="1000" smtClean="0"/>
            </a:lvl1pPr>
          </a:lstStyle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Přímá spojovací čára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21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davs.cz/clanek.php?c=1167" TargetMode="External"/><Relationship Id="rId2" Type="http://schemas.openxmlformats.org/officeDocument/2006/relationships/hyperlink" Target="http://www.radavs.cz/a_clanek.php?c=1144&amp;oblast=17&amp;historie=1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www.radavs.cz/a_clanek.php?c=1408&amp;oblast=16&amp;historie=12" TargetMode="External"/><Relationship Id="rId4" Type="http://schemas.openxmlformats.org/officeDocument/2006/relationships/hyperlink" Target="http://www.vyzkum.cz/FrontClanek.aspx?idsekce=63648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epozitar.techlib.cz/record/646/files/idr-646_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700808"/>
            <a:ext cx="9144000" cy="2304256"/>
          </a:xfrm>
          <a:noFill/>
          <a:ln w="25400"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cs-CZ" sz="5400" spc="150" dirty="0" smtClean="0"/>
              <a:t>Licenční centrum </a:t>
            </a:r>
            <a:r>
              <a:rPr lang="cs-CZ" sz="6600" dirty="0" smtClean="0"/>
              <a:t/>
            </a:r>
            <a:br>
              <a:rPr lang="cs-CZ" sz="6600" dirty="0" smtClean="0"/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podpora zajišťování EIZ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pic>
        <p:nvPicPr>
          <p:cNvPr id="7" name="Picture 2" descr="http://www.akvs.cz/obr/logo-akv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1540172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ovací čára 8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Otázkou není, zda ANO nebo NE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Otázka zní</a:t>
            </a:r>
            <a:r>
              <a:rPr lang="cs-CZ" sz="4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31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 A K ?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000" b="1" i="0" u="none" strike="noStrike" kern="1200" cap="none" spc="0" normalizeH="0" baseline="0" noProof="0" dirty="0" smtClean="0">
              <a:ln>
                <a:noFill/>
              </a:ln>
              <a:solidFill>
                <a:srgbClr val="F7315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106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Prezentace myšlenky licenčního centra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301608" cy="26642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400" b="1" dirty="0" smtClean="0"/>
              <a:t>18. 11. 2010 </a:t>
            </a:r>
            <a:r>
              <a:rPr lang="cs-CZ" sz="1400" dirty="0"/>
              <a:t>    </a:t>
            </a:r>
            <a:r>
              <a:rPr lang="cs-CZ" sz="1400" i="1" dirty="0"/>
              <a:t>Podpora informačních zdrojů pro výzkum, vývoj a inovace </a:t>
            </a:r>
            <a:r>
              <a:rPr lang="cs-CZ" sz="1400" i="1" dirty="0" smtClean="0"/>
              <a:t> </a:t>
            </a:r>
            <a:r>
              <a:rPr lang="cs-CZ" sz="1400" dirty="0" smtClean="0"/>
              <a:t>(prezentace Mgr. Ivy </a:t>
            </a:r>
            <a:r>
              <a:rPr lang="cs-CZ" sz="1400" dirty="0" err="1" smtClean="0"/>
              <a:t>Procháskové</a:t>
            </a:r>
            <a:r>
              <a:rPr lang="cs-CZ" sz="1400" dirty="0" smtClean="0"/>
              <a:t>) </a:t>
            </a: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www.radavs.cz/a_clanek.php?c=1144&amp;oblast=17&amp;historie=10</a:t>
            </a:r>
            <a:endParaRPr lang="cs-CZ" sz="1400" b="1" dirty="0"/>
          </a:p>
          <a:p>
            <a:pPr>
              <a:buNone/>
            </a:pPr>
            <a:r>
              <a:rPr lang="cs-CZ" sz="1400" b="1" dirty="0" smtClean="0"/>
              <a:t>17. 3. 2011 </a:t>
            </a:r>
            <a:r>
              <a:rPr lang="cs-CZ" sz="1400" dirty="0" smtClean="0"/>
              <a:t>Program MŠMT - Informační zdroje pro výzkum (INFOZ), </a:t>
            </a:r>
            <a:r>
              <a:rPr lang="cs-CZ" sz="1400" i="1" dirty="0"/>
              <a:t>Informační podpora </a:t>
            </a:r>
            <a:r>
              <a:rPr lang="cs-CZ" sz="1400" i="1" dirty="0" err="1"/>
              <a:t>VaV</a:t>
            </a:r>
            <a:r>
              <a:rPr lang="cs-CZ" sz="1400" i="1" dirty="0"/>
              <a:t> </a:t>
            </a:r>
            <a:r>
              <a:rPr lang="cs-CZ" sz="1400" dirty="0"/>
              <a:t>– </a:t>
            </a:r>
            <a:r>
              <a:rPr lang="cs-CZ" sz="1400" i="1" dirty="0"/>
              <a:t>financování elektronických informačních zdrojů (EIZ) od roku </a:t>
            </a:r>
            <a:r>
              <a:rPr lang="cs-CZ" sz="1400" i="1" dirty="0" smtClean="0"/>
              <a:t>2013 </a:t>
            </a:r>
            <a:r>
              <a:rPr lang="cs-CZ" sz="1400" dirty="0"/>
              <a:t>(prezentace Mgr. Ivy </a:t>
            </a:r>
            <a:r>
              <a:rPr lang="cs-CZ" sz="1400" dirty="0" err="1"/>
              <a:t>Procháskové</a:t>
            </a:r>
            <a:r>
              <a:rPr lang="cs-CZ" sz="1400" dirty="0"/>
              <a:t> </a:t>
            </a:r>
            <a:r>
              <a:rPr lang="cs-CZ" sz="1400" dirty="0" smtClean="0"/>
              <a:t>) </a:t>
            </a:r>
            <a:r>
              <a:rPr lang="cs-CZ" sz="1400" dirty="0">
                <a:hlinkClick r:id="rId3"/>
              </a:rPr>
              <a:t>http://www.radavs.cz/clanek.php?c=1167</a:t>
            </a:r>
            <a:endParaRPr lang="cs-CZ" sz="1400" dirty="0"/>
          </a:p>
          <a:p>
            <a:pPr>
              <a:buNone/>
            </a:pPr>
            <a:r>
              <a:rPr lang="cs-CZ" sz="1400" dirty="0" smtClean="0"/>
              <a:t> </a:t>
            </a:r>
            <a:r>
              <a:rPr lang="cs-CZ" sz="1400" b="1" dirty="0" smtClean="0"/>
              <a:t>24. 2. 2012 </a:t>
            </a:r>
            <a:r>
              <a:rPr lang="cs-CZ" sz="1400" dirty="0" smtClean="0"/>
              <a:t>Stanovisko </a:t>
            </a:r>
            <a:r>
              <a:rPr lang="cs-CZ" sz="1400" dirty="0"/>
              <a:t>Rady pro výzkum, vývoj a inovace  č. 270/A6 - </a:t>
            </a:r>
            <a:r>
              <a:rPr lang="cs-CZ" sz="1400" dirty="0" smtClean="0"/>
              <a:t> </a:t>
            </a:r>
            <a:r>
              <a:rPr lang="cs-CZ" sz="1400" dirty="0"/>
              <a:t>změny </a:t>
            </a:r>
            <a:r>
              <a:rPr lang="cs-CZ" sz="1400" dirty="0" smtClean="0"/>
              <a:t>navrhl </a:t>
            </a:r>
            <a:r>
              <a:rPr lang="cs-CZ" sz="1400" dirty="0"/>
              <a:t>prof. Málek na základě analýzy programů </a:t>
            </a:r>
            <a:r>
              <a:rPr lang="cs-CZ" sz="1400" dirty="0" smtClean="0"/>
              <a:t>MŠMT a </a:t>
            </a:r>
            <a:r>
              <a:rPr lang="cs-CZ" sz="1400" dirty="0"/>
              <a:t>výzvy 4.3. OP </a:t>
            </a:r>
            <a:r>
              <a:rPr lang="cs-CZ" sz="1400" dirty="0" err="1" smtClean="0"/>
              <a:t>VaVpI</a:t>
            </a:r>
            <a:r>
              <a:rPr lang="cs-CZ" sz="1400" dirty="0" smtClean="0"/>
              <a:t>  - podklady připravila Mgr.  </a:t>
            </a:r>
            <a:r>
              <a:rPr lang="cs-CZ" sz="1400" dirty="0" err="1" smtClean="0"/>
              <a:t>Prochásková</a:t>
            </a:r>
            <a:r>
              <a:rPr lang="cs-CZ" sz="1400" dirty="0" smtClean="0"/>
              <a:t> </a:t>
            </a:r>
            <a:r>
              <a:rPr lang="cs-CZ" sz="1400" dirty="0" smtClean="0">
                <a:hlinkClick r:id="rId4"/>
              </a:rPr>
              <a:t>http</a:t>
            </a:r>
            <a:r>
              <a:rPr lang="cs-CZ" sz="1400" dirty="0">
                <a:hlinkClick r:id="rId4"/>
              </a:rPr>
              <a:t>://www.vyzkum.cz/FrontClanek.aspx?idsekce=636486</a:t>
            </a:r>
            <a:endParaRPr lang="cs-CZ" sz="1400" dirty="0"/>
          </a:p>
          <a:p>
            <a:pPr>
              <a:buNone/>
            </a:pPr>
            <a:r>
              <a:rPr lang="cs-CZ" sz="1400" b="1" dirty="0" smtClean="0"/>
              <a:t>20. 9. 2012</a:t>
            </a:r>
            <a:r>
              <a:rPr lang="cs-CZ" sz="1400" dirty="0" smtClean="0"/>
              <a:t> </a:t>
            </a:r>
            <a:r>
              <a:rPr lang="cs-CZ" sz="1400" dirty="0"/>
              <a:t>zasedání P </a:t>
            </a:r>
            <a:r>
              <a:rPr lang="cs-CZ" sz="1400" dirty="0" smtClean="0"/>
              <a:t>RVŠ, bod 6. </a:t>
            </a:r>
            <a:r>
              <a:rPr lang="cs-CZ" sz="1400" i="1" dirty="0" smtClean="0"/>
              <a:t>Financování elektronických informačních zdrojů  </a:t>
            </a:r>
            <a:r>
              <a:rPr lang="cs-CZ" sz="1400" dirty="0" smtClean="0">
                <a:hlinkClick r:id="rId5"/>
              </a:rPr>
              <a:t>http</a:t>
            </a:r>
            <a:r>
              <a:rPr lang="cs-CZ" sz="1400" dirty="0">
                <a:hlinkClick r:id="rId5"/>
              </a:rPr>
              <a:t>://</a:t>
            </a:r>
            <a:r>
              <a:rPr lang="cs-CZ" sz="1400" dirty="0" smtClean="0">
                <a:hlinkClick r:id="rId5"/>
              </a:rPr>
              <a:t>www.</a:t>
            </a:r>
            <a:r>
              <a:rPr lang="cs-CZ" sz="1400" dirty="0" err="1" smtClean="0">
                <a:hlinkClick r:id="rId5"/>
              </a:rPr>
              <a:t>radavs.cz</a:t>
            </a:r>
            <a:r>
              <a:rPr lang="cs-CZ" sz="1400" dirty="0" smtClean="0">
                <a:hlinkClick r:id="rId5"/>
              </a:rPr>
              <a:t>/a_</a:t>
            </a:r>
            <a:r>
              <a:rPr lang="cs-CZ" sz="1400" dirty="0" err="1" smtClean="0">
                <a:hlinkClick r:id="rId5"/>
              </a:rPr>
              <a:t>clanek.php</a:t>
            </a:r>
            <a:r>
              <a:rPr lang="cs-CZ" sz="1400" dirty="0" smtClean="0">
                <a:hlinkClick r:id="rId5"/>
              </a:rPr>
              <a:t>?c=1408&amp;oblast=16&amp;historie=12</a:t>
            </a:r>
            <a:endParaRPr lang="cs-CZ" sz="1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 dirty="0"/>
          </a:p>
        </p:txBody>
      </p:sp>
      <p:pic>
        <p:nvPicPr>
          <p:cNvPr id="6" name="Picture 2" descr="http://www.akvs.cz/obr/logo-akv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0477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51520" y="3995678"/>
            <a:ext cx="82089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lvl="1"/>
            <a:r>
              <a:rPr lang="cs-CZ" b="1" i="1" dirty="0" smtClean="0"/>
              <a:t>Usnesení:</a:t>
            </a:r>
          </a:p>
          <a:p>
            <a:pPr marL="400050" lvl="1" indent="0">
              <a:buNone/>
            </a:pPr>
            <a:r>
              <a:rPr lang="cs-CZ" b="1" i="1" dirty="0" smtClean="0"/>
              <a:t>Rada VŠ žádá ministerstvo, aby do odborného poradního orgánu programu „Informace – základ výzkumu“ byli jmenováni zástupci Rady VŠ a Asociace knihoven vysokých škol ČR (AKVŠ). Dále žádá, aby k přípravě nového modelu poskytování podpory na informační infrastrukturu z výdajů na výzkum, vývoj a inovace (</a:t>
            </a:r>
            <a:r>
              <a:rPr lang="cs-CZ" b="1" i="1" dirty="0" err="1" smtClean="0"/>
              <a:t>VaVaI</a:t>
            </a:r>
            <a:r>
              <a:rPr lang="cs-CZ" b="1" i="1" dirty="0" smtClean="0"/>
              <a:t>) a k přípravě národního centra pro centralizované nákupy licencí elektronických informačních zdrojů pro </a:t>
            </a:r>
            <a:r>
              <a:rPr lang="cs-CZ" b="1" i="1" dirty="0" err="1" smtClean="0"/>
              <a:t>VaVaI</a:t>
            </a:r>
            <a:r>
              <a:rPr lang="cs-CZ" b="1" i="1" dirty="0" smtClean="0"/>
              <a:t> ministerstvo využilo zkušeností AKVŠ a přizvalo zástupce AKVŠ a Rady VŠ k účasti na těchto úkolech.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4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5784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Další vývoj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55000" lnSpcReduction="20000"/>
          </a:bodyPr>
          <a:lstStyle/>
          <a:p>
            <a:r>
              <a:rPr lang="cs-CZ" sz="3600" b="1" dirty="0" smtClean="0"/>
              <a:t>NTK  projekt EFI </a:t>
            </a:r>
            <a:r>
              <a:rPr lang="cs-CZ" sz="3600" dirty="0" smtClean="0"/>
              <a:t>(jeden z výsledků): Studie k problematice EIZ v ČR včetně návrhu  modelu „licenčního centra“.</a:t>
            </a:r>
          </a:p>
          <a:p>
            <a:pPr lvl="1"/>
            <a:r>
              <a:rPr lang="cs-CZ" sz="2900" b="1" dirty="0" smtClean="0"/>
              <a:t>20. 11. 2012 v NTK: Studie podrobena kritické oponentuře zástupci  jednotlivých VŠ knihoven i zástupci AKVŠ </a:t>
            </a:r>
            <a:r>
              <a:rPr lang="cs-CZ" sz="2900" dirty="0" smtClean="0"/>
              <a:t>  </a:t>
            </a:r>
            <a:endParaRPr lang="cs-CZ" sz="2900" dirty="0"/>
          </a:p>
          <a:p>
            <a:pPr lvl="1"/>
            <a:r>
              <a:rPr lang="cs-CZ" sz="2900" b="1" dirty="0"/>
              <a:t>5. 4. </a:t>
            </a:r>
            <a:r>
              <a:rPr lang="cs-CZ" sz="2900" b="1" dirty="0" smtClean="0"/>
              <a:t>2013: </a:t>
            </a:r>
            <a:r>
              <a:rPr lang="cs-CZ" sz="2900" dirty="0" smtClean="0"/>
              <a:t>Finální verze </a:t>
            </a:r>
            <a:r>
              <a:rPr lang="cs-CZ" sz="2900" dirty="0"/>
              <a:t>materiálu </a:t>
            </a:r>
            <a:r>
              <a:rPr lang="cs-CZ" sz="2900" b="1" dirty="0"/>
              <a:t>1.2.4 Implementace jednotného systému plánování nákupu EIZ do </a:t>
            </a:r>
            <a:r>
              <a:rPr lang="cs-CZ" sz="2900" b="1" dirty="0" smtClean="0"/>
              <a:t>ČR</a:t>
            </a:r>
            <a:r>
              <a:rPr lang="cs-CZ" sz="2900" dirty="0" smtClean="0"/>
              <a:t> znovu kriticky připomínkována pracovní skupinou složenou ze zástupců KNAV, NK, AKVŠ</a:t>
            </a:r>
            <a:endParaRPr lang="cs-CZ" sz="2900" dirty="0"/>
          </a:p>
          <a:p>
            <a:pPr lvl="1"/>
            <a:r>
              <a:rPr lang="cs-CZ" sz="2900" b="1" dirty="0"/>
              <a:t> </a:t>
            </a:r>
            <a:r>
              <a:rPr lang="cs-CZ" sz="2900" b="1" dirty="0" smtClean="0"/>
              <a:t>23</a:t>
            </a:r>
            <a:r>
              <a:rPr lang="cs-CZ" sz="2900" b="1" dirty="0"/>
              <a:t>. 5. </a:t>
            </a:r>
            <a:r>
              <a:rPr lang="cs-CZ" sz="2900" b="1" dirty="0" smtClean="0"/>
              <a:t>2013: </a:t>
            </a:r>
            <a:r>
              <a:rPr lang="cs-CZ" sz="2900" dirty="0" smtClean="0"/>
              <a:t>Další </a:t>
            </a:r>
            <a:r>
              <a:rPr lang="cs-CZ" sz="2900" dirty="0"/>
              <a:t>schůzka k </a:t>
            </a:r>
            <a:r>
              <a:rPr lang="cs-CZ" sz="2900" dirty="0" smtClean="0"/>
              <a:t>materiálu – k problematickým partiím analýzy  (použitá metodika) byly doplněny „komentáře“, nicméně výsledky jsou </a:t>
            </a:r>
            <a:r>
              <a:rPr lang="cs-CZ" sz="2900" dirty="0"/>
              <a:t>dále </a:t>
            </a:r>
            <a:r>
              <a:rPr lang="cs-CZ" sz="2900" dirty="0" smtClean="0"/>
              <a:t> používány </a:t>
            </a:r>
            <a:r>
              <a:rPr lang="cs-CZ" sz="2900" dirty="0"/>
              <a:t>jako východisko pro </a:t>
            </a:r>
            <a:r>
              <a:rPr lang="cs-CZ" sz="2900" dirty="0" err="1"/>
              <a:t>CzechELib</a:t>
            </a:r>
            <a:endParaRPr lang="cs-CZ" sz="2900" dirty="0"/>
          </a:p>
          <a:p>
            <a:r>
              <a:rPr lang="cs-CZ" dirty="0"/>
              <a:t>„</a:t>
            </a:r>
            <a:r>
              <a:rPr lang="cs-CZ" sz="3600" b="1" i="1" dirty="0"/>
              <a:t>Návrh implementace jednotného systému pro nákup EIZ: Zabezpečení efektivní dostupnosti elektronických informačních zdrojů“</a:t>
            </a:r>
            <a:r>
              <a:rPr lang="cs-CZ" sz="3600" b="1" dirty="0"/>
              <a:t>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repozitar.techlib.cz/record/646/files/idr-646_1.pdf</a:t>
            </a:r>
            <a:endParaRPr lang="cs-CZ" dirty="0"/>
          </a:p>
          <a:p>
            <a:pPr marL="400050" lvl="1" indent="0"/>
            <a:r>
              <a:rPr lang="cs-CZ" sz="2900" dirty="0" smtClean="0"/>
              <a:t>    Kapitola 4: </a:t>
            </a:r>
            <a:r>
              <a:rPr lang="cs-CZ" sz="2900" dirty="0"/>
              <a:t>Model změny způsobu plánování, řízení nákupu a </a:t>
            </a:r>
            <a:r>
              <a:rPr lang="cs-CZ" sz="2900" dirty="0" smtClean="0"/>
              <a:t>zpřístupnění </a:t>
            </a:r>
            <a:r>
              <a:rPr lang="cs-CZ" sz="2900" dirty="0"/>
              <a:t>EIZ </a:t>
            </a:r>
            <a:r>
              <a:rPr lang="cs-CZ" sz="2900" dirty="0" smtClean="0"/>
              <a:t>v ČR </a:t>
            </a:r>
            <a:endParaRPr lang="cs-CZ" sz="2900" dirty="0"/>
          </a:p>
          <a:p>
            <a:pPr marL="0" indent="0"/>
            <a:r>
              <a:rPr lang="cs-CZ" sz="3600" b="1" dirty="0" smtClean="0"/>
              <a:t>      Na schůzce 23. 5. 2013 bylo dohodnuto</a:t>
            </a:r>
          </a:p>
          <a:p>
            <a:pPr marL="400050" lvl="1" indent="0"/>
            <a:r>
              <a:rPr lang="cs-CZ" sz="2900" dirty="0" smtClean="0"/>
              <a:t>   NTK </a:t>
            </a:r>
            <a:r>
              <a:rPr lang="cs-CZ" sz="2900" dirty="0"/>
              <a:t>vypracuje stručný </a:t>
            </a:r>
            <a:r>
              <a:rPr lang="cs-CZ" sz="2900" dirty="0" smtClean="0"/>
              <a:t>materiál (základní koncepci centra), který </a:t>
            </a:r>
            <a:r>
              <a:rPr lang="cs-CZ" sz="2900" dirty="0"/>
              <a:t>nejprve rozešle </a:t>
            </a:r>
            <a:r>
              <a:rPr lang="cs-CZ" sz="2900" dirty="0" smtClean="0"/>
              <a:t>členům </a:t>
            </a:r>
            <a:r>
              <a:rPr lang="cs-CZ" sz="2900" dirty="0"/>
              <a:t>pracovní </a:t>
            </a:r>
            <a:r>
              <a:rPr lang="cs-CZ" sz="2900" dirty="0" smtClean="0"/>
              <a:t>skupiny </a:t>
            </a:r>
            <a:r>
              <a:rPr lang="cs-CZ" sz="2900" dirty="0"/>
              <a:t>k </a:t>
            </a:r>
            <a:r>
              <a:rPr lang="cs-CZ" sz="2900" dirty="0" smtClean="0"/>
              <a:t>novému projednání a po nalezení shody bude materiál prezentován reprezentativním orgánům (ÚKR</a:t>
            </a:r>
            <a:r>
              <a:rPr lang="cs-CZ" sz="2900" dirty="0"/>
              <a:t>, RVŠ, </a:t>
            </a:r>
            <a:r>
              <a:rPr lang="cs-CZ" sz="2900" dirty="0" smtClean="0"/>
              <a:t>ČKR</a:t>
            </a:r>
            <a:r>
              <a:rPr lang="cs-CZ" sz="2900" dirty="0"/>
              <a:t>, MŠMT, </a:t>
            </a:r>
            <a:r>
              <a:rPr lang="cs-CZ" sz="2900" dirty="0" smtClean="0"/>
              <a:t>RVVI).</a:t>
            </a:r>
            <a:endParaRPr lang="cs-CZ" sz="2900" dirty="0"/>
          </a:p>
          <a:p>
            <a:pPr marL="0" indent="0"/>
            <a:r>
              <a:rPr lang="cs-CZ" sz="3600" b="1" dirty="0" smtClean="0"/>
              <a:t>      Nestalo se</a:t>
            </a:r>
          </a:p>
          <a:p>
            <a:pPr marL="400050" lvl="1" indent="0"/>
            <a:r>
              <a:rPr lang="cs-CZ" dirty="0" smtClean="0"/>
              <a:t>   </a:t>
            </a:r>
            <a:r>
              <a:rPr lang="cs-CZ" sz="2900" dirty="0" smtClean="0"/>
              <a:t>Místo toho byla původní verze prezentována jako východisko na konferenci KRE 2013</a:t>
            </a:r>
            <a:endParaRPr lang="cs-CZ" sz="29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6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3600" b="1" dirty="0" smtClean="0"/>
              <a:t>Zásadní připomínky VV </a:t>
            </a:r>
            <a:r>
              <a:rPr lang="cs-CZ" sz="3600" b="1" dirty="0"/>
              <a:t>AKVŠ 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k předloženému návrhu</a:t>
            </a:r>
            <a:r>
              <a:rPr lang="cs-CZ" sz="3600" b="1" i="1" dirty="0" smtClean="0"/>
              <a:t> </a:t>
            </a:r>
            <a:r>
              <a:rPr lang="cs-CZ" sz="3600" b="1" i="1" dirty="0" err="1" smtClean="0"/>
              <a:t>CzechElib</a:t>
            </a:r>
            <a:r>
              <a:rPr lang="cs-CZ" sz="3600" b="1" i="1" dirty="0" smtClean="0"/>
              <a:t>   </a:t>
            </a:r>
            <a:r>
              <a:rPr lang="cs-CZ" sz="3600" b="1" dirty="0" smtClean="0"/>
              <a:t> (1)</a:t>
            </a:r>
            <a:r>
              <a:rPr lang="cs-CZ" sz="2800" b="1" dirty="0"/>
              <a:t>	</a:t>
            </a:r>
            <a:r>
              <a:rPr lang="cs-CZ" sz="2800" b="1" dirty="0" smtClean="0"/>
              <a:t>				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56993"/>
            <a:ext cx="8229600" cy="252028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cs-CZ" dirty="0" smtClean="0"/>
              <a:t>Právní </a:t>
            </a:r>
            <a:r>
              <a:rPr lang="cs-CZ" dirty="0"/>
              <a:t>podoba </a:t>
            </a:r>
            <a:r>
              <a:rPr lang="cs-CZ" dirty="0" smtClean="0"/>
              <a:t>– nutnost nezávislého </a:t>
            </a:r>
            <a:r>
              <a:rPr lang="cs-CZ" smtClean="0"/>
              <a:t>právního rozboru</a:t>
            </a:r>
            <a:endParaRPr lang="cs-CZ" dirty="0" smtClean="0"/>
          </a:p>
          <a:p>
            <a:pPr lvl="1"/>
            <a:r>
              <a:rPr lang="cs-CZ" dirty="0" smtClean="0"/>
              <a:t>Organizační </a:t>
            </a:r>
            <a:r>
              <a:rPr lang="cs-CZ" dirty="0"/>
              <a:t>struktura je příliš složitá, velké riziko nefunkčnosti (hlavně v oblasti Řídící komise), velké náklady na provoz</a:t>
            </a:r>
            <a:r>
              <a:rPr lang="cs-CZ" dirty="0" smtClean="0"/>
              <a:t>. </a:t>
            </a:r>
            <a:endParaRPr lang="cs-CZ" dirty="0"/>
          </a:p>
          <a:p>
            <a:pPr lvl="1"/>
            <a:r>
              <a:rPr lang="cs-CZ" dirty="0"/>
              <a:t>Licenční centrum jako servisní </a:t>
            </a:r>
            <a:r>
              <a:rPr lang="cs-CZ" dirty="0" smtClean="0"/>
              <a:t>pracoviště s</a:t>
            </a:r>
            <a:r>
              <a:rPr lang="cs-CZ" dirty="0"/>
              <a:t> jednoznačně vymezenými a nezbytnými funkcemi (zpochybněny náklady na propagaci, školení, registr akvizice, centrální portál, duplikace MVS a další).</a:t>
            </a:r>
          </a:p>
          <a:p>
            <a:pPr lvl="1"/>
            <a:r>
              <a:rPr lang="cs-CZ" dirty="0"/>
              <a:t>Licenční centrum by </a:t>
            </a:r>
            <a:r>
              <a:rPr lang="cs-CZ" dirty="0" smtClean="0"/>
              <a:t>mělo pouze vyjednávat </a:t>
            </a:r>
            <a:r>
              <a:rPr lang="cs-CZ" dirty="0"/>
              <a:t>ceny </a:t>
            </a:r>
            <a:r>
              <a:rPr lang="cs-CZ" dirty="0" smtClean="0"/>
              <a:t>(jako např</a:t>
            </a:r>
            <a:r>
              <a:rPr lang="cs-CZ" dirty="0"/>
              <a:t>. JISC</a:t>
            </a:r>
            <a:r>
              <a:rPr lang="cs-CZ" dirty="0" smtClean="0"/>
              <a:t>) a administrovat. „</a:t>
            </a:r>
            <a:r>
              <a:rPr lang="cs-CZ" dirty="0" err="1" smtClean="0"/>
              <a:t>Odbřemenit</a:t>
            </a:r>
            <a:r>
              <a:rPr lang="cs-CZ" dirty="0"/>
              <a:t>“ </a:t>
            </a:r>
            <a:r>
              <a:rPr lang="cs-CZ" dirty="0" smtClean="0"/>
              <a:t>VO od </a:t>
            </a:r>
            <a:r>
              <a:rPr lang="cs-CZ" dirty="0"/>
              <a:t>nesmyslných veřejných zakázek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Bibliotheca academica 2013, VFU, Brno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30. - 31. 10. 2013 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1" y="1988840"/>
            <a:ext cx="820891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b="1" dirty="0" smtClean="0"/>
              <a:t>Licenční centrum je služba pro výzkumné organizace (VO), které sdružují své finanční prostředky s cílem zvýšit svou váhu na trhu, být pro producenty/ dodavatele EIZ silnějším protihráčem schopným si vyjednat výhodnější podmínky a od toho se musí odvíjet jeho struktura, funkce i financování.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5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19256" cy="93610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 </a:t>
            </a:r>
            <a:r>
              <a:rPr lang="cs-CZ" sz="4000" dirty="0" smtClean="0"/>
              <a:t>Zásadní připomínky VV AKVŠ </a:t>
            </a:r>
            <a:br>
              <a:rPr lang="cs-CZ" sz="4000" dirty="0" smtClean="0"/>
            </a:br>
            <a:r>
              <a:rPr lang="cs-CZ" sz="4000" dirty="0" smtClean="0"/>
              <a:t>k předloženému návrhu</a:t>
            </a:r>
            <a:r>
              <a:rPr lang="cs-CZ" sz="4000" i="1" dirty="0" smtClean="0"/>
              <a:t> </a:t>
            </a:r>
            <a:r>
              <a:rPr lang="cs-CZ" sz="4000" i="1" dirty="0" err="1" smtClean="0"/>
              <a:t>CzechElib</a:t>
            </a:r>
            <a:r>
              <a:rPr lang="cs-CZ" sz="4000" dirty="0" smtClean="0"/>
              <a:t>     (2)	</a:t>
            </a:r>
            <a:r>
              <a:rPr lang="cs-CZ" sz="4000" b="1" dirty="0"/>
              <a:t>	</a:t>
            </a:r>
            <a:r>
              <a:rPr lang="cs-CZ" sz="3600" b="1" dirty="0"/>
              <a:t>	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630689"/>
          </a:xfrm>
        </p:spPr>
        <p:txBody>
          <a:bodyPr>
            <a:normAutofit/>
          </a:bodyPr>
          <a:lstStyle/>
          <a:p>
            <a:pPr lvl="1"/>
            <a:r>
              <a:rPr lang="cs-CZ" sz="2000" dirty="0" smtClean="0"/>
              <a:t>Zahraniční </a:t>
            </a:r>
            <a:r>
              <a:rPr lang="cs-CZ" sz="2000" dirty="0"/>
              <a:t>modely jako inspirace, ne </a:t>
            </a:r>
            <a:r>
              <a:rPr lang="cs-CZ" sz="2000" dirty="0" smtClean="0"/>
              <a:t>aplikace.</a:t>
            </a:r>
            <a:endParaRPr lang="cs-CZ" sz="2000" dirty="0"/>
          </a:p>
          <a:p>
            <a:pPr lvl="1"/>
            <a:r>
              <a:rPr lang="cs-CZ" sz="2000" dirty="0"/>
              <a:t>Zásadní připomínky k naznačenému financování (virtuální účty, centralizované rozhodování o změně finančních prostředků instituce – nutnost jasných finančních </a:t>
            </a:r>
            <a:r>
              <a:rPr lang="cs-CZ" sz="2000" dirty="0" smtClean="0"/>
              <a:t>toků!).</a:t>
            </a:r>
            <a:endParaRPr lang="cs-CZ" sz="2000" dirty="0"/>
          </a:p>
          <a:p>
            <a:pPr lvl="1"/>
            <a:r>
              <a:rPr lang="cs-CZ" sz="2000" dirty="0"/>
              <a:t>V návrhu je spousta otazníků a náznaků restriktivních řešení vůči členům</a:t>
            </a:r>
            <a:r>
              <a:rPr lang="cs-CZ" sz="2000" dirty="0" smtClean="0"/>
              <a:t>, ti </a:t>
            </a:r>
            <a:r>
              <a:rPr lang="cs-CZ" sz="2000" dirty="0"/>
              <a:t>tu nejsou </a:t>
            </a:r>
            <a:r>
              <a:rPr lang="cs-CZ" sz="2000" dirty="0" smtClean="0"/>
              <a:t>bráni </a:t>
            </a:r>
            <a:r>
              <a:rPr lang="cs-CZ" sz="2000" dirty="0"/>
              <a:t>jako rovnocenní partneři ani při rozhodování o </a:t>
            </a:r>
            <a:r>
              <a:rPr lang="cs-CZ" sz="2000" dirty="0" smtClean="0"/>
              <a:t>svých </a:t>
            </a:r>
            <a:r>
              <a:rPr lang="cs-CZ" sz="2000" dirty="0"/>
              <a:t>vlastních finančních prostředcích.</a:t>
            </a:r>
          </a:p>
          <a:p>
            <a:pPr lvl="1"/>
            <a:r>
              <a:rPr lang="cs-CZ" sz="2000" dirty="0" smtClean="0"/>
              <a:t>Nutnost  skutečné (ne pouze deklarované) autonomie organizací v</a:t>
            </a:r>
            <a:r>
              <a:rPr lang="cs-CZ" sz="2000" dirty="0"/>
              <a:t> rozhodování o nákupu EIZ = financovat EIZ formou institucionální podpory, nikoliv účelovou podporou</a:t>
            </a:r>
            <a:r>
              <a:rPr lang="cs-CZ" sz="2000" dirty="0" smtClean="0"/>
              <a:t>. VO by měly </a:t>
            </a:r>
            <a:r>
              <a:rPr lang="cs-CZ" sz="2000" b="1" dirty="0" smtClean="0"/>
              <a:t>svoje peníze </a:t>
            </a:r>
            <a:r>
              <a:rPr lang="cs-CZ" sz="2000" dirty="0" smtClean="0"/>
              <a:t>(ne virtuální!) vložit do společného měšce a každá sama říci, co za ně chce. Zvážit, zda zdroj potřebuje a zaplatí jej. </a:t>
            </a:r>
          </a:p>
          <a:p>
            <a:pPr lvl="1"/>
            <a:endParaRPr lang="cs-CZ" sz="2400" dirty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81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Stanovisko VV AKVŠ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dirty="0"/>
              <a:t>Má-li být předložený model základem licenčního centra musí  doznat zásadních úprav. </a:t>
            </a:r>
          </a:p>
          <a:p>
            <a:pPr lvl="0"/>
            <a:r>
              <a:rPr lang="cs-CZ" sz="2000" dirty="0"/>
              <a:t>Cílem je navrhnout moderní, funkční, ekonomicky přínosný model, který bude:</a:t>
            </a:r>
          </a:p>
          <a:p>
            <a:pPr lvl="1"/>
            <a:r>
              <a:rPr lang="cs-CZ" sz="2000" dirty="0"/>
              <a:t>v souladu s připravovanou národní politikou podpory </a:t>
            </a:r>
            <a:r>
              <a:rPr lang="cs-CZ" sz="2000" dirty="0" err="1"/>
              <a:t>VaVaI</a:t>
            </a:r>
            <a:r>
              <a:rPr lang="cs-CZ" sz="2000" dirty="0"/>
              <a:t> (jak bude výzkum financován),</a:t>
            </a:r>
          </a:p>
          <a:p>
            <a:pPr lvl="1"/>
            <a:r>
              <a:rPr lang="cs-CZ" sz="2000" dirty="0"/>
              <a:t>odpovídat potřebám VŠ, AV ČR a dalších VO (jak budou chtít nakládat se svými finančními prostředky na podporu </a:t>
            </a:r>
            <a:r>
              <a:rPr lang="cs-CZ" sz="2000" dirty="0" err="1"/>
              <a:t>VaVaI</a:t>
            </a:r>
            <a:r>
              <a:rPr lang="cs-CZ" sz="2000" dirty="0"/>
              <a:t>).</a:t>
            </a:r>
          </a:p>
          <a:p>
            <a:pPr lvl="1"/>
            <a:r>
              <a:rPr lang="cs-CZ" sz="2000" dirty="0"/>
              <a:t>bude zohledňovat rychle se měnící situaci v oblasti vědeckého publikování (otevřený přístup)</a:t>
            </a:r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2013, VFU, Brno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30. - 31. 10. 2013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6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388</Words>
  <Application>Microsoft Office PowerPoint</Application>
  <PresentationFormat>Předvádění na obrazovce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Licenční centrum  podpora zajišťování EIZ</vt:lpstr>
      <vt:lpstr>Prezentace myšlenky licenčního centra </vt:lpstr>
      <vt:lpstr>Další vývoj</vt:lpstr>
      <vt:lpstr> Zásadní připomínky VV AKVŠ  k předloženému návrhu CzechElib    (1)     </vt:lpstr>
      <vt:lpstr>  Zásadní připomínky VV AKVŠ  k předloženému návrhu CzechElib     (2)     </vt:lpstr>
      <vt:lpstr>Stanovisko VV AKVŠ</vt:lpstr>
    </vt:vector>
  </TitlesOfParts>
  <Company>CVUT v Praze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AKVŠ – strategie a výzvy</dc:title>
  <dc:creator>aa aa</dc:creator>
  <cp:lastModifiedBy>tka20</cp:lastModifiedBy>
  <cp:revision>55</cp:revision>
  <dcterms:created xsi:type="dcterms:W3CDTF">2013-10-08T05:19:06Z</dcterms:created>
  <dcterms:modified xsi:type="dcterms:W3CDTF">2013-11-08T17:17:45Z</dcterms:modified>
</cp:coreProperties>
</file>