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65" r:id="rId6"/>
    <p:sldId id="258" r:id="rId7"/>
    <p:sldId id="259" r:id="rId8"/>
    <p:sldId id="262" r:id="rId9"/>
    <p:sldId id="263" r:id="rId10"/>
    <p:sldId id="264" r:id="rId11"/>
    <p:sldId id="268" r:id="rId12"/>
    <p:sldId id="269" r:id="rId13"/>
    <p:sldId id="267" r:id="rId14"/>
    <p:sldId id="266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5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tsclient\home\data2\vscht\_konference\ba2013\ba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me\data2\vscht\_konference\ba2013\ba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me\data2\vscht\_konference\ba2013\ba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me\data2\vscht\_konference\ba2013\ba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me\data2\vscht\_konference\ba2013\ba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me\data2\vscht\_konference\ba2013\ba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me\data2\vscht\_konference\ba2013\ba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List2!$B$4</c:f>
              <c:strCache>
                <c:ptCount val="1"/>
                <c:pt idx="0">
                  <c:v>OP VaVpI</c:v>
                </c:pt>
              </c:strCache>
            </c:strRef>
          </c:tx>
          <c:marker>
            <c:symbol val="circle"/>
            <c:size val="16"/>
          </c:marker>
          <c:cat>
            <c:strRef>
              <c:f>List2!$A$5:$A$10</c:f>
              <c:strCache>
                <c:ptCount val="6"/>
                <c:pt idx="0">
                  <c:v>Vyhlášení programu</c:v>
                </c:pt>
                <c:pt idx="1">
                  <c:v>Uzávěrka</c:v>
                </c:pt>
                <c:pt idx="2">
                  <c:v>Vyhlášení výsledků</c:v>
                </c:pt>
                <c:pt idx="3">
                  <c:v>Náklady od</c:v>
                </c:pt>
                <c:pt idx="4">
                  <c:v>Náklady do</c:v>
                </c:pt>
                <c:pt idx="5">
                  <c:v>Udržitelnost do</c:v>
                </c:pt>
              </c:strCache>
            </c:strRef>
          </c:cat>
          <c:val>
            <c:numRef>
              <c:f>List2!$B$5:$B$10</c:f>
              <c:numCache>
                <c:formatCode>d/m/yyyy</c:formatCode>
                <c:ptCount val="6"/>
                <c:pt idx="0">
                  <c:v>40756</c:v>
                </c:pt>
                <c:pt idx="1">
                  <c:v>40928</c:v>
                </c:pt>
                <c:pt idx="3">
                  <c:v>41275</c:v>
                </c:pt>
                <c:pt idx="4">
                  <c:v>42185</c:v>
                </c:pt>
                <c:pt idx="5">
                  <c:v>43830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List2!$C$4</c:f>
              <c:strCache>
                <c:ptCount val="1"/>
                <c:pt idx="0">
                  <c:v>LR</c:v>
                </c:pt>
              </c:strCache>
            </c:strRef>
          </c:tx>
          <c:marker>
            <c:symbol val="square"/>
            <c:size val="16"/>
          </c:marker>
          <c:cat>
            <c:strRef>
              <c:f>List2!$A$5:$A$10</c:f>
              <c:strCache>
                <c:ptCount val="6"/>
                <c:pt idx="0">
                  <c:v>Vyhlášení programu</c:v>
                </c:pt>
                <c:pt idx="1">
                  <c:v>Uzávěrka</c:v>
                </c:pt>
                <c:pt idx="2">
                  <c:v>Vyhlášení výsledků</c:v>
                </c:pt>
                <c:pt idx="3">
                  <c:v>Náklady od</c:v>
                </c:pt>
                <c:pt idx="4">
                  <c:v>Náklady do</c:v>
                </c:pt>
                <c:pt idx="5">
                  <c:v>Udržitelnost do</c:v>
                </c:pt>
              </c:strCache>
            </c:strRef>
          </c:cat>
          <c:val>
            <c:numRef>
              <c:f>List2!$C$5:$C$10</c:f>
              <c:numCache>
                <c:formatCode>d/m/yyyy</c:formatCode>
                <c:ptCount val="6"/>
                <c:pt idx="0">
                  <c:v>41262</c:v>
                </c:pt>
                <c:pt idx="1">
                  <c:v>41309</c:v>
                </c:pt>
                <c:pt idx="2">
                  <c:v>41424</c:v>
                </c:pt>
                <c:pt idx="3">
                  <c:v>41275</c:v>
                </c:pt>
                <c:pt idx="4">
                  <c:v>43465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586048"/>
        <c:axId val="61587840"/>
      </c:lineChart>
      <c:catAx>
        <c:axId val="61586048"/>
        <c:scaling>
          <c:orientation val="minMax"/>
        </c:scaling>
        <c:delete val="0"/>
        <c:axPos val="b"/>
        <c:majorTickMark val="out"/>
        <c:minorTickMark val="none"/>
        <c:tickLblPos val="nextTo"/>
        <c:crossAx val="61587840"/>
        <c:crosses val="autoZero"/>
        <c:auto val="1"/>
        <c:lblAlgn val="ctr"/>
        <c:lblOffset val="100"/>
        <c:noMultiLvlLbl val="0"/>
      </c:catAx>
      <c:valAx>
        <c:axId val="61587840"/>
        <c:scaling>
          <c:orientation val="minMax"/>
          <c:max val="43830"/>
          <c:min val="4054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Datum</a:t>
                </a:r>
                <a:endParaRPr lang="cs-CZ" dirty="0"/>
              </a:p>
            </c:rich>
          </c:tx>
          <c:layout/>
          <c:overlay val="0"/>
        </c:title>
        <c:numFmt formatCode="d/m/yyyy" sourceLinked="1"/>
        <c:majorTickMark val="out"/>
        <c:minorTickMark val="none"/>
        <c:tickLblPos val="nextTo"/>
        <c:crossAx val="61586048"/>
        <c:crosses val="autoZero"/>
        <c:crossBetween val="between"/>
        <c:majorUnit val="365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List1!$I$2</c:f>
              <c:strCache>
                <c:ptCount val="1"/>
                <c:pt idx="0">
                  <c:v>LR - vyhlášení</c:v>
                </c:pt>
              </c:strCache>
            </c:strRef>
          </c:tx>
          <c:xVal>
            <c:numRef>
              <c:f>List1!$J$1:$N$1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List1!$J$2:$N$2</c:f>
              <c:numCache>
                <c:formatCode>General</c:formatCode>
                <c:ptCount val="5"/>
                <c:pt idx="0">
                  <c:v>123266</c:v>
                </c:pt>
                <c:pt idx="1">
                  <c:v>141756</c:v>
                </c:pt>
                <c:pt idx="2">
                  <c:v>284610</c:v>
                </c:pt>
                <c:pt idx="3">
                  <c:v>327301</c:v>
                </c:pt>
                <c:pt idx="4">
                  <c:v>376397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019072"/>
        <c:axId val="62020992"/>
      </c:scatterChart>
      <c:valAx>
        <c:axId val="62019072"/>
        <c:scaling>
          <c:orientation val="minMax"/>
          <c:max val="2018"/>
          <c:min val="2012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Rok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2020992"/>
        <c:crosses val="autoZero"/>
        <c:crossBetween val="midCat"/>
        <c:majorUnit val="1"/>
      </c:valAx>
      <c:valAx>
        <c:axId val="620209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Dotace / tis. Kč</a:t>
                </a:r>
              </a:p>
            </c:rich>
          </c:tx>
          <c:layout/>
          <c:overlay val="0"/>
        </c:title>
        <c:numFmt formatCode="#,##0.00" sourceLinked="0"/>
        <c:majorTickMark val="out"/>
        <c:minorTickMark val="none"/>
        <c:tickLblPos val="nextTo"/>
        <c:crossAx val="6201907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Dotace schválené</a:t>
            </a:r>
            <a:r>
              <a:rPr lang="cs-CZ" baseline="0"/>
              <a:t> hodnotící komisí</a:t>
            </a:r>
            <a:endParaRPr lang="cs-CZ"/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List1!$B$38</c:f>
              <c:strCache>
                <c:ptCount val="1"/>
                <c:pt idx="0">
                  <c:v>NTK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List1!$C$38:$G$38</c:f>
              <c:numCache>
                <c:formatCode>0</c:formatCode>
                <c:ptCount val="5"/>
                <c:pt idx="0">
                  <c:v>108947.42268041232</c:v>
                </c:pt>
                <c:pt idx="1">
                  <c:v>102179.51807228917</c:v>
                </c:pt>
                <c:pt idx="2">
                  <c:v>111823.05924729846</c:v>
                </c:pt>
                <c:pt idx="3" formatCode="General">
                  <c:v>122640</c:v>
                </c:pt>
                <c:pt idx="4" formatCode="General">
                  <c:v>134301</c:v>
                </c:pt>
              </c:numCache>
            </c:numRef>
          </c:val>
        </c:ser>
        <c:ser>
          <c:idx val="1"/>
          <c:order val="1"/>
          <c:tx>
            <c:strRef>
              <c:f>List1!$B$39</c:f>
              <c:strCache>
                <c:ptCount val="1"/>
                <c:pt idx="0">
                  <c:v>FgÚ AV ČR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List1!$C$39:$G$39</c:f>
              <c:numCache>
                <c:formatCode>0</c:formatCode>
                <c:ptCount val="5"/>
                <c:pt idx="0">
                  <c:v>22.680412371133997</c:v>
                </c:pt>
                <c:pt idx="1">
                  <c:v>949.3975903614454</c:v>
                </c:pt>
                <c:pt idx="2">
                  <c:v>3422.9219972674218</c:v>
                </c:pt>
                <c:pt idx="3" formatCode="General">
                  <c:v>3697</c:v>
                </c:pt>
                <c:pt idx="4" formatCode="General">
                  <c:v>8233</c:v>
                </c:pt>
              </c:numCache>
            </c:numRef>
          </c:val>
        </c:ser>
        <c:ser>
          <c:idx val="2"/>
          <c:order val="2"/>
          <c:tx>
            <c:strRef>
              <c:f>List1!$B$40</c:f>
              <c:strCache>
                <c:ptCount val="1"/>
                <c:pt idx="0">
                  <c:v>VŠE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List1!$C$40:$G$40</c:f>
              <c:numCache>
                <c:formatCode>0</c:formatCode>
                <c:ptCount val="5"/>
                <c:pt idx="0">
                  <c:v>3271.1340206185569</c:v>
                </c:pt>
                <c:pt idx="1">
                  <c:v>9251.8072289156626</c:v>
                </c:pt>
                <c:pt idx="2">
                  <c:v>10123.058750465781</c:v>
                </c:pt>
                <c:pt idx="3" formatCode="General">
                  <c:v>10627</c:v>
                </c:pt>
                <c:pt idx="4" formatCode="General">
                  <c:v>11140</c:v>
                </c:pt>
              </c:numCache>
            </c:numRef>
          </c:val>
        </c:ser>
        <c:ser>
          <c:idx val="3"/>
          <c:order val="3"/>
          <c:tx>
            <c:strRef>
              <c:f>List1!$B$41</c:f>
              <c:strCache>
                <c:ptCount val="1"/>
                <c:pt idx="0">
                  <c:v>ZČU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List1!$C$41:$G$41</c:f>
              <c:numCache>
                <c:formatCode>0</c:formatCode>
                <c:ptCount val="5"/>
                <c:pt idx="0">
                  <c:v>6659.7938144329901</c:v>
                </c:pt>
                <c:pt idx="1">
                  <c:v>5755.4216867469904</c:v>
                </c:pt>
                <c:pt idx="2">
                  <c:v>5911.7844988200195</c:v>
                </c:pt>
                <c:pt idx="3" formatCode="General">
                  <c:v>6058</c:v>
                </c:pt>
                <c:pt idx="4" formatCode="General">
                  <c:v>6194</c:v>
                </c:pt>
              </c:numCache>
            </c:numRef>
          </c:val>
        </c:ser>
        <c:ser>
          <c:idx val="4"/>
          <c:order val="4"/>
          <c:tx>
            <c:strRef>
              <c:f>List1!$B$42</c:f>
              <c:strCache>
                <c:ptCount val="1"/>
                <c:pt idx="0">
                  <c:v>VŠCHT Praha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List1!$C$42:$G$42</c:f>
              <c:numCache>
                <c:formatCode>0</c:formatCode>
                <c:ptCount val="5"/>
                <c:pt idx="0">
                  <c:v>7810.3092783505153</c:v>
                </c:pt>
                <c:pt idx="1">
                  <c:v>6578.3132530120483</c:v>
                </c:pt>
                <c:pt idx="2">
                  <c:v>26402.37746863742</c:v>
                </c:pt>
                <c:pt idx="3" formatCode="General">
                  <c:v>27955</c:v>
                </c:pt>
                <c:pt idx="4" formatCode="General">
                  <c:v>40224</c:v>
                </c:pt>
              </c:numCache>
            </c:numRef>
          </c:val>
        </c:ser>
        <c:ser>
          <c:idx val="5"/>
          <c:order val="5"/>
          <c:tx>
            <c:strRef>
              <c:f>List1!$B$43</c:f>
              <c:strCache>
                <c:ptCount val="1"/>
                <c:pt idx="0">
                  <c:v>FF MU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List1!$C$43:$G$43</c:f>
              <c:numCache>
                <c:formatCode>0</c:formatCode>
                <c:ptCount val="5"/>
                <c:pt idx="0">
                  <c:v>9325.7731958762888</c:v>
                </c:pt>
                <c:pt idx="1">
                  <c:v>8627.7108433734938</c:v>
                </c:pt>
                <c:pt idx="2">
                  <c:v>10054.51596075021</c:v>
                </c:pt>
                <c:pt idx="3" formatCode="General">
                  <c:v>10507</c:v>
                </c:pt>
                <c:pt idx="4" formatCode="General">
                  <c:v>10302</c:v>
                </c:pt>
              </c:numCache>
            </c:numRef>
          </c:val>
        </c:ser>
        <c:ser>
          <c:idx val="6"/>
          <c:order val="6"/>
          <c:tx>
            <c:strRef>
              <c:f>List1!$B$44</c:f>
              <c:strCache>
                <c:ptCount val="1"/>
                <c:pt idx="0">
                  <c:v>NK ČR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List1!$C$44:$G$44</c:f>
              <c:numCache>
                <c:formatCode>0</c:formatCode>
                <c:ptCount val="5"/>
                <c:pt idx="0">
                  <c:v>6935.0515463917554</c:v>
                </c:pt>
                <c:pt idx="1">
                  <c:v>16636.14457831324</c:v>
                </c:pt>
                <c:pt idx="2">
                  <c:v>18066.803875295001</c:v>
                </c:pt>
                <c:pt idx="3" formatCode="General">
                  <c:v>18974</c:v>
                </c:pt>
                <c:pt idx="4" formatCode="General">
                  <c:v>19847</c:v>
                </c:pt>
              </c:numCache>
            </c:numRef>
          </c:val>
        </c:ser>
        <c:ser>
          <c:idx val="7"/>
          <c:order val="7"/>
          <c:tx>
            <c:strRef>
              <c:f>List1!$B$45</c:f>
              <c:strCache>
                <c:ptCount val="1"/>
                <c:pt idx="0">
                  <c:v>ČVUT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List1!$C$45:$G$45</c:f>
              <c:numCache>
                <c:formatCode>0</c:formatCode>
                <c:ptCount val="5"/>
                <c:pt idx="0">
                  <c:v>2334.0206185567013</c:v>
                </c:pt>
                <c:pt idx="1">
                  <c:v>4889.1566265060319</c:v>
                </c:pt>
                <c:pt idx="2">
                  <c:v>5285.8227549372741</c:v>
                </c:pt>
                <c:pt idx="3" formatCode="General">
                  <c:v>5466</c:v>
                </c:pt>
                <c:pt idx="4" formatCode="General">
                  <c:v>5598</c:v>
                </c:pt>
              </c:numCache>
            </c:numRef>
          </c:val>
        </c:ser>
        <c:ser>
          <c:idx val="8"/>
          <c:order val="8"/>
          <c:tx>
            <c:strRef>
              <c:f>List1!$B$46</c:f>
              <c:strCache>
                <c:ptCount val="1"/>
                <c:pt idx="0">
                  <c:v>UK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List1!$C$46:$G$46</c:f>
              <c:numCache>
                <c:formatCode>0</c:formatCode>
                <c:ptCount val="5"/>
                <c:pt idx="0">
                  <c:v>5593.8144329896904</c:v>
                </c:pt>
                <c:pt idx="1">
                  <c:v>15151.807228915664</c:v>
                </c:pt>
                <c:pt idx="2">
                  <c:v>19902.378338094648</c:v>
                </c:pt>
                <c:pt idx="3" formatCode="General">
                  <c:v>21103</c:v>
                </c:pt>
                <c:pt idx="4" formatCode="General">
                  <c:v>22342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100"/>
        <c:serLines/>
        <c:axId val="62722048"/>
        <c:axId val="62723968"/>
      </c:barChart>
      <c:catAx>
        <c:axId val="62722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Rok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2723968"/>
        <c:crosses val="autoZero"/>
        <c:auto val="1"/>
        <c:lblAlgn val="ctr"/>
        <c:lblOffset val="100"/>
        <c:noMultiLvlLbl val="0"/>
      </c:catAx>
      <c:valAx>
        <c:axId val="627239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Výše dotace </a:t>
                </a:r>
                <a:r>
                  <a:rPr lang="en-US" dirty="0"/>
                  <a:t>/ </a:t>
                </a:r>
                <a:r>
                  <a:rPr lang="cs-CZ" dirty="0"/>
                  <a:t>tis.</a:t>
                </a:r>
                <a:r>
                  <a:rPr lang="cs-CZ" baseline="0" dirty="0"/>
                  <a:t> Kč</a:t>
                </a:r>
                <a:endParaRPr lang="cs-CZ" dirty="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627220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Odhad - přibližná výše požadované podpory (před realokací)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List1!$B$49</c:f>
              <c:strCache>
                <c:ptCount val="1"/>
                <c:pt idx="0">
                  <c:v>NTK</c:v>
                </c:pt>
              </c:strCache>
            </c:strRef>
          </c:tx>
          <c:xVal>
            <c:numRef>
              <c:f>List1!$C$48:$G$48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List1!$C$49:$G$49</c:f>
              <c:numCache>
                <c:formatCode>0%</c:formatCode>
                <c:ptCount val="5"/>
                <c:pt idx="0">
                  <c:v>0.43555275002563576</c:v>
                </c:pt>
                <c:pt idx="1">
                  <c:v>0.44378219074424097</c:v>
                </c:pt>
                <c:pt idx="2">
                  <c:v>0.39653567108971127</c:v>
                </c:pt>
                <c:pt idx="3">
                  <c:v>0.43306919784736675</c:v>
                </c:pt>
                <c:pt idx="4">
                  <c:v>0.44337224503809736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List1!$B$50</c:f>
              <c:strCache>
                <c:ptCount val="1"/>
                <c:pt idx="0">
                  <c:v>FgÚ AV ČR</c:v>
                </c:pt>
              </c:strCache>
            </c:strRef>
          </c:tx>
          <c:xVal>
            <c:numRef>
              <c:f>List1!$C$48:$G$48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List1!$C$50:$G$50</c:f>
              <c:numCache>
                <c:formatCode>0%</c:formatCode>
                <c:ptCount val="5"/>
                <c:pt idx="0">
                  <c:v>0.23874118285404253</c:v>
                </c:pt>
                <c:pt idx="1">
                  <c:v>0.24293694738010399</c:v>
                </c:pt>
                <c:pt idx="2">
                  <c:v>0.81401236558083667</c:v>
                </c:pt>
                <c:pt idx="3">
                  <c:v>0.81665562182460794</c:v>
                </c:pt>
                <c:pt idx="4">
                  <c:v>0.83465125709651355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List1!$B$51</c:f>
              <c:strCache>
                <c:ptCount val="1"/>
                <c:pt idx="0">
                  <c:v>VŠE</c:v>
                </c:pt>
              </c:strCache>
            </c:strRef>
          </c:tx>
          <c:xVal>
            <c:numRef>
              <c:f>List1!$C$48:$G$48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List1!$C$51:$G$51</c:f>
              <c:numCache>
                <c:formatCode>0%</c:formatCode>
                <c:ptCount val="5"/>
                <c:pt idx="0">
                  <c:v>0.75966883897319115</c:v>
                </c:pt>
                <c:pt idx="1">
                  <c:v>0.85254397612566002</c:v>
                </c:pt>
                <c:pt idx="2">
                  <c:v>0.66345908706683632</c:v>
                </c:pt>
                <c:pt idx="3">
                  <c:v>0.74523141654979086</c:v>
                </c:pt>
                <c:pt idx="4">
                  <c:v>0.74599879461595164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List1!$B$52</c:f>
              <c:strCache>
                <c:ptCount val="1"/>
                <c:pt idx="0">
                  <c:v>ZČU</c:v>
                </c:pt>
              </c:strCache>
            </c:strRef>
          </c:tx>
          <c:xVal>
            <c:numRef>
              <c:f>List1!$C$48:$G$48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List1!$C$52:$G$52</c:f>
              <c:numCache>
                <c:formatCode>0%</c:formatCode>
                <c:ptCount val="5"/>
                <c:pt idx="0">
                  <c:v>0.76708060520997412</c:v>
                </c:pt>
                <c:pt idx="1">
                  <c:v>0.85888996966825681</c:v>
                </c:pt>
                <c:pt idx="2">
                  <c:v>0.65036133100330262</c:v>
                </c:pt>
                <c:pt idx="3">
                  <c:v>0.74734764372070073</c:v>
                </c:pt>
                <c:pt idx="4">
                  <c:v>0.74680491921871295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List1!$B$53</c:f>
              <c:strCache>
                <c:ptCount val="1"/>
                <c:pt idx="0">
                  <c:v>VŠCHT Praha</c:v>
                </c:pt>
              </c:strCache>
            </c:strRef>
          </c:tx>
          <c:xVal>
            <c:numRef>
              <c:f>List1!$C$48:$G$48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List1!$C$53:$G$53</c:f>
              <c:numCache>
                <c:formatCode>0%</c:formatCode>
                <c:ptCount val="5"/>
                <c:pt idx="0">
                  <c:v>0.50265859688187164</c:v>
                </c:pt>
                <c:pt idx="1">
                  <c:v>0.4632941230376823</c:v>
                </c:pt>
                <c:pt idx="2">
                  <c:v>0.84035831270728367</c:v>
                </c:pt>
                <c:pt idx="3">
                  <c:v>0.83325881546394864</c:v>
                </c:pt>
                <c:pt idx="4">
                  <c:v>0.75180830981440294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List1!$B$54</c:f>
              <c:strCache>
                <c:ptCount val="1"/>
                <c:pt idx="0">
                  <c:v>FF MU</c:v>
                </c:pt>
              </c:strCache>
            </c:strRef>
          </c:tx>
          <c:xVal>
            <c:numRef>
              <c:f>List1!$C$48:$G$48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List1!$C$54:$G$54</c:f>
              <c:numCache>
                <c:formatCode>0%</c:formatCode>
                <c:ptCount val="5"/>
                <c:pt idx="0">
                  <c:v>0.73996454779626131</c:v>
                </c:pt>
                <c:pt idx="1">
                  <c:v>0.86780434956482577</c:v>
                </c:pt>
                <c:pt idx="2">
                  <c:v>0.54632231910183748</c:v>
                </c:pt>
                <c:pt idx="3">
                  <c:v>0.76181844547563804</c:v>
                </c:pt>
                <c:pt idx="4">
                  <c:v>0.76589101182068331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List1!$B$55</c:f>
              <c:strCache>
                <c:ptCount val="1"/>
                <c:pt idx="0">
                  <c:v>NK ČR</c:v>
                </c:pt>
              </c:strCache>
            </c:strRef>
          </c:tx>
          <c:xVal>
            <c:numRef>
              <c:f>List1!$C$48:$G$48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List1!$C$55:$G$55</c:f>
              <c:numCache>
                <c:formatCode>0%</c:formatCode>
                <c:ptCount val="5"/>
                <c:pt idx="0">
                  <c:v>0.66850313730400601</c:v>
                </c:pt>
                <c:pt idx="1">
                  <c:v>0.66688625744861985</c:v>
                </c:pt>
                <c:pt idx="2">
                  <c:v>0.67020825296935893</c:v>
                </c:pt>
                <c:pt idx="3">
                  <c:v>0.67079120412925186</c:v>
                </c:pt>
                <c:pt idx="4">
                  <c:v>0.6894910543685957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List1!$B$56</c:f>
              <c:strCache>
                <c:ptCount val="1"/>
                <c:pt idx="0">
                  <c:v>ČVUT</c:v>
                </c:pt>
              </c:strCache>
            </c:strRef>
          </c:tx>
          <c:xVal>
            <c:numRef>
              <c:f>List1!$C$48:$G$48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List1!$C$56:$G$56</c:f>
              <c:numCache>
                <c:formatCode>0%</c:formatCode>
                <c:ptCount val="5"/>
                <c:pt idx="0">
                  <c:v>0.75000662550022534</c:v>
                </c:pt>
                <c:pt idx="1">
                  <c:v>0.74998567671514482</c:v>
                </c:pt>
                <c:pt idx="2">
                  <c:v>0.74997485172208811</c:v>
                </c:pt>
                <c:pt idx="3">
                  <c:v>0.75000000000000044</c:v>
                </c:pt>
                <c:pt idx="4">
                  <c:v>0.75000000000000044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List1!$B$57</c:f>
              <c:strCache>
                <c:ptCount val="1"/>
                <c:pt idx="0">
                  <c:v>UK</c:v>
                </c:pt>
              </c:strCache>
            </c:strRef>
          </c:tx>
          <c:xVal>
            <c:numRef>
              <c:f>List1!$C$48:$G$48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List1!$C$57:$G$57</c:f>
              <c:numCache>
                <c:formatCode>0%</c:formatCode>
                <c:ptCount val="5"/>
                <c:pt idx="0">
                  <c:v>0.74994160517357555</c:v>
                </c:pt>
                <c:pt idx="1">
                  <c:v>0.74997808389425669</c:v>
                </c:pt>
                <c:pt idx="2">
                  <c:v>0.75001425754049866</c:v>
                </c:pt>
                <c:pt idx="3">
                  <c:v>0.74998223043571011</c:v>
                </c:pt>
                <c:pt idx="4">
                  <c:v>0.74995804101910013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752256"/>
        <c:axId val="62753792"/>
      </c:scatterChart>
      <c:valAx>
        <c:axId val="62752256"/>
        <c:scaling>
          <c:orientation val="minMax"/>
          <c:max val="2018"/>
          <c:min val="2012"/>
        </c:scaling>
        <c:delete val="0"/>
        <c:axPos val="b"/>
        <c:numFmt formatCode="0" sourceLinked="1"/>
        <c:majorTickMark val="out"/>
        <c:minorTickMark val="none"/>
        <c:tickLblPos val="nextTo"/>
        <c:crossAx val="62753792"/>
        <c:crosses val="autoZero"/>
        <c:crossBetween val="midCat"/>
        <c:majorUnit val="1"/>
      </c:valAx>
      <c:valAx>
        <c:axId val="627537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Výše podpory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62752256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List1!$J$2</c:f>
              <c:strCache>
                <c:ptCount val="1"/>
                <c:pt idx="0">
                  <c:v>LR - vyhlášení</c:v>
                </c:pt>
              </c:strCache>
            </c:strRef>
          </c:tx>
          <c:xVal>
            <c:numRef>
              <c:f>List1!$K$1:$O$1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List1!$K$2:$O$2</c:f>
              <c:numCache>
                <c:formatCode>General</c:formatCode>
                <c:ptCount val="5"/>
                <c:pt idx="0">
                  <c:v>123266</c:v>
                </c:pt>
                <c:pt idx="1">
                  <c:v>141756</c:v>
                </c:pt>
                <c:pt idx="2">
                  <c:v>284610</c:v>
                </c:pt>
                <c:pt idx="3">
                  <c:v>327301</c:v>
                </c:pt>
                <c:pt idx="4">
                  <c:v>376397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List1!$J$3</c:f>
              <c:strCache>
                <c:ptCount val="1"/>
                <c:pt idx="0">
                  <c:v>LR - po mimořádném navýšení v r. 2013</c:v>
                </c:pt>
              </c:strCache>
            </c:strRef>
          </c:tx>
          <c:xVal>
            <c:numRef>
              <c:f>List1!$K$1:$O$1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List1!$K$3:$O$3</c:f>
              <c:numCache>
                <c:formatCode>General</c:formatCode>
                <c:ptCount val="5"/>
                <c:pt idx="0">
                  <c:v>146373</c:v>
                </c:pt>
                <c:pt idx="1">
                  <c:v>141756</c:v>
                </c:pt>
                <c:pt idx="2">
                  <c:v>284610</c:v>
                </c:pt>
                <c:pt idx="3">
                  <c:v>327301</c:v>
                </c:pt>
                <c:pt idx="4">
                  <c:v>376397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List1!$J$4</c:f>
              <c:strCache>
                <c:ptCount val="1"/>
                <c:pt idx="0">
                  <c:v>Požadovaná výše dotace před snížením ze strany MŠMT</c:v>
                </c:pt>
              </c:strCache>
            </c:strRef>
          </c:tx>
          <c:xVal>
            <c:numRef>
              <c:f>List1!$K$1:$O$1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List1!$K$4:$O$4</c:f>
              <c:numCache>
                <c:formatCode>General</c:formatCode>
                <c:ptCount val="5"/>
                <c:pt idx="0">
                  <c:v>150900</c:v>
                </c:pt>
                <c:pt idx="1">
                  <c:v>170019.27710843386</c:v>
                </c:pt>
                <c:pt idx="2">
                  <c:v>210992.72289156631</c:v>
                </c:pt>
                <c:pt idx="3">
                  <c:v>227027</c:v>
                </c:pt>
                <c:pt idx="4">
                  <c:v>258181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List1!$J$5</c:f>
              <c:strCache>
                <c:ptCount val="1"/>
                <c:pt idx="0">
                  <c:v>Finální dotace</c:v>
                </c:pt>
              </c:strCache>
            </c:strRef>
          </c:tx>
          <c:xVal>
            <c:numRef>
              <c:f>List1!$K$1:$O$1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xVal>
          <c:yVal>
            <c:numRef>
              <c:f>List1!$K$5:$O$5</c:f>
              <c:numCache>
                <c:formatCode>General</c:formatCode>
                <c:ptCount val="5"/>
                <c:pt idx="0">
                  <c:v>146373</c:v>
                </c:pt>
                <c:pt idx="1">
                  <c:v>141116</c:v>
                </c:pt>
                <c:pt idx="2">
                  <c:v>244423</c:v>
                </c:pt>
                <c:pt idx="3">
                  <c:v>227027</c:v>
                </c:pt>
                <c:pt idx="4">
                  <c:v>258181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78208"/>
        <c:axId val="64484480"/>
      </c:scatterChart>
      <c:valAx>
        <c:axId val="64478208"/>
        <c:scaling>
          <c:orientation val="minMax"/>
          <c:max val="2018"/>
          <c:min val="2012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Rok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4484480"/>
        <c:crosses val="autoZero"/>
        <c:crossBetween val="midCat"/>
        <c:majorUnit val="1"/>
      </c:valAx>
      <c:valAx>
        <c:axId val="644844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Dotace / tis. Kč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64478208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Dotace schválené</a:t>
            </a:r>
            <a:r>
              <a:rPr lang="cs-CZ" baseline="0"/>
              <a:t> hodnotící komisí</a:t>
            </a:r>
            <a:endParaRPr lang="cs-CZ"/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List1!$B$38</c:f>
              <c:strCache>
                <c:ptCount val="1"/>
                <c:pt idx="0">
                  <c:v>NTK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List1!$C$38:$G$38</c:f>
              <c:numCache>
                <c:formatCode>0</c:formatCode>
                <c:ptCount val="5"/>
                <c:pt idx="0">
                  <c:v>108947.42268041232</c:v>
                </c:pt>
                <c:pt idx="1">
                  <c:v>102179.51807228917</c:v>
                </c:pt>
                <c:pt idx="2">
                  <c:v>111823.05924729846</c:v>
                </c:pt>
                <c:pt idx="3" formatCode="General">
                  <c:v>122640</c:v>
                </c:pt>
                <c:pt idx="4" formatCode="General">
                  <c:v>134301</c:v>
                </c:pt>
              </c:numCache>
            </c:numRef>
          </c:val>
        </c:ser>
        <c:ser>
          <c:idx val="1"/>
          <c:order val="1"/>
          <c:tx>
            <c:strRef>
              <c:f>List1!$B$39</c:f>
              <c:strCache>
                <c:ptCount val="1"/>
                <c:pt idx="0">
                  <c:v>FgÚ AV ČR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List1!$C$39:$G$39</c:f>
              <c:numCache>
                <c:formatCode>0</c:formatCode>
                <c:ptCount val="5"/>
                <c:pt idx="0">
                  <c:v>22.680412371133997</c:v>
                </c:pt>
                <c:pt idx="1">
                  <c:v>949.3975903614454</c:v>
                </c:pt>
                <c:pt idx="2">
                  <c:v>3422.9219972674218</c:v>
                </c:pt>
                <c:pt idx="3" formatCode="General">
                  <c:v>3697</c:v>
                </c:pt>
                <c:pt idx="4" formatCode="General">
                  <c:v>8233</c:v>
                </c:pt>
              </c:numCache>
            </c:numRef>
          </c:val>
        </c:ser>
        <c:ser>
          <c:idx val="2"/>
          <c:order val="2"/>
          <c:tx>
            <c:strRef>
              <c:f>List1!$B$40</c:f>
              <c:strCache>
                <c:ptCount val="1"/>
                <c:pt idx="0">
                  <c:v>VŠE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List1!$C$40:$G$40</c:f>
              <c:numCache>
                <c:formatCode>0</c:formatCode>
                <c:ptCount val="5"/>
                <c:pt idx="0">
                  <c:v>3271.1340206185569</c:v>
                </c:pt>
                <c:pt idx="1">
                  <c:v>9251.8072289156626</c:v>
                </c:pt>
                <c:pt idx="2">
                  <c:v>10123.058750465781</c:v>
                </c:pt>
                <c:pt idx="3" formatCode="General">
                  <c:v>10627</c:v>
                </c:pt>
                <c:pt idx="4" formatCode="General">
                  <c:v>11140</c:v>
                </c:pt>
              </c:numCache>
            </c:numRef>
          </c:val>
        </c:ser>
        <c:ser>
          <c:idx val="3"/>
          <c:order val="3"/>
          <c:tx>
            <c:strRef>
              <c:f>List1!$B$41</c:f>
              <c:strCache>
                <c:ptCount val="1"/>
                <c:pt idx="0">
                  <c:v>ZČU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List1!$C$41:$G$41</c:f>
              <c:numCache>
                <c:formatCode>0</c:formatCode>
                <c:ptCount val="5"/>
                <c:pt idx="0">
                  <c:v>6659.7938144329901</c:v>
                </c:pt>
                <c:pt idx="1">
                  <c:v>5755.4216867469904</c:v>
                </c:pt>
                <c:pt idx="2">
                  <c:v>5911.7844988200195</c:v>
                </c:pt>
                <c:pt idx="3" formatCode="General">
                  <c:v>6058</c:v>
                </c:pt>
                <c:pt idx="4" formatCode="General">
                  <c:v>6194</c:v>
                </c:pt>
              </c:numCache>
            </c:numRef>
          </c:val>
        </c:ser>
        <c:ser>
          <c:idx val="4"/>
          <c:order val="4"/>
          <c:tx>
            <c:strRef>
              <c:f>List1!$B$42</c:f>
              <c:strCache>
                <c:ptCount val="1"/>
                <c:pt idx="0">
                  <c:v>VŠCHT Praha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List1!$C$42:$G$42</c:f>
              <c:numCache>
                <c:formatCode>0</c:formatCode>
                <c:ptCount val="5"/>
                <c:pt idx="0">
                  <c:v>7810.3092783505153</c:v>
                </c:pt>
                <c:pt idx="1">
                  <c:v>6578.3132530120483</c:v>
                </c:pt>
                <c:pt idx="2">
                  <c:v>26402.37746863742</c:v>
                </c:pt>
                <c:pt idx="3" formatCode="General">
                  <c:v>27955</c:v>
                </c:pt>
                <c:pt idx="4" formatCode="General">
                  <c:v>40224</c:v>
                </c:pt>
              </c:numCache>
            </c:numRef>
          </c:val>
        </c:ser>
        <c:ser>
          <c:idx val="5"/>
          <c:order val="5"/>
          <c:tx>
            <c:strRef>
              <c:f>List1!$B$43</c:f>
              <c:strCache>
                <c:ptCount val="1"/>
                <c:pt idx="0">
                  <c:v>FF MU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List1!$C$43:$G$43</c:f>
              <c:numCache>
                <c:formatCode>0</c:formatCode>
                <c:ptCount val="5"/>
                <c:pt idx="0">
                  <c:v>9325.7731958762888</c:v>
                </c:pt>
                <c:pt idx="1">
                  <c:v>8627.7108433734938</c:v>
                </c:pt>
                <c:pt idx="2">
                  <c:v>10054.51596075021</c:v>
                </c:pt>
                <c:pt idx="3" formatCode="General">
                  <c:v>10507</c:v>
                </c:pt>
                <c:pt idx="4" formatCode="General">
                  <c:v>10302</c:v>
                </c:pt>
              </c:numCache>
            </c:numRef>
          </c:val>
        </c:ser>
        <c:ser>
          <c:idx val="6"/>
          <c:order val="6"/>
          <c:tx>
            <c:strRef>
              <c:f>List1!$B$44</c:f>
              <c:strCache>
                <c:ptCount val="1"/>
                <c:pt idx="0">
                  <c:v>NK ČR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List1!$C$44:$G$44</c:f>
              <c:numCache>
                <c:formatCode>0</c:formatCode>
                <c:ptCount val="5"/>
                <c:pt idx="0">
                  <c:v>6935.0515463917554</c:v>
                </c:pt>
                <c:pt idx="1">
                  <c:v>16636.14457831324</c:v>
                </c:pt>
                <c:pt idx="2">
                  <c:v>18066.803875295001</c:v>
                </c:pt>
                <c:pt idx="3" formatCode="General">
                  <c:v>18974</c:v>
                </c:pt>
                <c:pt idx="4" formatCode="General">
                  <c:v>19847</c:v>
                </c:pt>
              </c:numCache>
            </c:numRef>
          </c:val>
        </c:ser>
        <c:ser>
          <c:idx val="7"/>
          <c:order val="7"/>
          <c:tx>
            <c:strRef>
              <c:f>List1!$B$45</c:f>
              <c:strCache>
                <c:ptCount val="1"/>
                <c:pt idx="0">
                  <c:v>ČVUT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List1!$C$45:$G$45</c:f>
              <c:numCache>
                <c:formatCode>0</c:formatCode>
                <c:ptCount val="5"/>
                <c:pt idx="0">
                  <c:v>2334.0206185567013</c:v>
                </c:pt>
                <c:pt idx="1">
                  <c:v>4889.1566265060319</c:v>
                </c:pt>
                <c:pt idx="2">
                  <c:v>5285.8227549372741</c:v>
                </c:pt>
                <c:pt idx="3" formatCode="General">
                  <c:v>5466</c:v>
                </c:pt>
                <c:pt idx="4" formatCode="General">
                  <c:v>5598</c:v>
                </c:pt>
              </c:numCache>
            </c:numRef>
          </c:val>
        </c:ser>
        <c:ser>
          <c:idx val="8"/>
          <c:order val="8"/>
          <c:tx>
            <c:strRef>
              <c:f>List1!$B$46</c:f>
              <c:strCache>
                <c:ptCount val="1"/>
                <c:pt idx="0">
                  <c:v>UK</c:v>
                </c:pt>
              </c:strCache>
            </c:strRef>
          </c:tx>
          <c:invertIfNegative val="0"/>
          <c:cat>
            <c:numRef>
              <c:f>List1!$C$37:$G$37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List1!$C$46:$G$46</c:f>
              <c:numCache>
                <c:formatCode>0</c:formatCode>
                <c:ptCount val="5"/>
                <c:pt idx="0">
                  <c:v>5593.8144329896904</c:v>
                </c:pt>
                <c:pt idx="1">
                  <c:v>15151.807228915664</c:v>
                </c:pt>
                <c:pt idx="2">
                  <c:v>19902.378338094648</c:v>
                </c:pt>
                <c:pt idx="3" formatCode="General">
                  <c:v>21103</c:v>
                </c:pt>
                <c:pt idx="4" formatCode="General">
                  <c:v>22342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100"/>
        <c:serLines/>
        <c:axId val="64791680"/>
        <c:axId val="64793600"/>
      </c:barChart>
      <c:catAx>
        <c:axId val="64791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Rok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4793600"/>
        <c:crosses val="autoZero"/>
        <c:auto val="1"/>
        <c:lblAlgn val="ctr"/>
        <c:lblOffset val="100"/>
        <c:noMultiLvlLbl val="0"/>
      </c:catAx>
      <c:valAx>
        <c:axId val="647936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Výše dotace </a:t>
                </a:r>
                <a:r>
                  <a:rPr lang="en-US" dirty="0"/>
                  <a:t>/ </a:t>
                </a:r>
                <a:r>
                  <a:rPr lang="cs-CZ" dirty="0"/>
                  <a:t>tis.</a:t>
                </a:r>
                <a:r>
                  <a:rPr lang="cs-CZ" baseline="0" dirty="0"/>
                  <a:t> Kč</a:t>
                </a:r>
                <a:endParaRPr lang="cs-CZ" dirty="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647916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baseline="0"/>
              <a:t>Výše dotace (po realokaci)</a:t>
            </a:r>
            <a:endParaRPr lang="cs-CZ"/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List1!$B$11</c:f>
              <c:strCache>
                <c:ptCount val="1"/>
                <c:pt idx="0">
                  <c:v>NTK</c:v>
                </c:pt>
              </c:strCache>
            </c:strRef>
          </c:tx>
          <c:invertIfNegative val="0"/>
          <c:cat>
            <c:numRef>
              <c:f>List1!$C$7:$G$7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List1!$C$11:$G$11</c:f>
              <c:numCache>
                <c:formatCode>General</c:formatCode>
                <c:ptCount val="5"/>
                <c:pt idx="0">
                  <c:v>105679</c:v>
                </c:pt>
                <c:pt idx="1">
                  <c:v>84809</c:v>
                </c:pt>
                <c:pt idx="2">
                  <c:v>132462</c:v>
                </c:pt>
                <c:pt idx="3">
                  <c:v>122640</c:v>
                </c:pt>
                <c:pt idx="4">
                  <c:v>134301</c:v>
                </c:pt>
              </c:numCache>
            </c:numRef>
          </c:val>
        </c:ser>
        <c:ser>
          <c:idx val="1"/>
          <c:order val="1"/>
          <c:tx>
            <c:strRef>
              <c:f>List1!$B$12</c:f>
              <c:strCache>
                <c:ptCount val="1"/>
                <c:pt idx="0">
                  <c:v>FgÚ AV ČR</c:v>
                </c:pt>
              </c:strCache>
            </c:strRef>
          </c:tx>
          <c:invertIfNegative val="0"/>
          <c:cat>
            <c:numRef>
              <c:f>List1!$C$7:$G$7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List1!$C$12:$G$12</c:f>
              <c:numCache>
                <c:formatCode>General</c:formatCode>
                <c:ptCount val="5"/>
                <c:pt idx="0">
                  <c:v>22</c:v>
                </c:pt>
                <c:pt idx="1">
                  <c:v>788</c:v>
                </c:pt>
                <c:pt idx="2">
                  <c:v>3585</c:v>
                </c:pt>
                <c:pt idx="3">
                  <c:v>3697</c:v>
                </c:pt>
                <c:pt idx="4">
                  <c:v>8233</c:v>
                </c:pt>
              </c:numCache>
            </c:numRef>
          </c:val>
        </c:ser>
        <c:ser>
          <c:idx val="2"/>
          <c:order val="2"/>
          <c:tx>
            <c:strRef>
              <c:f>List1!$B$13</c:f>
              <c:strCache>
                <c:ptCount val="1"/>
                <c:pt idx="0">
                  <c:v>VŠE</c:v>
                </c:pt>
              </c:strCache>
            </c:strRef>
          </c:tx>
          <c:invertIfNegative val="0"/>
          <c:cat>
            <c:numRef>
              <c:f>List1!$C$7:$G$7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List1!$C$13:$G$13</c:f>
              <c:numCache>
                <c:formatCode>General</c:formatCode>
                <c:ptCount val="5"/>
                <c:pt idx="0">
                  <c:v>3173</c:v>
                </c:pt>
                <c:pt idx="1">
                  <c:v>7679</c:v>
                </c:pt>
                <c:pt idx="2">
                  <c:v>11794</c:v>
                </c:pt>
                <c:pt idx="3">
                  <c:v>10627</c:v>
                </c:pt>
                <c:pt idx="4">
                  <c:v>11140</c:v>
                </c:pt>
              </c:numCache>
            </c:numRef>
          </c:val>
        </c:ser>
        <c:ser>
          <c:idx val="3"/>
          <c:order val="3"/>
          <c:tx>
            <c:strRef>
              <c:f>List1!$B$14</c:f>
              <c:strCache>
                <c:ptCount val="1"/>
                <c:pt idx="0">
                  <c:v>ZČU</c:v>
                </c:pt>
              </c:strCache>
            </c:strRef>
          </c:tx>
          <c:invertIfNegative val="0"/>
          <c:cat>
            <c:numRef>
              <c:f>List1!$C$7:$G$7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List1!$C$14:$G$14</c:f>
              <c:numCache>
                <c:formatCode>General</c:formatCode>
                <c:ptCount val="5"/>
                <c:pt idx="0">
                  <c:v>6460</c:v>
                </c:pt>
                <c:pt idx="1">
                  <c:v>4777</c:v>
                </c:pt>
                <c:pt idx="2">
                  <c:v>7090</c:v>
                </c:pt>
                <c:pt idx="3">
                  <c:v>6058</c:v>
                </c:pt>
                <c:pt idx="4">
                  <c:v>6194</c:v>
                </c:pt>
              </c:numCache>
            </c:numRef>
          </c:val>
        </c:ser>
        <c:ser>
          <c:idx val="4"/>
          <c:order val="4"/>
          <c:tx>
            <c:strRef>
              <c:f>List1!$B$15</c:f>
              <c:strCache>
                <c:ptCount val="1"/>
                <c:pt idx="0">
                  <c:v>VŠCHT Praha</c:v>
                </c:pt>
              </c:strCache>
            </c:strRef>
          </c:tx>
          <c:invertIfNegative val="0"/>
          <c:cat>
            <c:numRef>
              <c:f>List1!$C$7:$G$7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List1!$C$15:$G$15</c:f>
              <c:numCache>
                <c:formatCode>General</c:formatCode>
                <c:ptCount val="5"/>
                <c:pt idx="0">
                  <c:v>7576</c:v>
                </c:pt>
                <c:pt idx="1">
                  <c:v>5460</c:v>
                </c:pt>
                <c:pt idx="2">
                  <c:v>27755</c:v>
                </c:pt>
                <c:pt idx="3">
                  <c:v>27955</c:v>
                </c:pt>
                <c:pt idx="4">
                  <c:v>40224</c:v>
                </c:pt>
              </c:numCache>
            </c:numRef>
          </c:val>
        </c:ser>
        <c:ser>
          <c:idx val="5"/>
          <c:order val="5"/>
          <c:tx>
            <c:strRef>
              <c:f>List1!$B$16</c:f>
              <c:strCache>
                <c:ptCount val="1"/>
                <c:pt idx="0">
                  <c:v>FF MU</c:v>
                </c:pt>
              </c:strCache>
            </c:strRef>
          </c:tx>
          <c:invertIfNegative val="0"/>
          <c:cat>
            <c:numRef>
              <c:f>List1!$C$7:$G$7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List1!$C$16:$G$16</c:f>
              <c:numCache>
                <c:formatCode>General</c:formatCode>
                <c:ptCount val="5"/>
                <c:pt idx="0">
                  <c:v>9046</c:v>
                </c:pt>
                <c:pt idx="1">
                  <c:v>7161</c:v>
                </c:pt>
                <c:pt idx="2">
                  <c:v>11801</c:v>
                </c:pt>
                <c:pt idx="3">
                  <c:v>10507</c:v>
                </c:pt>
                <c:pt idx="4">
                  <c:v>10302</c:v>
                </c:pt>
              </c:numCache>
            </c:numRef>
          </c:val>
        </c:ser>
        <c:ser>
          <c:idx val="6"/>
          <c:order val="6"/>
          <c:tx>
            <c:strRef>
              <c:f>List1!$B$17</c:f>
              <c:strCache>
                <c:ptCount val="1"/>
                <c:pt idx="0">
                  <c:v>NK ČR</c:v>
                </c:pt>
              </c:strCache>
            </c:strRef>
          </c:tx>
          <c:invertIfNegative val="0"/>
          <c:cat>
            <c:numRef>
              <c:f>List1!$C$7:$G$7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List1!$C$17:$G$17</c:f>
              <c:numCache>
                <c:formatCode>General</c:formatCode>
                <c:ptCount val="5"/>
                <c:pt idx="0">
                  <c:v>6727</c:v>
                </c:pt>
                <c:pt idx="1">
                  <c:v>13808</c:v>
                </c:pt>
                <c:pt idx="2">
                  <c:v>21103</c:v>
                </c:pt>
                <c:pt idx="3">
                  <c:v>18974</c:v>
                </c:pt>
                <c:pt idx="4">
                  <c:v>19847</c:v>
                </c:pt>
              </c:numCache>
            </c:numRef>
          </c:val>
        </c:ser>
        <c:ser>
          <c:idx val="7"/>
          <c:order val="7"/>
          <c:tx>
            <c:strRef>
              <c:f>List1!$B$18</c:f>
              <c:strCache>
                <c:ptCount val="1"/>
                <c:pt idx="0">
                  <c:v>ČVUT</c:v>
                </c:pt>
              </c:strCache>
            </c:strRef>
          </c:tx>
          <c:invertIfNegative val="0"/>
          <c:cat>
            <c:numRef>
              <c:f>List1!$C$7:$G$7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List1!$C$18:$G$18</c:f>
              <c:numCache>
                <c:formatCode>General</c:formatCode>
                <c:ptCount val="5"/>
                <c:pt idx="0">
                  <c:v>2264</c:v>
                </c:pt>
                <c:pt idx="1">
                  <c:v>4058</c:v>
                </c:pt>
                <c:pt idx="2">
                  <c:v>6187</c:v>
                </c:pt>
                <c:pt idx="3">
                  <c:v>5466</c:v>
                </c:pt>
                <c:pt idx="4">
                  <c:v>5598</c:v>
                </c:pt>
              </c:numCache>
            </c:numRef>
          </c:val>
        </c:ser>
        <c:ser>
          <c:idx val="8"/>
          <c:order val="8"/>
          <c:tx>
            <c:strRef>
              <c:f>List1!$B$19</c:f>
              <c:strCache>
                <c:ptCount val="1"/>
                <c:pt idx="0">
                  <c:v>UK</c:v>
                </c:pt>
              </c:strCache>
            </c:strRef>
          </c:tx>
          <c:invertIfNegative val="0"/>
          <c:cat>
            <c:numRef>
              <c:f>List1!$C$7:$G$7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List1!$C$19:$G$19</c:f>
              <c:numCache>
                <c:formatCode>General</c:formatCode>
                <c:ptCount val="5"/>
                <c:pt idx="0">
                  <c:v>5426</c:v>
                </c:pt>
                <c:pt idx="1">
                  <c:v>12576</c:v>
                </c:pt>
                <c:pt idx="2">
                  <c:v>22646</c:v>
                </c:pt>
                <c:pt idx="3">
                  <c:v>21103</c:v>
                </c:pt>
                <c:pt idx="4">
                  <c:v>22342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100"/>
        <c:serLines/>
        <c:axId val="64912384"/>
        <c:axId val="64918656"/>
      </c:barChart>
      <c:catAx>
        <c:axId val="649123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Rok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4918656"/>
        <c:crosses val="autoZero"/>
        <c:auto val="1"/>
        <c:lblAlgn val="ctr"/>
        <c:lblOffset val="100"/>
        <c:noMultiLvlLbl val="0"/>
      </c:catAx>
      <c:valAx>
        <c:axId val="649186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Výše </a:t>
                </a:r>
                <a:r>
                  <a:rPr lang="cs-CZ" dirty="0" smtClean="0"/>
                  <a:t>dotace</a:t>
                </a:r>
                <a:r>
                  <a:rPr lang="en-US" sz="1000" b="1" i="0" u="none" strike="noStrike" baseline="0" dirty="0" smtClean="0"/>
                  <a:t>/ </a:t>
                </a:r>
                <a:r>
                  <a:rPr lang="cs-CZ" sz="1000" b="1" i="0" u="none" strike="noStrike" baseline="0" dirty="0" smtClean="0"/>
                  <a:t>tis. Kč</a:t>
                </a:r>
                <a:endParaRPr lang="cs-CZ" dirty="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649123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0.71041</cdr:x>
      <cdr:y>0.56911</cdr:y>
    </cdr:from>
    <cdr:to>
      <cdr:x>0.80868</cdr:x>
      <cdr:y>0.7213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6610513" y="341923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0.83902</cdr:x>
      <cdr:y>0.17073</cdr:y>
    </cdr:from>
    <cdr:to>
      <cdr:x>0.93729</cdr:x>
      <cdr:y>0.32293</cdr:y>
    </cdr:to>
    <cdr:sp macro="" textlink="">
      <cdr:nvSpPr>
        <cdr:cNvPr id="5" name="TextovéPole 4"/>
        <cdr:cNvSpPr txBox="1"/>
      </cdr:nvSpPr>
      <cdr:spPr>
        <a:xfrm xmlns:a="http://schemas.openxmlformats.org/drawingml/2006/main">
          <a:off x="7807244" y="102577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100"/>
            <a:t>OP</a:t>
          </a:r>
          <a:r>
            <a:rPr lang="cs-CZ" sz="1100" baseline="0"/>
            <a:t> VaVpI:</a:t>
          </a:r>
        </a:p>
        <a:p xmlns:a="http://schemas.openxmlformats.org/drawingml/2006/main">
          <a:r>
            <a:rPr lang="cs-CZ" sz="1100" baseline="0"/>
            <a:t>udržitelnost </a:t>
          </a:r>
          <a:r>
            <a:rPr lang="cs-CZ" sz="1100"/>
            <a:t>5 let,</a:t>
          </a:r>
        </a:p>
        <a:p xmlns:a="http://schemas.openxmlformats.org/drawingml/2006/main">
          <a:r>
            <a:rPr lang="cs-CZ" sz="1100"/>
            <a:t>3 roky z projektu,</a:t>
          </a:r>
        </a:p>
        <a:p xmlns:a="http://schemas.openxmlformats.org/drawingml/2006/main">
          <a:r>
            <a:rPr lang="cs-CZ" sz="1100"/>
            <a:t>2 z vlastního</a:t>
          </a:r>
        </a:p>
      </cdr:txBody>
    </cdr:sp>
  </cdr:relSizeAnchor>
  <cdr:relSizeAnchor xmlns:cdr="http://schemas.openxmlformats.org/drawingml/2006/chartDrawing">
    <cdr:from>
      <cdr:x>0.53018</cdr:x>
      <cdr:y>0.13279</cdr:y>
    </cdr:from>
    <cdr:to>
      <cdr:x>0.54768</cdr:x>
      <cdr:y>0.73035</cdr:y>
    </cdr:to>
    <cdr:sp macro="" textlink="">
      <cdr:nvSpPr>
        <cdr:cNvPr id="6" name="Obousměrná svislá šipka 5"/>
        <cdr:cNvSpPr/>
      </cdr:nvSpPr>
      <cdr:spPr>
        <a:xfrm xmlns:a="http://schemas.openxmlformats.org/drawingml/2006/main">
          <a:off x="4933462" y="797820"/>
          <a:ext cx="162820" cy="3590192"/>
        </a:xfrm>
        <a:prstGeom xmlns:a="http://schemas.openxmlformats.org/drawingml/2006/main" prst="upDownArrow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0.7699</cdr:x>
      <cdr:y>0.23713</cdr:y>
    </cdr:from>
    <cdr:to>
      <cdr:x>0.78565</cdr:x>
      <cdr:y>0.73171</cdr:y>
    </cdr:to>
    <cdr:sp macro="" textlink="">
      <cdr:nvSpPr>
        <cdr:cNvPr id="7" name="Obousměrná svislá šipka 6"/>
        <cdr:cNvSpPr/>
      </cdr:nvSpPr>
      <cdr:spPr>
        <a:xfrm xmlns:a="http://schemas.openxmlformats.org/drawingml/2006/main">
          <a:off x="7164102" y="1424679"/>
          <a:ext cx="146539" cy="2971473"/>
        </a:xfrm>
        <a:prstGeom xmlns:a="http://schemas.openxmlformats.org/drawingml/2006/main" prst="up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0.49081</cdr:x>
      <cdr:y>0.23713</cdr:y>
    </cdr:from>
    <cdr:to>
      <cdr:x>0.50744</cdr:x>
      <cdr:y>0.73035</cdr:y>
    </cdr:to>
    <cdr:sp macro="" textlink="">
      <cdr:nvSpPr>
        <cdr:cNvPr id="8" name="Obousměrná svislá šipka 7"/>
        <cdr:cNvSpPr/>
      </cdr:nvSpPr>
      <cdr:spPr>
        <a:xfrm xmlns:a="http://schemas.openxmlformats.org/drawingml/2006/main">
          <a:off x="4567116" y="1424679"/>
          <a:ext cx="154680" cy="2963334"/>
        </a:xfrm>
        <a:prstGeom xmlns:a="http://schemas.openxmlformats.org/drawingml/2006/main" prst="upDownArrow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0.27822</cdr:x>
      <cdr:y>0.3374</cdr:y>
    </cdr:from>
    <cdr:to>
      <cdr:x>0.48644</cdr:x>
      <cdr:y>0.45257</cdr:y>
    </cdr:to>
    <cdr:sp macro="" textlink="">
      <cdr:nvSpPr>
        <cdr:cNvPr id="4" name="TextovéPole 1"/>
        <cdr:cNvSpPr txBox="1"/>
      </cdr:nvSpPr>
      <cdr:spPr>
        <a:xfrm xmlns:a="http://schemas.openxmlformats.org/drawingml/2006/main">
          <a:off x="2588847" y="2027115"/>
          <a:ext cx="1937563" cy="69198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LR:</a:t>
          </a:r>
        </a:p>
        <a:p xmlns:a="http://schemas.openxmlformats.org/drawingml/2006/main">
          <a:r>
            <a:rPr lang="en-US" sz="1100"/>
            <a:t>NTK - velká 4</a:t>
          </a:r>
          <a:r>
            <a:rPr lang="en-US" sz="1100" baseline="0"/>
            <a:t> </a:t>
          </a:r>
          <a:r>
            <a:rPr lang="en-US" sz="1100"/>
            <a:t>jen do 31.12.2017,</a:t>
          </a:r>
        </a:p>
        <a:p xmlns:a="http://schemas.openxmlformats.org/drawingml/2006/main">
          <a:r>
            <a:rPr lang="en-US" sz="1100"/>
            <a:t>finanční strop</a:t>
          </a: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0.76903</cdr:x>
      <cdr:y>0.02846</cdr:y>
    </cdr:from>
    <cdr:to>
      <cdr:x>0.78478</cdr:x>
      <cdr:y>0.21951</cdr:y>
    </cdr:to>
    <cdr:sp macro="" textlink="">
      <cdr:nvSpPr>
        <cdr:cNvPr id="9" name="Obousměrná svislá šipka 8"/>
        <cdr:cNvSpPr/>
      </cdr:nvSpPr>
      <cdr:spPr>
        <a:xfrm xmlns:a="http://schemas.openxmlformats.org/drawingml/2006/main">
          <a:off x="7155962" y="170963"/>
          <a:ext cx="146537" cy="1147884"/>
        </a:xfrm>
        <a:prstGeom xmlns:a="http://schemas.openxmlformats.org/drawingml/2006/main" prst="up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0.49956</cdr:x>
      <cdr:y>0.31165</cdr:y>
    </cdr:from>
    <cdr:to>
      <cdr:x>0.60805</cdr:x>
      <cdr:y>0.3916</cdr:y>
    </cdr:to>
    <cdr:sp macro="" textlink="">
      <cdr:nvSpPr>
        <cdr:cNvPr id="10" name="TextovéPole 1"/>
        <cdr:cNvSpPr txBox="1"/>
      </cdr:nvSpPr>
      <cdr:spPr>
        <a:xfrm xmlns:a="http://schemas.openxmlformats.org/drawingml/2006/main">
          <a:off x="4648526" y="1872435"/>
          <a:ext cx="1009487" cy="4803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/>
            <a:t>LR:</a:t>
          </a:r>
          <a:endParaRPr lang="cs-CZ" sz="1100" b="0" i="0" baseline="0">
            <a:latin typeface="+mn-lt"/>
            <a:ea typeface="+mn-ea"/>
            <a:cs typeface="+mn-cs"/>
          </a:endParaRPr>
        </a:p>
        <a:p xmlns:a="http://schemas.openxmlformats.org/drawingml/2006/main">
          <a:r>
            <a:rPr lang="cs-CZ" sz="1100"/>
            <a:t>finanční pokrytí</a:t>
          </a:r>
          <a:endParaRPr lang="en-US" sz="1100"/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0.79878</cdr:x>
      <cdr:y>0.3523</cdr:y>
    </cdr:from>
    <cdr:to>
      <cdr:x>0.90726</cdr:x>
      <cdr:y>0.43225</cdr:y>
    </cdr:to>
    <cdr:sp macro="" textlink="">
      <cdr:nvSpPr>
        <cdr:cNvPr id="11" name="TextovéPole 1"/>
        <cdr:cNvSpPr txBox="1"/>
      </cdr:nvSpPr>
      <cdr:spPr>
        <a:xfrm xmlns:a="http://schemas.openxmlformats.org/drawingml/2006/main">
          <a:off x="7432757" y="2116667"/>
          <a:ext cx="1009487" cy="4803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100"/>
            <a:t>OP VaVpI</a:t>
          </a:r>
          <a:r>
            <a:rPr lang="en-US" sz="1100"/>
            <a:t>:</a:t>
          </a:r>
          <a:endParaRPr lang="cs-CZ" sz="1100" b="0" i="0" baseline="0">
            <a:latin typeface="+mn-lt"/>
            <a:ea typeface="+mn-ea"/>
            <a:cs typeface="+mn-cs"/>
          </a:endParaRPr>
        </a:p>
        <a:p xmlns:a="http://schemas.openxmlformats.org/drawingml/2006/main">
          <a:r>
            <a:rPr lang="cs-CZ" sz="1100"/>
            <a:t>finanční pokrytí</a:t>
          </a:r>
          <a:endParaRPr lang="en-US" sz="1100"/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0.81627</cdr:x>
      <cdr:y>0.06504</cdr:y>
    </cdr:from>
    <cdr:to>
      <cdr:x>0.92476</cdr:x>
      <cdr:y>0.16802</cdr:y>
    </cdr:to>
    <cdr:sp macro="" textlink="">
      <cdr:nvSpPr>
        <cdr:cNvPr id="12" name="TextovéPole 1"/>
        <cdr:cNvSpPr txBox="1"/>
      </cdr:nvSpPr>
      <cdr:spPr>
        <a:xfrm xmlns:a="http://schemas.openxmlformats.org/drawingml/2006/main">
          <a:off x="7595577" y="390770"/>
          <a:ext cx="1009487" cy="61871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100"/>
            <a:t>OP VaVpI</a:t>
          </a:r>
          <a:r>
            <a:rPr lang="en-US" sz="1100"/>
            <a:t>:</a:t>
          </a:r>
          <a:endParaRPr lang="cs-CZ" sz="1100" b="0" i="0" baseline="0">
            <a:latin typeface="+mn-lt"/>
            <a:ea typeface="+mn-ea"/>
            <a:cs typeface="+mn-cs"/>
          </a:endParaRPr>
        </a:p>
        <a:p xmlns:a="http://schemas.openxmlformats.org/drawingml/2006/main">
          <a:r>
            <a:rPr lang="cs-CZ" sz="1100"/>
            <a:t>udržitelnost</a:t>
          </a:r>
        </a:p>
        <a:p xmlns:a="http://schemas.openxmlformats.org/drawingml/2006/main">
          <a:r>
            <a:rPr lang="cs-CZ" sz="1100"/>
            <a:t>za</a:t>
          </a:r>
          <a:r>
            <a:rPr lang="cs-CZ" sz="1100" baseline="0"/>
            <a:t> </a:t>
          </a:r>
          <a:r>
            <a:rPr lang="cs-CZ" sz="1100" b="1" baseline="0"/>
            <a:t>vlastní</a:t>
          </a:r>
          <a:endParaRPr lang="en-US" sz="1100" b="1"/>
        </a:p>
      </cdr:txBody>
    </cdr:sp>
  </cdr:relSizeAnchor>
  <cdr:relSizeAnchor xmlns:cdr="http://schemas.openxmlformats.org/drawingml/2006/chartDrawing">
    <cdr:from>
      <cdr:x>0.64304</cdr:x>
      <cdr:y>0.5542</cdr:y>
    </cdr:from>
    <cdr:to>
      <cdr:x>0.75941</cdr:x>
      <cdr:y>0.7561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5983653" y="3329678"/>
          <a:ext cx="1082757" cy="1213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OP VaVpI:</a:t>
          </a:r>
        </a:p>
        <a:p xmlns:a="http://schemas.openxmlformats.org/drawingml/2006/main">
          <a:r>
            <a:rPr lang="cs-CZ" sz="1100"/>
            <a:t>projekty</a:t>
          </a:r>
        </a:p>
        <a:p xmlns:a="http://schemas.openxmlformats.org/drawingml/2006/main">
          <a:r>
            <a:rPr lang="cs-CZ" sz="1100"/>
            <a:t>řešiteli</a:t>
          </a:r>
          <a:r>
            <a:rPr lang="en-US" sz="1100"/>
            <a:t>/</a:t>
          </a:r>
          <a:r>
            <a:rPr lang="cs-CZ" sz="1100"/>
            <a:t>řešitelkami</a:t>
          </a:r>
        </a:p>
        <a:p xmlns:a="http://schemas.openxmlformats.org/drawingml/2006/main">
          <a:r>
            <a:rPr lang="cs-CZ" sz="1100"/>
            <a:t>krá</a:t>
          </a:r>
          <a:r>
            <a:rPr lang="en-US" sz="1100"/>
            <a:t>ceny </a:t>
          </a:r>
          <a:r>
            <a:rPr lang="cs-CZ" sz="1100"/>
            <a:t>na 2 roky,</a:t>
          </a:r>
          <a:endParaRPr lang="en-US" sz="1100"/>
        </a:p>
        <a:p xmlns:a="http://schemas.openxmlformats.org/drawingml/2006/main">
          <a:r>
            <a:rPr lang="cs-CZ" sz="1100"/>
            <a:t>do 31.1</a:t>
          </a:r>
          <a:r>
            <a:rPr lang="en-US" sz="1100"/>
            <a:t>2</a:t>
          </a:r>
          <a:r>
            <a:rPr lang="cs-CZ" sz="1100"/>
            <a:t>.2014,</a:t>
          </a:r>
          <a:endParaRPr lang="en-US" sz="1100"/>
        </a:p>
        <a:p xmlns:a="http://schemas.openxmlformats.org/drawingml/2006/main">
          <a:r>
            <a:rPr lang="cs-CZ" sz="1100"/>
            <a:t>kvůli účtování</a:t>
          </a:r>
        </a:p>
        <a:p xmlns:a="http://schemas.openxmlformats.org/drawingml/2006/main">
          <a:r>
            <a:rPr lang="cs-CZ" sz="1100"/>
            <a:t>v kal. roce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7B91C-C8F2-460E-B463-EE68A19D26B0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DDAF2-DF4A-4094-A012-DAB06981C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Projektové financování EIZ pro vědu a výzkum - dvoukolejnost a její důsledky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Část druhá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Ing. Jiří </a:t>
            </a:r>
            <a:r>
              <a:rPr lang="cs-CZ" dirty="0" err="1" smtClean="0"/>
              <a:t>Jirát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Vysoká škola chemicko-technologická</a:t>
            </a:r>
            <a:br>
              <a:rPr lang="cs-CZ" dirty="0" smtClean="0"/>
            </a:br>
            <a:r>
              <a:rPr lang="cs-CZ" dirty="0" smtClean="0"/>
              <a:t>v Praze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Graf 4"/>
          <p:cNvGraphicFramePr>
            <a:graphicFrameLocks noGrp="1"/>
          </p:cNvGraphicFramePr>
          <p:nvPr/>
        </p:nvGraphicFramePr>
        <p:xfrm>
          <a:off x="0" y="849923"/>
          <a:ext cx="9144000" cy="600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0" y="849923"/>
          <a:ext cx="9144000" cy="600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Převis poptávky – co dál?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Graf 5"/>
          <p:cNvGraphicFramePr>
            <a:graphicFrameLocks noGrp="1"/>
          </p:cNvGraphicFramePr>
          <p:nvPr/>
        </p:nvGraphicFramePr>
        <p:xfrm>
          <a:off x="323528" y="1038563"/>
          <a:ext cx="8820472" cy="581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Graf 4"/>
          <p:cNvGraphicFramePr>
            <a:graphicFrameLocks noGrp="1"/>
          </p:cNvGraphicFramePr>
          <p:nvPr/>
        </p:nvGraphicFramePr>
        <p:xfrm>
          <a:off x="0" y="849923"/>
          <a:ext cx="9144000" cy="600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0" y="849923"/>
          <a:ext cx="9144000" cy="600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Opět nevýhody projektového přístupu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poskytovatel (MŠMT) nemělo možnost po odevzdání přihlášky dojednávat změny („soutěž“) v projektech</a:t>
            </a:r>
          </a:p>
          <a:p>
            <a:r>
              <a:rPr lang="cs-CZ" dirty="0" smtClean="0"/>
              <a:t>žádné dobré řešení</a:t>
            </a:r>
          </a:p>
          <a:p>
            <a:r>
              <a:rPr lang="cs-CZ" dirty="0" smtClean="0"/>
              <a:t>přesun z 2013 a 2014 na 2015 – patrně nejmenší zlo, přesto:</a:t>
            </a:r>
          </a:p>
          <a:p>
            <a:pPr lvl="1"/>
            <a:r>
              <a:rPr lang="cs-CZ" dirty="0" smtClean="0"/>
              <a:t>opět zpoždění plateb</a:t>
            </a:r>
          </a:p>
          <a:p>
            <a:pPr lvl="1"/>
            <a:r>
              <a:rPr lang="cs-CZ" dirty="0" smtClean="0"/>
              <a:t>opět složitá jednání s vydavateli nebo interní přesuny</a:t>
            </a:r>
          </a:p>
          <a:p>
            <a:pPr lvl="1"/>
            <a:r>
              <a:rPr lang="cs-CZ" dirty="0" smtClean="0"/>
              <a:t>jednání uvnitř konsorcií: „zatněte zuby, od 2015 bude líp“</a:t>
            </a:r>
          </a:p>
          <a:p>
            <a:r>
              <a:rPr lang="cs-CZ" dirty="0" smtClean="0"/>
              <a:t>velké negativum: kromě organizátorů konsorcia asi už nikdo jiný (člen konsorcia) nechápe, jak to teď celé funguje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experimentálně ověřeno:</a:t>
            </a:r>
          </a:p>
          <a:p>
            <a:pPr lvl="1"/>
            <a:r>
              <a:rPr lang="cs-CZ" dirty="0" smtClean="0"/>
              <a:t>decentralizace je špatný přístup</a:t>
            </a:r>
          </a:p>
          <a:p>
            <a:r>
              <a:rPr lang="cs-CZ" dirty="0" smtClean="0"/>
              <a:t>centrální přístup k nákupu EIZ je nutnost</a:t>
            </a:r>
          </a:p>
          <a:p>
            <a:r>
              <a:rPr lang="cs-CZ" dirty="0" smtClean="0"/>
              <a:t>potřebujeme nový systém:</a:t>
            </a:r>
          </a:p>
          <a:p>
            <a:pPr lvl="1"/>
            <a:r>
              <a:rPr lang="cs-CZ" dirty="0" smtClean="0"/>
              <a:t>jasná pravidla</a:t>
            </a:r>
          </a:p>
          <a:p>
            <a:pPr lvl="1"/>
            <a:r>
              <a:rPr lang="cs-CZ" dirty="0" err="1" smtClean="0"/>
              <a:t>predikovatelnost</a:t>
            </a:r>
            <a:endParaRPr lang="cs-CZ" dirty="0" smtClean="0"/>
          </a:p>
          <a:p>
            <a:pPr lvl="1"/>
            <a:r>
              <a:rPr lang="cs-CZ" dirty="0" smtClean="0"/>
              <a:t>transparentnost ve finančních tocích</a:t>
            </a:r>
          </a:p>
          <a:p>
            <a:pPr lvl="1"/>
            <a:r>
              <a:rPr lang="cs-CZ" dirty="0" smtClean="0"/>
              <a:t>svobodu </a:t>
            </a:r>
            <a:r>
              <a:rPr lang="cs-CZ" smtClean="0"/>
              <a:t>v rozhodování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Zpožděné vyhlášení, časový posun</a:t>
            </a:r>
            <a:endParaRPr lang="cs-CZ" dirty="0"/>
          </a:p>
        </p:txBody>
      </p:sp>
      <p:graphicFrame>
        <p:nvGraphicFramePr>
          <p:cNvPr id="5" name="Graf 4"/>
          <p:cNvGraphicFramePr>
            <a:graphicFrameLocks noGrp="1"/>
          </p:cNvGraphicFramePr>
          <p:nvPr/>
        </p:nvGraphicFramePr>
        <p:xfrm>
          <a:off x="0" y="1196752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dvoukolejnosti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Rozpad národních konsorcií</a:t>
            </a:r>
          </a:p>
          <a:p>
            <a:pPr lvl="1"/>
            <a:r>
              <a:rPr lang="cs-CZ" dirty="0" smtClean="0"/>
              <a:t>vznik duplicitních konsorcií v ČR</a:t>
            </a:r>
          </a:p>
          <a:p>
            <a:pPr lvl="1"/>
            <a:r>
              <a:rPr lang="cs-CZ" dirty="0" err="1" smtClean="0"/>
              <a:t>event</a:t>
            </a:r>
            <a:r>
              <a:rPr lang="cs-CZ" dirty="0" smtClean="0"/>
              <a:t>. rozpad menšího konsorcia – pokles členů pod kritickou mez, př. (zkušenosti VŠCHT Praha):</a:t>
            </a:r>
          </a:p>
          <a:p>
            <a:pPr lvl="2"/>
            <a:r>
              <a:rPr lang="cs-CZ" dirty="0" err="1" smtClean="0"/>
              <a:t>Knovel</a:t>
            </a:r>
            <a:r>
              <a:rPr lang="cs-CZ" dirty="0" smtClean="0"/>
              <a:t>, FSTA, </a:t>
            </a:r>
            <a:r>
              <a:rPr lang="cs-CZ" dirty="0" err="1" smtClean="0"/>
              <a:t>Biological</a:t>
            </a:r>
            <a:r>
              <a:rPr lang="cs-CZ" dirty="0" smtClean="0"/>
              <a:t> </a:t>
            </a:r>
            <a:r>
              <a:rPr lang="cs-CZ" dirty="0" err="1" smtClean="0"/>
              <a:t>Abstracts</a:t>
            </a:r>
            <a:r>
              <a:rPr lang="cs-CZ" dirty="0" smtClean="0"/>
              <a:t> (ping-pong mezi institucemi do poslední chvíle, v </a:t>
            </a:r>
            <a:r>
              <a:rPr lang="en-US" dirty="0" err="1" smtClean="0"/>
              <a:t>hodin</a:t>
            </a:r>
            <a:r>
              <a:rPr lang="cs-CZ" dirty="0" smtClean="0"/>
              <a:t>ě dvanácté rozhodnutí „jdeme od toho“)</a:t>
            </a:r>
          </a:p>
          <a:p>
            <a:pPr lvl="2"/>
            <a:r>
              <a:rPr lang="cs-CZ" dirty="0" smtClean="0"/>
              <a:t>ohromná nejistota: v rozpočtu i ohledně portfolia</a:t>
            </a:r>
          </a:p>
          <a:p>
            <a:pPr lvl="2"/>
            <a:r>
              <a:rPr lang="cs-CZ" dirty="0" smtClean="0"/>
              <a:t>zátěž a komplikované jednání – jak uvnitř instituce, tak pro dodavatele (</a:t>
            </a:r>
            <a:r>
              <a:rPr lang="cs-CZ" dirty="0" err="1" smtClean="0"/>
              <a:t>AiP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experimentálně ověřeno: </a:t>
            </a:r>
            <a:r>
              <a:rPr lang="cs-CZ" b="1" dirty="0" smtClean="0"/>
              <a:t>decentralizace má výrazně negativní důsledky na cenové nabídky</a:t>
            </a:r>
          </a:p>
          <a:p>
            <a:r>
              <a:rPr lang="cs-CZ" dirty="0" smtClean="0"/>
              <a:t>Problematické přiřazení</a:t>
            </a:r>
          </a:p>
          <a:p>
            <a:pPr lvl="1"/>
            <a:r>
              <a:rPr lang="cs-CZ" dirty="0" smtClean="0"/>
              <a:t>kam patří „mimopražské pražské“ (typicky ústavy AV ČR mimo Prahu)?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squeeze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“ malých institucí a institucí, které nejsou pro dané konsorcium „profilové“:</a:t>
            </a:r>
          </a:p>
          <a:p>
            <a:pPr lvl="2"/>
            <a:r>
              <a:rPr lang="cs-CZ" dirty="0" smtClean="0"/>
              <a:t>„zkazíte nám statistiky, nechceme vás“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LR – </a:t>
            </a:r>
            <a:r>
              <a:rPr lang="en-US" dirty="0" err="1"/>
              <a:t>I</a:t>
            </a:r>
            <a:r>
              <a:rPr lang="en-US" dirty="0" err="1" smtClean="0"/>
              <a:t>nformace</a:t>
            </a:r>
            <a:r>
              <a:rPr lang="en-US" dirty="0" smtClean="0"/>
              <a:t> – </a:t>
            </a:r>
            <a:r>
              <a:rPr lang="cs-CZ" dirty="0" smtClean="0"/>
              <a:t>základ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 programu</a:t>
            </a:r>
          </a:p>
          <a:p>
            <a:pPr lvl="1"/>
            <a:r>
              <a:rPr lang="cs-CZ" dirty="0" smtClean="0"/>
              <a:t>komplementární program k OP </a:t>
            </a:r>
            <a:r>
              <a:rPr lang="cs-CZ" dirty="0" err="1" smtClean="0"/>
              <a:t>VaVpI</a:t>
            </a:r>
            <a:r>
              <a:rPr lang="cs-CZ" dirty="0" smtClean="0"/>
              <a:t> osa 4.3</a:t>
            </a:r>
          </a:p>
          <a:p>
            <a:pPr lvl="1"/>
            <a:r>
              <a:rPr lang="cs-CZ" dirty="0" smtClean="0"/>
              <a:t>kompenzace nemožnosti žádat o finanční prostředky na EIZ z programu OP </a:t>
            </a:r>
            <a:r>
              <a:rPr lang="cs-CZ" dirty="0" err="1" smtClean="0"/>
              <a:t>VaVpI</a:t>
            </a:r>
            <a:endParaRPr lang="cs-CZ" dirty="0" smtClean="0"/>
          </a:p>
          <a:p>
            <a:pPr lvl="2"/>
            <a:r>
              <a:rPr lang="cs-CZ" dirty="0" smtClean="0"/>
              <a:t>peníze na EIZ pro </a:t>
            </a:r>
            <a:r>
              <a:rPr lang="cs-CZ" b="1" dirty="0" smtClean="0"/>
              <a:t>pražské</a:t>
            </a:r>
            <a:r>
              <a:rPr lang="cs-CZ" dirty="0" smtClean="0"/>
              <a:t> STM instituce </a:t>
            </a:r>
            <a:r>
              <a:rPr lang="en-US" dirty="0" smtClean="0"/>
              <a:t>+ </a:t>
            </a:r>
            <a:r>
              <a:rPr lang="cs-CZ" dirty="0" smtClean="0"/>
              <a:t>„velká čtyřka“</a:t>
            </a:r>
          </a:p>
          <a:p>
            <a:pPr lvl="2"/>
            <a:r>
              <a:rPr lang="cs-CZ" dirty="0" smtClean="0"/>
              <a:t>peníze na SSH EIZ pro celonárodní konsorcia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Zpoždění programu LR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Téměř roční zpoždění programu</a:t>
            </a:r>
          </a:p>
          <a:p>
            <a:pPr lvl="1"/>
            <a:r>
              <a:rPr lang="cs-CZ" dirty="0" smtClean="0"/>
              <a:t>výpadky a nejistota ve financování r. 2013 pro pražská a celostátní konsorcia</a:t>
            </a:r>
          </a:p>
          <a:p>
            <a:pPr lvl="1"/>
            <a:r>
              <a:rPr lang="cs-CZ" dirty="0" smtClean="0"/>
              <a:t>různá řešení</a:t>
            </a:r>
          </a:p>
          <a:p>
            <a:pPr lvl="2"/>
            <a:r>
              <a:rPr lang="cs-CZ" dirty="0" smtClean="0"/>
              <a:t>platba bez dotace – půl roku</a:t>
            </a:r>
            <a:r>
              <a:rPr lang="en-US" dirty="0" smtClean="0"/>
              <a:t>/</a:t>
            </a:r>
            <a:r>
              <a:rPr lang="en-US" dirty="0" err="1" smtClean="0"/>
              <a:t>rok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půl roku výpadek</a:t>
            </a:r>
            <a:endParaRPr lang="en-US" dirty="0" smtClean="0"/>
          </a:p>
          <a:p>
            <a:pPr lvl="2"/>
            <a:r>
              <a:rPr lang="en-US" dirty="0" err="1" smtClean="0"/>
              <a:t>opu</a:t>
            </a:r>
            <a:r>
              <a:rPr lang="cs-CZ" dirty="0" err="1" smtClean="0"/>
              <a:t>štění</a:t>
            </a:r>
            <a:r>
              <a:rPr lang="cs-CZ" dirty="0" smtClean="0"/>
              <a:t> konsorcia</a:t>
            </a:r>
          </a:p>
          <a:p>
            <a:pPr lvl="2"/>
            <a:r>
              <a:rPr lang="cs-CZ" dirty="0" smtClean="0"/>
              <a:t>jednání s vydavateli o odkladu platby</a:t>
            </a:r>
          </a:p>
          <a:p>
            <a:pPr lvl="3"/>
            <a:r>
              <a:rPr lang="cs-CZ" dirty="0" smtClean="0"/>
              <a:t>riziko penalizace</a:t>
            </a:r>
            <a:r>
              <a:rPr lang="en-US" dirty="0" smtClean="0"/>
              <a:t>!</a:t>
            </a:r>
            <a:endParaRPr lang="cs-CZ" dirty="0" smtClean="0"/>
          </a:p>
          <a:p>
            <a:pPr lvl="3"/>
            <a:r>
              <a:rPr lang="cs-CZ" dirty="0" smtClean="0"/>
              <a:t>riziko </a:t>
            </a:r>
            <a:r>
              <a:rPr lang="en-US" dirty="0" err="1" smtClean="0"/>
              <a:t>odpojen</a:t>
            </a:r>
            <a:r>
              <a:rPr lang="cs-CZ" dirty="0" smtClean="0"/>
              <a:t>í od zdroje</a:t>
            </a:r>
            <a:r>
              <a:rPr lang="en-US" dirty="0" smtClean="0"/>
              <a:t>!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Prostředky v LR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323528" y="1196752"/>
          <a:ext cx="8649548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Problém: nerovnoměrná alokace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vyhlášení programu začalo být jasné, že prostředky v letech 2013-2014 jsou podhodnocené</a:t>
            </a:r>
          </a:p>
          <a:p>
            <a:r>
              <a:rPr lang="cs-CZ" dirty="0" smtClean="0"/>
              <a:t>Forma „soutěže“:</a:t>
            </a:r>
          </a:p>
          <a:p>
            <a:pPr lvl="1"/>
            <a:r>
              <a:rPr lang="cs-CZ" dirty="0" smtClean="0"/>
              <a:t>řešitelé se nesmí domlouvat (protiprávní jednání - pletichy)</a:t>
            </a:r>
          </a:p>
          <a:p>
            <a:pPr lvl="1"/>
            <a:r>
              <a:rPr lang="cs-CZ" dirty="0" smtClean="0"/>
              <a:t>nemožnost rozumně dohodnout, kdo omezí prostředky ve 2013-2014 a jak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účasti VŠCHT v „soutěži“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507288" cy="4971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/>
                <a:gridCol w="936104"/>
                <a:gridCol w="1689602"/>
                <a:gridCol w="2126822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baseline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Řešitel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Účast</a:t>
                      </a:r>
                      <a:r>
                        <a:rPr lang="cs-CZ" sz="1100" baseline="0" dirty="0" smtClean="0"/>
                        <a:t> VŠCHT</a:t>
                      </a:r>
                      <a:endParaRPr lang="cs-CZ" sz="1100" dirty="0" smtClean="0"/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Pozn.</a:t>
                      </a:r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LR1301 - Efektivní zpřístupnění </a:t>
                      </a:r>
                      <a:r>
                        <a:rPr lang="cs-CZ" sz="1100" b="0" i="0" u="none" strike="noStrike" baseline="0" dirty="0" err="1">
                          <a:solidFill>
                            <a:schemeClr val="tx1"/>
                          </a:solidFill>
                          <a:latin typeface="Calibri"/>
                        </a:rPr>
                        <a:t>multioborových</a:t>
                      </a:r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 licencovaných EIZ, páteře informační infrastruktury výzkumu a vzdělávání (2013-2017, MSM/LR)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NTK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ano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SD, </a:t>
                      </a:r>
                      <a:r>
                        <a:rPr lang="cs-CZ" sz="1100" dirty="0" err="1" smtClean="0"/>
                        <a:t>Scopus</a:t>
                      </a:r>
                      <a:r>
                        <a:rPr lang="cs-CZ" sz="1100" dirty="0" smtClean="0"/>
                        <a:t>, </a:t>
                      </a:r>
                      <a:r>
                        <a:rPr lang="cs-CZ" sz="1100" dirty="0" err="1" smtClean="0"/>
                        <a:t>Wiley</a:t>
                      </a:r>
                      <a:r>
                        <a:rPr lang="cs-CZ" sz="1100" dirty="0" smtClean="0"/>
                        <a:t>, </a:t>
                      </a:r>
                      <a:r>
                        <a:rPr lang="cs-CZ" sz="1100" dirty="0" err="1" smtClean="0"/>
                        <a:t>Springer</a:t>
                      </a:r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LR1303 - Kontinuita ve zpřístupnění významných periodik z oblasti biomedicíny a příbuzných oborů zajišťující a stabilizující informační infrastrukturu výzkumu a vzdělávání v těchto oborech. (2013-2017, MSM/LR)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FgÚ</a:t>
                      </a:r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AV ČR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ano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Nature</a:t>
                      </a:r>
                      <a:r>
                        <a:rPr lang="cs-CZ" sz="1100" dirty="0" smtClean="0"/>
                        <a:t> ad.</a:t>
                      </a:r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LR1304 - Zajištění kontinuálního přístupu do </a:t>
                      </a:r>
                      <a:r>
                        <a:rPr lang="cs-CZ" sz="1100" b="0" i="0" u="none" strike="noStrike" baseline="0" dirty="0" err="1">
                          <a:solidFill>
                            <a:schemeClr val="tx1"/>
                          </a:solidFill>
                          <a:latin typeface="Calibri"/>
                        </a:rPr>
                        <a:t>multioborové</a:t>
                      </a:r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 databáze </a:t>
                      </a:r>
                      <a:r>
                        <a:rPr lang="cs-CZ" sz="1100" b="0" i="0" u="none" strike="noStrike" baseline="0" dirty="0" err="1">
                          <a:solidFill>
                            <a:schemeClr val="tx1"/>
                          </a:solidFill>
                          <a:latin typeface="Calibri"/>
                        </a:rPr>
                        <a:t>ProQuest</a:t>
                      </a:r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cs-CZ" sz="1100" b="0" i="0" u="none" strike="noStrike" baseline="0" dirty="0" err="1">
                          <a:solidFill>
                            <a:schemeClr val="tx1"/>
                          </a:solidFill>
                          <a:latin typeface="Calibri"/>
                        </a:rPr>
                        <a:t>Central</a:t>
                      </a:r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 a do klíčových databází pro ekonomický výzkum (2013-2017, MSM/LR)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VŠE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ProQuest</a:t>
                      </a:r>
                      <a:r>
                        <a:rPr lang="cs-CZ" sz="1100" dirty="0" smtClean="0"/>
                        <a:t> ad.</a:t>
                      </a:r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LR1305 - Zajištění informačních zdrojů pro humanitní a společenskovědní obory (2013-2017, MSM/LR)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ZČU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OUP, CUP,</a:t>
                      </a:r>
                      <a:r>
                        <a:rPr lang="en-US" sz="1100" baseline="0" dirty="0" smtClean="0"/>
                        <a:t> Sage, JSTOR</a:t>
                      </a:r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LR1306 - Základní chemické databáze - reakční, strukturní, bibliografické a patentové (2013-2017, MSM/LR)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VŠCHT Praha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ano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SciFinder</a:t>
                      </a:r>
                      <a:r>
                        <a:rPr lang="cs-CZ" sz="1100" baseline="0" dirty="0" smtClean="0"/>
                        <a:t>, </a:t>
                      </a:r>
                      <a:r>
                        <a:rPr lang="cs-CZ" sz="1100" baseline="0" dirty="0" err="1" smtClean="0"/>
                        <a:t>Reaxys</a:t>
                      </a:r>
                      <a:r>
                        <a:rPr lang="cs-CZ" sz="1100" baseline="0" dirty="0" smtClean="0"/>
                        <a:t>, ACS, RSC</a:t>
                      </a:r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LR1307 - Elektronické informační zdroje pro humanitní a společenské vědy (2013-2017, MSM/LR)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FF MU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LR1308 - Národní knihovna ČR – rozvoj informační infrastruktury </a:t>
                      </a:r>
                      <a:r>
                        <a:rPr lang="cs-CZ" sz="1100" b="0" i="0" u="none" strike="noStrike" baseline="0" dirty="0" err="1">
                          <a:solidFill>
                            <a:schemeClr val="tx1"/>
                          </a:solidFill>
                          <a:latin typeface="Calibri"/>
                        </a:rPr>
                        <a:t>VaVaI</a:t>
                      </a:r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 pro humanitní obory (2013-2017, MSM/LR)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NK ČR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ano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EBSCO a spol.</a:t>
                      </a:r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LR1310 - Zpřístupnění klíčových informačních zdrojů a služeb pro </a:t>
                      </a:r>
                      <a:r>
                        <a:rPr lang="cs-CZ" sz="1100" b="0" i="0" u="none" strike="noStrike" baseline="0" dirty="0" err="1">
                          <a:solidFill>
                            <a:schemeClr val="tx1"/>
                          </a:solidFill>
                          <a:latin typeface="Calibri"/>
                        </a:rPr>
                        <a:t>VaV</a:t>
                      </a:r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 v technických a informatických oborech (2013-2017, MSM/LR)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ČVUT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(málem,</a:t>
                      </a:r>
                      <a:r>
                        <a:rPr lang="cs-CZ" sz="1100" baseline="0" dirty="0" smtClean="0"/>
                        <a:t> konsorcium opuštěno kvůli nejistotě financování)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IEEE ad.</a:t>
                      </a:r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LR1312 - Integrovaný přístup do EIZ pro vybrané exaktní obory a psychologii (2013-2017, MSM/LR)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(málem,</a:t>
                      </a:r>
                      <a:r>
                        <a:rPr lang="cs-CZ" sz="1100" baseline="0" dirty="0" smtClean="0"/>
                        <a:t> původní konsorcium  se rozpadlo, nový profil neobsahoval požadované EIZ)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Med.</a:t>
                      </a:r>
                      <a:r>
                        <a:rPr lang="cs-CZ" sz="1100" baseline="0" dirty="0" smtClean="0"/>
                        <a:t> + psych.</a:t>
                      </a:r>
                      <a:endParaRPr lang="cs-CZ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„soutěži“:</a:t>
            </a:r>
          </a:p>
          <a:p>
            <a:pPr lvl="1"/>
            <a:r>
              <a:rPr lang="cs-CZ" dirty="0" smtClean="0"/>
              <a:t>soutěžíme sami se sebou</a:t>
            </a:r>
          </a:p>
          <a:p>
            <a:pPr lvl="1"/>
            <a:r>
              <a:rPr lang="cs-CZ" dirty="0" smtClean="0"/>
              <a:t>účastí v ostatních konsorciích zhoršujeme vyhlídky vlastního projektu (odčerpáváme potenciální finance)</a:t>
            </a:r>
          </a:p>
          <a:p>
            <a:r>
              <a:rPr lang="cs-CZ" dirty="0" smtClean="0"/>
              <a:t>Ale nakonec je jedno, jak peníze dostaneme, vnitřně už si nějak poradíme</a:t>
            </a:r>
          </a:p>
          <a:p>
            <a:r>
              <a:rPr lang="cs-CZ" dirty="0" smtClean="0"/>
              <a:t>Někteří řešitelé:</a:t>
            </a:r>
          </a:p>
          <a:p>
            <a:pPr lvl="1"/>
            <a:r>
              <a:rPr lang="cs-CZ" dirty="0" smtClean="0"/>
              <a:t>nižší dotace na 2013-2014</a:t>
            </a:r>
          </a:p>
          <a:p>
            <a:pPr lvl="1"/>
            <a:r>
              <a:rPr lang="cs-CZ" dirty="0" smtClean="0"/>
              <a:t>jednání v zájmu sebe i ostatních „konkurentů“, ale bez možnosti se domlouvat (jen odhad)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840</Words>
  <Application>Microsoft Office PowerPoint</Application>
  <PresentationFormat>Předvádění na obrazovce (4:3)</PresentationFormat>
  <Paragraphs>139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Projektové financování EIZ pro vědu a výzkum - dvoukolejnost a její důsledky</vt:lpstr>
      <vt:lpstr>Zpožděné vyhlášení, časový posun</vt:lpstr>
      <vt:lpstr>Důsledky dvoukolejnosti</vt:lpstr>
      <vt:lpstr>Program LR – Informace – základ výzkumu</vt:lpstr>
      <vt:lpstr>Zpoždění programu LR</vt:lpstr>
      <vt:lpstr>Prostředky v LR</vt:lpstr>
      <vt:lpstr>Problém: nerovnoměrná alokace</vt:lpstr>
      <vt:lpstr>Příklad účasti VŠCHT v „soutěži“</vt:lpstr>
      <vt:lpstr>Co s tím?</vt:lpstr>
      <vt:lpstr>Prezentace aplikace PowerPoint</vt:lpstr>
      <vt:lpstr>Prezentace aplikace PowerPoint</vt:lpstr>
      <vt:lpstr>Převis poptávky – co dál?</vt:lpstr>
      <vt:lpstr>Prezentace aplikace PowerPoint</vt:lpstr>
      <vt:lpstr>Prezentace aplikace PowerPoint</vt:lpstr>
      <vt:lpstr>Opět nevýhody projektového přístupu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 systému Windows</dc:creator>
  <cp:lastModifiedBy>tka20</cp:lastModifiedBy>
  <cp:revision>65</cp:revision>
  <dcterms:created xsi:type="dcterms:W3CDTF">2013-10-21T10:50:59Z</dcterms:created>
  <dcterms:modified xsi:type="dcterms:W3CDTF">2013-11-08T13:41:57Z</dcterms:modified>
</cp:coreProperties>
</file>