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1" r:id="rId3"/>
    <p:sldId id="272" r:id="rId4"/>
    <p:sldId id="270" r:id="rId5"/>
    <p:sldId id="280" r:id="rId6"/>
    <p:sldId id="279" r:id="rId7"/>
    <p:sldId id="257" r:id="rId8"/>
    <p:sldId id="269" r:id="rId9"/>
    <p:sldId id="265" r:id="rId10"/>
    <p:sldId id="268" r:id="rId11"/>
    <p:sldId id="264" r:id="rId12"/>
    <p:sldId id="281" r:id="rId13"/>
    <p:sldId id="273" r:id="rId14"/>
    <p:sldId id="276" r:id="rId15"/>
    <p:sldId id="261" r:id="rId16"/>
    <p:sldId id="277" r:id="rId17"/>
    <p:sldId id="278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70" autoAdjust="0"/>
    <p:restoredTop sz="94660"/>
  </p:normalViewPr>
  <p:slideViewPr>
    <p:cSldViewPr>
      <p:cViewPr varScale="1">
        <p:scale>
          <a:sx n="84" d="100"/>
          <a:sy n="84" d="100"/>
        </p:scale>
        <p:origin x="-12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317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C0E9580-34CB-4B8C-8B66-9E045B5DE28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971909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B359BB-9462-4DFC-8B05-20E922335DAC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800"/>
              <a:t>Jedná se o kooperativní příspěvkový projekt Německé asociace knihoven (DBV), který je realizován již od roku 1999 pro německé městské knihovny, původně jako projekt pro sběr a vyhodnocování statistických dat knihoven. V roce 2004 byl rozšířen pro vědecké a akademické knihovny a zaměřil se na benchmarking. </a:t>
            </a:r>
          </a:p>
          <a:p>
            <a:pPr>
              <a:lnSpc>
                <a:spcPct val="80000"/>
              </a:lnSpc>
            </a:pPr>
            <a:r>
              <a:rPr lang="cs-CZ" altLang="cs-CZ" sz="800"/>
              <a:t>Benchmarking – analytická výzkumná metoda, jejímž cílem je měření a analýza jak procesů, tak celkového výkonu organizace prostřednictví systematického srovnání s výkonem ostatních srovnatelných subjektů.</a:t>
            </a:r>
          </a:p>
          <a:p>
            <a:pPr>
              <a:lnSpc>
                <a:spcPct val="80000"/>
              </a:lnSpc>
            </a:pPr>
            <a:r>
              <a:rPr lang="cs-CZ" altLang="cs-CZ" sz="800"/>
              <a:t>Metoda slouží jak ke vzájemnému porovnání celkového výkonu a jednotlivých činností, tak také k uplatnění získaných výstupů pro zlepšené vlastní činnosti knihoven. </a:t>
            </a:r>
          </a:p>
          <a:p>
            <a:pPr>
              <a:lnSpc>
                <a:spcPct val="80000"/>
              </a:lnSpc>
            </a:pPr>
            <a:r>
              <a:rPr lang="cs-CZ" altLang="cs-CZ" sz="800"/>
              <a:t>Podkladem pro benchmarkingovou analýzu jsou statistická data o aktivitách organizace v několika dílčích oblastech. </a:t>
            </a:r>
          </a:p>
          <a:p>
            <a:pPr>
              <a:lnSpc>
                <a:spcPct val="80000"/>
              </a:lnSpc>
            </a:pPr>
            <a:r>
              <a:rPr lang="cs-CZ" altLang="cs-CZ" sz="800"/>
              <a:t>Systém výstupů BIX je postaven na propočtu indikátorů z vložených statistických údajů, při výstupu uvádí minimální, průměrné a maximální hodnoty. Databáze je veřejně přístupná. Sběr statistických dat probíhá v období leden až březen, vždy za rok zpětně.</a:t>
            </a:r>
          </a:p>
          <a:p>
            <a:pPr>
              <a:lnSpc>
                <a:spcPct val="80000"/>
              </a:lnSpc>
            </a:pPr>
            <a:r>
              <a:rPr lang="cs-CZ" altLang="cs-CZ" sz="800"/>
              <a:t>Jedná se o kooperativní příspěvkový projekt Německé asociace knihoven (DBV), který je realizován již od roku 1999 pro německé městské knihovny, původně jako projekt pro sběr a vyhodnocování statistických dat knihoven. V roce 2004 byl rozšířen pro vědecké a akademické knihovny a zaměřil se na benchmarking. </a:t>
            </a:r>
          </a:p>
          <a:p>
            <a:pPr>
              <a:lnSpc>
                <a:spcPct val="80000"/>
              </a:lnSpc>
            </a:pPr>
            <a:r>
              <a:rPr lang="cs-CZ" altLang="cs-CZ" sz="800"/>
              <a:t>Benchmarking – analytická výzkumná metoda, jejímž cílem je měření a analýza jak procesů, tak celkového výkonu organizace prostřednictví systematického srovnání s výkonem ostatních srovnatelných subjektů.</a:t>
            </a:r>
          </a:p>
          <a:p>
            <a:pPr>
              <a:lnSpc>
                <a:spcPct val="80000"/>
              </a:lnSpc>
            </a:pPr>
            <a:r>
              <a:rPr lang="cs-CZ" altLang="cs-CZ" sz="800"/>
              <a:t>Metoda slouží jak ke vzájemnému porovnání celkového výkonu a jednotlivých činností, tak také k uplatnění získaných výstupů pro zlepšené vlastní činnosti knihoven. </a:t>
            </a:r>
          </a:p>
          <a:p>
            <a:pPr>
              <a:lnSpc>
                <a:spcPct val="80000"/>
              </a:lnSpc>
            </a:pPr>
            <a:r>
              <a:rPr lang="cs-CZ" altLang="cs-CZ" sz="800"/>
              <a:t>Podkladem pro benchmarkingovou analýzu jsou statistická data o aktivitách organizace v několika dílčích oblastech. </a:t>
            </a:r>
          </a:p>
          <a:p>
            <a:pPr>
              <a:lnSpc>
                <a:spcPct val="80000"/>
              </a:lnSpc>
            </a:pPr>
            <a:r>
              <a:rPr lang="cs-CZ" altLang="cs-CZ" sz="800"/>
              <a:t>Systém výstupů BIX je postaven na propočtu indikátorů z vložených statistických údajů, při výstupu uvádí minimální, průměrné a maximální hodnoty. Databáze je veřejně přístupná. Sběr statistických dat probíhá v období leden až březen, vždy za rok zpětně.</a:t>
            </a:r>
          </a:p>
          <a:p>
            <a:pPr>
              <a:lnSpc>
                <a:spcPct val="80000"/>
              </a:lnSpc>
            </a:pPr>
            <a:r>
              <a:rPr lang="cs-CZ" altLang="cs-CZ" sz="800"/>
              <a:t>Jedná se o kooperativní příspěvkový projekt Německé asociace knihoven (DBV), který je realizován již od roku 1999 pro německé městské knihovny, původně jako projekt pro sběr a vyhodnocování statistických dat knihoven. V roce 2004 byl rozšířen pro vědecké a akademické knihovny a zaměřil se na benchmarking. </a:t>
            </a:r>
          </a:p>
          <a:p>
            <a:pPr>
              <a:lnSpc>
                <a:spcPct val="80000"/>
              </a:lnSpc>
            </a:pPr>
            <a:r>
              <a:rPr lang="cs-CZ" altLang="cs-CZ" sz="800"/>
              <a:t>Benchmarking – analytická výzkumná metoda, jejímž cílem je měření a analýza jak procesů, tak celkového výkonu organizace prostřednictví systematického srovnání s výkonem ostatních srovnatelných subjektů.</a:t>
            </a:r>
          </a:p>
          <a:p>
            <a:pPr>
              <a:lnSpc>
                <a:spcPct val="80000"/>
              </a:lnSpc>
            </a:pPr>
            <a:r>
              <a:rPr lang="cs-CZ" altLang="cs-CZ" sz="800"/>
              <a:t>Metoda slouží jak ke vzájemnému porovnání celkového výkonu a jednotlivých činností, tak také k uplatnění získaných výstupů pro zlepšené vlastní činnosti knihoven. </a:t>
            </a:r>
          </a:p>
          <a:p>
            <a:pPr>
              <a:lnSpc>
                <a:spcPct val="80000"/>
              </a:lnSpc>
            </a:pPr>
            <a:r>
              <a:rPr lang="cs-CZ" altLang="cs-CZ" sz="800"/>
              <a:t>Podkladem pro benchmarkingovou analýzu jsou statistická data o aktivitách organizace v několika dílčích oblastech. </a:t>
            </a:r>
          </a:p>
          <a:p>
            <a:pPr>
              <a:lnSpc>
                <a:spcPct val="80000"/>
              </a:lnSpc>
            </a:pPr>
            <a:r>
              <a:rPr lang="cs-CZ" altLang="cs-CZ" sz="800"/>
              <a:t>Systém výstupů BIX je postaven na propočtu indikátorů z vložených statistických údajů, při výstupu uvádí minimální, průměrné a maximální hodnoty. Databáze je veřejně přístupná. Sběr statistických dat probíhá v období leden až březen, vždy za rok zpětně.</a:t>
            </a:r>
          </a:p>
          <a:p>
            <a:pPr>
              <a:lnSpc>
                <a:spcPct val="80000"/>
              </a:lnSpc>
            </a:pPr>
            <a:r>
              <a:rPr lang="cs-CZ" altLang="cs-CZ" sz="800"/>
              <a:t>Jedná se o kooperativní příspěvkový projekt Německé asociace knihoven (DBV), který je realizován již od roku 1999 pro německé městské knihovny, původně jako projekt pro sběr a vyhodnocování statistických dat knihoven. V roce 2004 byl rozšířen pro vědecké a akademické knihovny a zaměřil se na benchmarking. </a:t>
            </a:r>
          </a:p>
          <a:p>
            <a:pPr>
              <a:lnSpc>
                <a:spcPct val="80000"/>
              </a:lnSpc>
            </a:pPr>
            <a:r>
              <a:rPr lang="cs-CZ" altLang="cs-CZ" sz="800"/>
              <a:t>Benchmarking – analytická výzkumná metoda, jejímž cílem je měření a analýza jak procesů, tak celkového výkonu organizace prostřednictví systematického srovnání s výkonem ostatních srovnatelných subjektů.</a:t>
            </a:r>
          </a:p>
          <a:p>
            <a:pPr>
              <a:lnSpc>
                <a:spcPct val="80000"/>
              </a:lnSpc>
            </a:pPr>
            <a:r>
              <a:rPr lang="cs-CZ" altLang="cs-CZ" sz="800"/>
              <a:t>Metoda slouží jak ke vzájemnému porovnání celkového výkonu a jednotlivých činností, tak také k uplatnění získaných výstupů pro zlepšené vlastní činnosti knihoven. </a:t>
            </a:r>
          </a:p>
          <a:p>
            <a:pPr>
              <a:lnSpc>
                <a:spcPct val="80000"/>
              </a:lnSpc>
            </a:pPr>
            <a:r>
              <a:rPr lang="cs-CZ" altLang="cs-CZ" sz="800"/>
              <a:t>Podkladem pro benchmarkingovou analýzu jsou statistická data o aktivitách organizace v několika dílčích oblastech. </a:t>
            </a:r>
          </a:p>
          <a:p>
            <a:pPr>
              <a:lnSpc>
                <a:spcPct val="80000"/>
              </a:lnSpc>
            </a:pPr>
            <a:r>
              <a:rPr lang="cs-CZ" altLang="cs-CZ" sz="800"/>
              <a:t>Systém výstupů BIX je postaven na propočtu indikátorů z vložených statistických údajů, při výstupu uvádí minimální, průměrné a maximální hodnoty. Databáze je veřejně přístupná. Sběr statistických dat probíhá v období leden až březen, vždy za rok zpětně.</a:t>
            </a:r>
          </a:p>
          <a:p>
            <a:pPr>
              <a:lnSpc>
                <a:spcPct val="80000"/>
              </a:lnSpc>
            </a:pPr>
            <a:endParaRPr lang="cs-CZ" altLang="cs-CZ" sz="8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72B06-2A9C-4A40-889F-05DE4E29376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2383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03752E-1B3E-4E37-8F09-86006C5512C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9310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A0E96E-D65F-465F-80A5-0870E9A1038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1008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E0D19B-E484-497A-B702-2F558CFFB1C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1533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FDB6F5-0B24-48A5-A146-45DAD8BCB09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9902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2D862-19B3-49B4-9FB0-CCE6407096E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4709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D17698-D316-4EF5-8D3B-32C59BEE1E6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967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396BB-2F1A-4643-89FE-B66FE9FBDEB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6149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715A30-3B2A-4BF1-9F57-E3EF20D9B58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3320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97272A-4A6B-4E22-B582-ACE098A4B5E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5307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6A2FD0-4E79-4D54-98AA-C3553A4B2A5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44121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CA52CD1-A8CD-403A-B365-FC417CA4DC9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uha.mzk.cz/clanky/benchmarking-ve-vysokoskolske-knihovne#.UDshBeRRqko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://www.b-i-t-online.de/pdf/BIX2013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vyzkumy.knihovna.cz/ucebnice/proc-je-dulezite-delat-v-knihovnach-vyzkumy" TargetMode="External"/><Relationship Id="rId5" Type="http://schemas.openxmlformats.org/officeDocument/2006/relationships/hyperlink" Target="http://dsia.uiv.cz/v21/for2112.pdf" TargetMode="External"/><Relationship Id="rId4" Type="http://schemas.openxmlformats.org/officeDocument/2006/relationships/hyperlink" Target="http://ctenar.svkkl.cz/clanky/2009-roc-61/02-2009/tema-benchmarking-knihoven-55-329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349500"/>
            <a:ext cx="7772400" cy="1470025"/>
          </a:xfrm>
        </p:spPr>
        <p:txBody>
          <a:bodyPr/>
          <a:lstStyle/>
          <a:p>
            <a:r>
              <a:rPr lang="cs-CZ" altLang="cs-CZ"/>
              <a:t>Praktické zkušenosti s BIX </a:t>
            </a:r>
            <a:br>
              <a:rPr lang="cs-CZ" altLang="cs-CZ"/>
            </a:br>
            <a:r>
              <a:rPr lang="cs-CZ" altLang="cs-CZ"/>
              <a:t>v Knihovně UTB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4076700"/>
            <a:ext cx="7016750" cy="21605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Irena Jánská</a:t>
            </a:r>
          </a:p>
          <a:p>
            <a:pPr>
              <a:lnSpc>
                <a:spcPct val="90000"/>
              </a:lnSpc>
            </a:pPr>
            <a:endParaRPr lang="cs-CZ" altLang="cs-CZ" b="1"/>
          </a:p>
          <a:p>
            <a:pPr>
              <a:lnSpc>
                <a:spcPct val="90000"/>
              </a:lnSpc>
            </a:pPr>
            <a:endParaRPr lang="cs-CZ" altLang="cs-CZ" b="1"/>
          </a:p>
          <a:p>
            <a:pPr>
              <a:lnSpc>
                <a:spcPct val="90000"/>
              </a:lnSpc>
            </a:pPr>
            <a:r>
              <a:rPr lang="cs-CZ" altLang="cs-CZ" b="1"/>
              <a:t>Bibliotheca academica 2013</a:t>
            </a:r>
            <a:r>
              <a:rPr lang="cs-CZ" altLang="cs-CZ"/>
              <a:t> </a:t>
            </a: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Obrázek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88913"/>
            <a:ext cx="5203825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88913"/>
            <a:ext cx="6049963" cy="6192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88913"/>
            <a:ext cx="7383462" cy="548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cs-CZ" altLang="cs-CZ"/>
              <a:t>Interpretace výsledků</a:t>
            </a: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4621" name="Group 45"/>
          <p:cNvGraphicFramePr>
            <a:graphicFrameLocks noGrp="1"/>
          </p:cNvGraphicFramePr>
          <p:nvPr/>
        </p:nvGraphicFramePr>
        <p:xfrm>
          <a:off x="468313" y="1989138"/>
          <a:ext cx="8064500" cy="4052887"/>
        </p:xfrm>
        <a:graphic>
          <a:graphicData uri="http://schemas.openxmlformats.org/drawingml/2006/table">
            <a:tbl>
              <a:tblPr/>
              <a:tblGrid>
                <a:gridCol w="2687637"/>
                <a:gridCol w="2689225"/>
                <a:gridCol w="2687638"/>
              </a:tblGrid>
              <a:tr h="4052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2286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2286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2286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228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228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28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28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28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28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cs-CZ" alt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Nízké hodnoty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endParaRPr kumimoji="0" lang="cs-CZ" alt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počet zaměstnanců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Výdaje na literaturu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Týdenní provozní doba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Rozpočet knihovny 2,7%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(průměr činí 7,6%,   maximum  20,9%     Mannheim)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Střední hodnoty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Vyvážený poměr výdajů za nákup zdrojů a výdaji za personál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2159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2159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2159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2159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2159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159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159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159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2159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15900" algn="l"/>
                        </a:tabLst>
                      </a:pPr>
                      <a:r>
                        <a:rPr kumimoji="0" lang="cs-CZ" alt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Vysoké hodnoty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15900" algn="l"/>
                        </a:tabLst>
                      </a:pPr>
                      <a:endParaRPr kumimoji="0" lang="cs-CZ" alt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>
                          <a:tab pos="215900" algn="l"/>
                        </a:tabLst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Výdaje na elektronické zdroje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>
                          <a:tab pos="215900" algn="l"/>
                        </a:tabLst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Školení pro zaměstnance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>
                          <a:tab pos="215900" algn="l"/>
                        </a:tabLst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Personál v oblasti IT a </a:t>
                      </a:r>
                      <a:b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e-zdrojů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>
                          <a:tab pos="215900" algn="l"/>
                        </a:tabLst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3,4% podíl získaných prostředků knihovnou (průměr skupiny knihoven činí v tomto bodě 4%.)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05400" y="1773238"/>
            <a:ext cx="4038600" cy="452596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cs-CZ" altLang="cs-CZ" sz="1400" b="1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b="1"/>
              <a:t>Sledováním hodnot by mělo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b="1"/>
              <a:t>docházet k vyhodnocování: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800" b="1"/>
          </a:p>
          <a:p>
            <a:pPr>
              <a:lnSpc>
                <a:spcPct val="80000"/>
              </a:lnSpc>
            </a:pPr>
            <a:r>
              <a:rPr lang="cs-CZ" altLang="cs-CZ" sz="1800"/>
              <a:t>silných a slabých stránek knihovny</a:t>
            </a:r>
          </a:p>
          <a:p>
            <a:pPr>
              <a:lnSpc>
                <a:spcPct val="80000"/>
              </a:lnSpc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zjišťování úrovně poskytovaných služeb v kontextu ostatních knihoven</a:t>
            </a:r>
          </a:p>
          <a:p>
            <a:pPr>
              <a:lnSpc>
                <a:spcPct val="80000"/>
              </a:lnSpc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zjištění oblastí, ve kterých zaostáváme</a:t>
            </a:r>
          </a:p>
          <a:p>
            <a:pPr>
              <a:lnSpc>
                <a:spcPct val="80000"/>
              </a:lnSpc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plánování změn a budoucích aktivit</a:t>
            </a:r>
          </a:p>
          <a:p>
            <a:pPr>
              <a:lnSpc>
                <a:spcPct val="80000"/>
              </a:lnSpc>
            </a:pPr>
            <a:endParaRPr lang="cs-CZ" altLang="cs-CZ" sz="1800"/>
          </a:p>
          <a:p>
            <a:pPr>
              <a:lnSpc>
                <a:spcPct val="80000"/>
              </a:lnSpc>
            </a:pPr>
            <a:endParaRPr lang="cs-CZ" altLang="cs-CZ" sz="1600"/>
          </a:p>
          <a:p>
            <a:pPr>
              <a:lnSpc>
                <a:spcPct val="80000"/>
              </a:lnSpc>
              <a:buFontTx/>
              <a:buNone/>
            </a:pPr>
            <a:endParaRPr lang="cs-CZ" altLang="cs-CZ" sz="1600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1700213"/>
            <a:ext cx="5003800" cy="50133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/>
              <a:t>Jakým způsobem lze optimalizovat stávající služby knihovny?</a:t>
            </a:r>
          </a:p>
          <a:p>
            <a:pPr>
              <a:lnSpc>
                <a:spcPct val="80000"/>
              </a:lnSpc>
            </a:pPr>
            <a:endParaRPr lang="cs-CZ" altLang="cs-CZ" sz="1200"/>
          </a:p>
          <a:p>
            <a:pPr>
              <a:lnSpc>
                <a:spcPct val="80000"/>
              </a:lnSpc>
            </a:pPr>
            <a:r>
              <a:rPr lang="cs-CZ" altLang="cs-CZ" sz="1800"/>
              <a:t>Je možné zefektivnit provoz knihovny?</a:t>
            </a:r>
          </a:p>
          <a:p>
            <a:pPr>
              <a:lnSpc>
                <a:spcPct val="80000"/>
              </a:lnSpc>
            </a:pPr>
            <a:endParaRPr lang="cs-CZ" altLang="cs-CZ" sz="1200"/>
          </a:p>
          <a:p>
            <a:pPr>
              <a:lnSpc>
                <a:spcPct val="80000"/>
              </a:lnSpc>
            </a:pPr>
            <a:r>
              <a:rPr lang="cs-CZ" altLang="cs-CZ" sz="1800"/>
              <a:t>Je třeba intenzivně obnovovat, specializovat a rozšiřovat fond knihovny?</a:t>
            </a:r>
          </a:p>
          <a:p>
            <a:pPr>
              <a:lnSpc>
                <a:spcPct val="80000"/>
              </a:lnSpc>
            </a:pPr>
            <a:endParaRPr lang="cs-CZ" altLang="cs-CZ" sz="1200"/>
          </a:p>
          <a:p>
            <a:pPr>
              <a:lnSpc>
                <a:spcPct val="80000"/>
              </a:lnSpc>
            </a:pPr>
            <a:r>
              <a:rPr lang="cs-CZ" altLang="cs-CZ" sz="1800"/>
              <a:t>Jak pracují v ostatních knihovnách? </a:t>
            </a:r>
          </a:p>
          <a:p>
            <a:pPr>
              <a:lnSpc>
                <a:spcPct val="80000"/>
              </a:lnSpc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Jaké k tomu mají podmínky?</a:t>
            </a:r>
          </a:p>
          <a:p>
            <a:pPr>
              <a:lnSpc>
                <a:spcPct val="80000"/>
              </a:lnSpc>
            </a:pPr>
            <a:endParaRPr lang="cs-CZ" altLang="cs-CZ" sz="1200"/>
          </a:p>
          <a:p>
            <a:pPr>
              <a:lnSpc>
                <a:spcPct val="80000"/>
              </a:lnSpc>
            </a:pPr>
            <a:r>
              <a:rPr lang="cs-CZ" altLang="cs-CZ" sz="1800"/>
              <a:t>Jsme lepší? V čem zaostáváme?)</a:t>
            </a:r>
          </a:p>
          <a:p>
            <a:pPr>
              <a:lnSpc>
                <a:spcPct val="80000"/>
              </a:lnSpc>
            </a:pPr>
            <a:endParaRPr lang="cs-CZ" altLang="cs-CZ" sz="1200"/>
          </a:p>
          <a:p>
            <a:pPr>
              <a:lnSpc>
                <a:spcPct val="80000"/>
              </a:lnSpc>
            </a:pPr>
            <a:r>
              <a:rPr lang="cs-CZ" altLang="cs-CZ" sz="1800"/>
              <a:t>Jaké argumenty a data předložme zřizovateli při sestavování nového rozpočtu?</a:t>
            </a:r>
          </a:p>
          <a:p>
            <a:pPr>
              <a:lnSpc>
                <a:spcPct val="80000"/>
              </a:lnSpc>
            </a:pPr>
            <a:endParaRPr lang="cs-CZ" altLang="cs-CZ" sz="1200"/>
          </a:p>
          <a:p>
            <a:pPr>
              <a:lnSpc>
                <a:spcPct val="80000"/>
              </a:lnSpc>
            </a:pPr>
            <a:r>
              <a:rPr lang="cs-CZ" altLang="cs-CZ" sz="1800"/>
              <a:t>Jsme ochotní zveřejňovat požadované údaje o naší knihovně? </a:t>
            </a: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cs-CZ" altLang="cs-CZ" sz="2400" b="1"/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 b="1"/>
              <a:t>Co přináší zapojení do BIX</a:t>
            </a:r>
            <a:r>
              <a:rPr lang="cs-CZ" altLang="cs-CZ" sz="2400"/>
              <a:t>: 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altLang="cs-CZ" sz="2400" b="1"/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 b="1"/>
              <a:t>Výhody:</a:t>
            </a:r>
            <a:r>
              <a:rPr lang="cs-CZ" altLang="cs-CZ" sz="240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/>
              <a:t>-   ověřená metodika a systém hodnocení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altLang="cs-CZ" sz="2400"/>
              <a:t>porovnávání na národní i mezinárodní úrovni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altLang="cs-CZ" sz="2400"/>
              <a:t>nejdostupnější metoda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altLang="cs-CZ" sz="2400"/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 b="1"/>
              <a:t>Nevýhody:</a:t>
            </a:r>
            <a:r>
              <a:rPr lang="cs-CZ" altLang="cs-CZ" sz="240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/>
              <a:t>- neobsahuje hodnocení spokojenosti uživatelů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/>
              <a:t>- nemožnost ovlivnit sledované indikátory</a:t>
            </a: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3141663"/>
            <a:ext cx="7772400" cy="1470025"/>
          </a:xfrm>
        </p:spPr>
        <p:txBody>
          <a:bodyPr/>
          <a:lstStyle/>
          <a:p>
            <a:r>
              <a:rPr lang="cs-CZ" altLang="cs-CZ"/>
              <a:t>Děkuji za pozornost.</a:t>
            </a:r>
          </a:p>
        </p:txBody>
      </p:sp>
      <p:pic>
        <p:nvPicPr>
          <p:cNvPr id="286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773238"/>
            <a:ext cx="8964612" cy="48958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b="1"/>
              <a:t>Použité zdroje </a:t>
            </a:r>
          </a:p>
          <a:p>
            <a:pPr>
              <a:lnSpc>
                <a:spcPct val="80000"/>
              </a:lnSpc>
            </a:pPr>
            <a:r>
              <a:rPr lang="cs-CZ" altLang="cs-CZ" sz="2000" i="1"/>
              <a:t>BIX 2013 magazin</a:t>
            </a:r>
            <a:r>
              <a:rPr lang="cs-CZ" altLang="cs-CZ" sz="2000"/>
              <a:t> [online]. [cit. 2013-09-20]. Dostupné z:  </a:t>
            </a:r>
            <a:r>
              <a:rPr lang="cs-CZ" altLang="cs-CZ" sz="2000">
                <a:hlinkClick r:id="rId2"/>
              </a:rPr>
              <a:t>http://www.b-i-t-online.de/pdf/BIX2013.pdf</a:t>
            </a:r>
            <a:r>
              <a:rPr lang="cs-CZ" altLang="cs-CZ" sz="2000"/>
              <a:t>. 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DĚDIČOVÁ, Petr. </a:t>
            </a:r>
            <a:r>
              <a:rPr lang="cs-CZ" altLang="cs-CZ" sz="2000" i="1"/>
              <a:t>Benchmarking</a:t>
            </a:r>
            <a:r>
              <a:rPr lang="cs-CZ" altLang="cs-CZ" sz="2000"/>
              <a:t>. Brno: VUT, 2013. 5 s. dosud nepublikováno. 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DOHNÁLKOVÁ, Zdeňka. Benchmarking ve vysokoškolské knihovně. Duha [online]. 2010, č. 4. [cit. 2012-08-27]. Dostupné z: </a:t>
            </a:r>
            <a:r>
              <a:rPr lang="cs-CZ" altLang="cs-CZ" sz="2000">
                <a:hlinkClick r:id="rId3"/>
              </a:rPr>
              <a:t>http://duha.mzk.cz/clanky/benchmarking-ve-vysokoskolske-knihovne#.UDshBeRRqko</a:t>
            </a:r>
            <a:r>
              <a:rPr lang="cs-CZ" altLang="cs-CZ" sz="20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RICHTER, Vít. Co je Benchmarking. </a:t>
            </a:r>
            <a:r>
              <a:rPr lang="cs-CZ" altLang="cs-CZ" sz="2000" i="1"/>
              <a:t>Čtenář </a:t>
            </a:r>
            <a:r>
              <a:rPr lang="cs-CZ" altLang="cs-CZ" sz="2000"/>
              <a:t>[online]. 2009, 61,2. [cit. 2012-08-27]. Dostupné z: </a:t>
            </a:r>
            <a:r>
              <a:rPr lang="cs-CZ" altLang="cs-CZ" sz="2000">
                <a:hlinkClick r:id="rId4"/>
              </a:rPr>
              <a:t>http://ctenar.svkkl.cz/clanky/2009-roc-61/02-2009/tema-benchmarking-knihoven-55-329.htm</a:t>
            </a:r>
            <a:r>
              <a:rPr lang="cs-CZ" altLang="cs-CZ" sz="2000"/>
              <a:t> .</a:t>
            </a:r>
          </a:p>
          <a:p>
            <a:pPr>
              <a:lnSpc>
                <a:spcPct val="80000"/>
              </a:lnSpc>
            </a:pPr>
            <a:r>
              <a:rPr lang="cs-CZ" altLang="cs-CZ" sz="2000" i="1"/>
              <a:t>Roční výkaz o vysokoškolské knihovně 2012</a:t>
            </a:r>
            <a:r>
              <a:rPr lang="cs-CZ" altLang="cs-CZ" sz="2000"/>
              <a:t> [online]. [cit. 2013-09-20]. Dostupné z: </a:t>
            </a:r>
            <a:r>
              <a:rPr lang="cs-CZ" altLang="cs-CZ" sz="2000">
                <a:hlinkClick r:id="rId5"/>
              </a:rPr>
              <a:t>http://dsia.uiv.cz/v21/for2112.pdf</a:t>
            </a:r>
            <a:r>
              <a:rPr lang="cs-CZ" altLang="cs-CZ" sz="2000"/>
              <a:t> 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ŠIDLICHOVSKÁ, Zuzana. Modul 8: Benchmarking knihoven. Základy výzkumů v knihovnách [online]. Brno: PARTSIP ©2012. [cit. 2012-08-27]. Dostupné z: </a:t>
            </a:r>
            <a:r>
              <a:rPr lang="cs-CZ" altLang="cs-CZ" sz="2000">
                <a:hlinkClick r:id="rId6"/>
              </a:rPr>
              <a:t>http://vyzkumy.knihovna.cz/ucebnice/proc-je-dulezite-delat-v-knihovnach-vyzkumy</a:t>
            </a:r>
            <a:r>
              <a:rPr lang="cs-CZ" altLang="cs-CZ" sz="2000"/>
              <a:t> .</a:t>
            </a:r>
          </a:p>
          <a:p>
            <a:pPr>
              <a:lnSpc>
                <a:spcPct val="80000"/>
              </a:lnSpc>
            </a:pPr>
            <a:endParaRPr lang="cs-CZ" altLang="cs-CZ" sz="2000"/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85225" cy="384492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Kooperativní příspěvkový projekt Německé asociace knihoven (DBV)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/>
              <a:t>	od roku 1999 pro německé městské knihovny, původně pro sběr a vyhodnocování statistických dat knihoven.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V roce 2004 byl rozšířen pro vědecké a akademické knihovny a zaměřil se na benchmarking.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0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/>
              <a:t>	</a:t>
            </a:r>
            <a:r>
              <a:rPr lang="cs-CZ" altLang="cs-CZ" sz="2000">
                <a:solidFill>
                  <a:srgbClr val="000099"/>
                </a:solidFill>
              </a:rPr>
              <a:t>Vzájemné porovnání celkového výkonu a jednotlivých činností,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rgbClr val="000099"/>
                </a:solidFill>
              </a:rPr>
              <a:t>     Uplatnění získaných výstupů pro zlepšené vlastní činnosti knihoven.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000">
              <a:solidFill>
                <a:srgbClr val="000099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2000"/>
              <a:t>Podkladem pro benchmarkingovou analýzu jsou statistická data o aktivitách organizace v několika dílčích oblastech. </a:t>
            </a:r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661025"/>
            <a:ext cx="8785225" cy="8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44675"/>
            <a:ext cx="8507412" cy="48244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V současné chvíli přes 250 knihoven z Německa, Rakouska, Itálie, Švýcarska či Slovinska. </a:t>
            </a:r>
          </a:p>
          <a:p>
            <a:pPr>
              <a:lnSpc>
                <a:spcPct val="80000"/>
              </a:lnSpc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ČR: Knihovna univerzitního Kampusu Masarykovy univerzity v Brně (KUK) a  Knihovna Univerzity Tomáše Bati, </a:t>
            </a:r>
            <a:br>
              <a:rPr lang="cs-CZ" altLang="cs-CZ" sz="2000"/>
            </a:br>
            <a:r>
              <a:rPr lang="cs-CZ" altLang="cs-CZ" sz="2000"/>
              <a:t>zástupce slovenských univerzitních knihoven Univerzitná Knižnica Technicej univerzity v Kočiciach. </a:t>
            </a:r>
          </a:p>
          <a:p>
            <a:pPr>
              <a:lnSpc>
                <a:spcPct val="80000"/>
              </a:lnSpc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Informační servis a metodickou podpora: podrobná metodika</a:t>
            </a:r>
            <a:br>
              <a:rPr lang="cs-CZ" altLang="cs-CZ" sz="2000"/>
            </a:br>
            <a:r>
              <a:rPr lang="cs-CZ" altLang="cs-CZ" sz="2000"/>
              <a:t>a dokumentaci v němčině, pravidelné newslettery, emailové </a:t>
            </a:r>
            <a:br>
              <a:rPr lang="cs-CZ" altLang="cs-CZ" sz="2000"/>
            </a:br>
            <a:r>
              <a:rPr lang="cs-CZ" altLang="cs-CZ" sz="2000"/>
              <a:t>i telefonické konzultace.  </a:t>
            </a:r>
          </a:p>
          <a:p>
            <a:pPr>
              <a:lnSpc>
                <a:spcPct val="80000"/>
              </a:lnSpc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K dispozici jsou i školení a semináře. </a:t>
            </a:r>
            <a:br>
              <a:rPr lang="cs-CZ" altLang="cs-CZ" sz="2000"/>
            </a:br>
            <a:r>
              <a:rPr lang="cs-CZ" altLang="cs-CZ" sz="2000"/>
              <a:t>Výsledky jsou publikovány ve veřejných médiích: </a:t>
            </a:r>
            <a:br>
              <a:rPr lang="cs-CZ" altLang="cs-CZ" sz="2000"/>
            </a:br>
            <a:r>
              <a:rPr lang="cs-CZ" altLang="cs-CZ" sz="2000"/>
              <a:t>na internetu, časopisecky, na konferencích, </a:t>
            </a:r>
            <a:br>
              <a:rPr lang="cs-CZ" altLang="cs-CZ" sz="2000"/>
            </a:br>
            <a:r>
              <a:rPr lang="cs-CZ" altLang="cs-CZ" sz="2000"/>
              <a:t>v televizním či rozhlasovém vysílání </a:t>
            </a:r>
            <a:br>
              <a:rPr lang="cs-CZ" altLang="cs-CZ" sz="2000"/>
            </a:br>
            <a:r>
              <a:rPr lang="cs-CZ" altLang="cs-CZ" sz="2000"/>
              <a:t>specializovaného charakteru. </a:t>
            </a:r>
          </a:p>
          <a:p>
            <a:pPr>
              <a:lnSpc>
                <a:spcPct val="80000"/>
              </a:lnSpc>
            </a:pPr>
            <a:endParaRPr lang="cs-CZ" altLang="cs-CZ" sz="2000"/>
          </a:p>
          <a:p>
            <a:pPr>
              <a:lnSpc>
                <a:spcPct val="80000"/>
              </a:lnSpc>
            </a:pPr>
            <a:endParaRPr lang="cs-CZ" altLang="cs-CZ" sz="2000" b="1"/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4495800"/>
            <a:ext cx="16383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700213"/>
            <a:ext cx="8964612" cy="515778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cs-CZ" altLang="cs-CZ" sz="1600" b="1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b="1"/>
              <a:t>Získaná data představují:</a:t>
            </a: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indikátory srovnávaných knihoven (rozděleno na třetiny:  nízké, střední a vysoké hodnoty)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hodnoty minimálního a maximálního indikátoru dosažené ve sledované kategorii knihoven 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průměrné hodnoty indikátoru v rámci sledované skupiny </a:t>
            </a:r>
          </a:p>
          <a:p>
            <a:pPr>
              <a:lnSpc>
                <a:spcPct val="80000"/>
              </a:lnSpc>
            </a:pPr>
            <a:endParaRPr lang="cs-CZ" altLang="cs-CZ" sz="1800" b="1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b="1"/>
              <a:t>Sledované skupiny dat 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Nabídka- rozsah služeb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Využívanost knihovny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Efektivita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Rozvojové ukazatele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800" b="1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b="1"/>
              <a:t>Základními jednotkami jsou:</a:t>
            </a: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Počet uživatelů – přepočet na 1.000 uživatelů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Přepočtený stav zaměstnanců a jeho pracovní zařazení 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Výpočet v %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Jednotkou pro finance je Euro měna</a:t>
            </a:r>
          </a:p>
          <a:p>
            <a:pPr>
              <a:lnSpc>
                <a:spcPct val="80000"/>
              </a:lnSpc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Z 27 sledovaných ukazatelů BIXu se vyhodnotilo 17 výsledných srovnávacích kategorií. 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3141663"/>
            <a:ext cx="2085975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4244975" cy="4997450"/>
          </a:xfrm>
        </p:spPr>
        <p:txBody>
          <a:bodyPr/>
          <a:lstStyle/>
          <a:p>
            <a:r>
              <a:rPr lang="cs-CZ" altLang="cs-CZ" sz="2400"/>
              <a:t>Společné znaky  se statistickým výkazem </a:t>
            </a:r>
          </a:p>
          <a:p>
            <a:endParaRPr lang="cs-CZ" altLang="cs-CZ" sz="2400"/>
          </a:p>
          <a:p>
            <a:r>
              <a:rPr lang="cs-CZ" altLang="cs-CZ" sz="2400"/>
              <a:t>Do roku 2012 probíhal v ČR sběr statistických dat za akademické knihovny v režii MŠMT</a:t>
            </a:r>
          </a:p>
          <a:p>
            <a:endParaRPr lang="cs-CZ" altLang="cs-CZ" sz="2400"/>
          </a:p>
          <a:p>
            <a:r>
              <a:rPr lang="cs-CZ" altLang="cs-CZ" sz="2400"/>
              <a:t>Mnoho z těchto dat by se dalo využít i pro benchmarkingové porovnání. 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cs-CZ" altLang="cs-CZ" sz="2400"/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82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628775"/>
            <a:ext cx="3987800" cy="4979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700213"/>
            <a:ext cx="8713787" cy="515778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sz="2400" b="1"/>
              <a:t>Nové indikátory BIX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Rozpočet univerzity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Rozpočet knihovny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Náklady za EIZ + knihy + časopisy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Náklady na folie a vazbu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Prostředky vygenerované knihovnou, z vlastní činnosti i mimořádné – získané mimo rozpočet (pronájmy, dary, granty…)</a:t>
            </a:r>
          </a:p>
          <a:p>
            <a:pPr>
              <a:lnSpc>
                <a:spcPct val="90000"/>
              </a:lnSpc>
            </a:pPr>
            <a:endParaRPr lang="cs-CZ" altLang="cs-CZ" sz="2400"/>
          </a:p>
          <a:p>
            <a:pPr>
              <a:lnSpc>
                <a:spcPct val="90000"/>
              </a:lnSpc>
            </a:pPr>
            <a:r>
              <a:rPr lang="cs-CZ" altLang="cs-CZ" sz="2400"/>
              <a:t>Počet personálu hrazeného zaměstnavatelem 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Počet zaměstnanců v pracovištích (zpracování fondů, služby a MVS a EIZ + IT) 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Náklady na personál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sz="2400" b="1"/>
              <a:t>BIX a Knihovna UTB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Seznámení  s BIX 2011 Bibliothek der Freien Universität Bozen  (v BIX od roku 2008)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Přistoupení do BIX v roce 2012 s údaji  za rok 2011. 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Investice časová a finanční 181,90 Euro ročně</a:t>
            </a:r>
          </a:p>
          <a:p>
            <a:pPr>
              <a:lnSpc>
                <a:spcPct val="90000"/>
              </a:lnSpc>
            </a:pPr>
            <a:endParaRPr lang="cs-CZ" altLang="cs-CZ" sz="2400"/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 b="1"/>
              <a:t>S kým se poměřujeme?</a:t>
            </a:r>
            <a:r>
              <a:rPr lang="cs-CZ" altLang="cs-CZ" sz="240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S knihovnami se stejným počtem uživatelů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S ostatními mimoněmeckými knihovnami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(Itálie 1, Rakousko 8,Slovensko 2, Slovinsko 1,  Česko 1)</a:t>
            </a:r>
          </a:p>
          <a:p>
            <a:pPr>
              <a:lnSpc>
                <a:spcPct val="90000"/>
              </a:lnSpc>
            </a:pPr>
            <a:endParaRPr lang="cs-CZ" altLang="cs-CZ" sz="2400"/>
          </a:p>
          <a:p>
            <a:pPr>
              <a:lnSpc>
                <a:spcPct val="90000"/>
              </a:lnSpc>
            </a:pPr>
            <a:r>
              <a:rPr lang="cs-CZ" altLang="cs-CZ" sz="2400"/>
              <a:t>Kombinace různých  hledisek a knihoven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Data stažitelná v excelu a pdf </a:t>
            </a:r>
          </a:p>
          <a:p>
            <a:pPr>
              <a:lnSpc>
                <a:spcPct val="90000"/>
              </a:lnSpc>
            </a:pPr>
            <a:endParaRPr lang="cs-CZ" altLang="cs-CZ" sz="2400"/>
          </a:p>
          <a:p>
            <a:pPr>
              <a:lnSpc>
                <a:spcPct val="90000"/>
              </a:lnSpc>
            </a:pPr>
            <a:endParaRPr lang="cs-CZ" altLang="cs-CZ" sz="2400"/>
          </a:p>
          <a:p>
            <a:pPr>
              <a:lnSpc>
                <a:spcPct val="90000"/>
              </a:lnSpc>
            </a:pPr>
            <a:endParaRPr lang="cs-CZ" altLang="cs-CZ" sz="2400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3" y="485775"/>
            <a:ext cx="7789862" cy="588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Z každého ukazatele je vypočten index, který lze porovnat s vypočtenou střední hodnotou (průměr), nejnižší hodnotou a nejvyšší hodnotou. </a:t>
            </a:r>
          </a:p>
          <a:p>
            <a:pPr>
              <a:lnSpc>
                <a:spcPct val="80000"/>
              </a:lnSpc>
            </a:pPr>
            <a:endParaRPr lang="cs-CZ" altLang="cs-CZ" sz="2400"/>
          </a:p>
          <a:p>
            <a:pPr>
              <a:lnSpc>
                <a:spcPct val="80000"/>
              </a:lnSpc>
            </a:pPr>
            <a:r>
              <a:rPr lang="cs-CZ" altLang="cs-CZ" sz="2400">
                <a:solidFill>
                  <a:srgbClr val="000099"/>
                </a:solidFill>
              </a:rPr>
              <a:t>Knihovny tedy můžou u každé hodnoty sledovat, v čem se můžou zlepšit a v čem vynikají. </a:t>
            </a:r>
          </a:p>
          <a:p>
            <a:pPr>
              <a:lnSpc>
                <a:spcPct val="80000"/>
              </a:lnSpc>
            </a:pPr>
            <a:endParaRPr lang="cs-CZ" altLang="cs-CZ" sz="2400">
              <a:solidFill>
                <a:srgbClr val="000099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2400"/>
              <a:t>Díky této metodě nemůže mít jedna hodnota nepřiměřený výsledek na celkový výsledek knihovny.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4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b="1"/>
              <a:t>Přidělení hvězdiček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Hvězdičky se přidělují na základě příslušnosti do skupin. 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Zlatá znamená 1 hvězdu, světle modrá 0,5 hvězdy a tmavě modrá 0 hvězdy. 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Maximum 4 hvězdy. </a:t>
            </a:r>
          </a:p>
          <a:p>
            <a:pPr>
              <a:lnSpc>
                <a:spcPct val="80000"/>
              </a:lnSpc>
            </a:pPr>
            <a:endParaRPr lang="cs-CZ" altLang="cs-CZ" sz="2400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496</Words>
  <Application>Microsoft Office PowerPoint</Application>
  <PresentationFormat>Předvádění na obrazovce (4:3)</PresentationFormat>
  <Paragraphs>163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Times New Roman</vt:lpstr>
      <vt:lpstr>Výchozí návrh</vt:lpstr>
      <vt:lpstr>Praktické zkušenosti s BIX  v Knihovně UTB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Interpretace výsledků</vt:lpstr>
      <vt:lpstr>Prezentace aplikace PowerPoint</vt:lpstr>
      <vt:lpstr>Prezentace aplikace PowerPoint</vt:lpstr>
      <vt:lpstr>Děkuji za pozornost.</vt:lpstr>
      <vt:lpstr>Prezentace aplikace PowerPoint</vt:lpstr>
    </vt:vector>
  </TitlesOfParts>
  <Company>GOPAS,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Praktické zkušenosti s BIX v Knihovně UTB</dc:title>
  <dc:creator>Tom</dc:creator>
  <cp:lastModifiedBy>tka20</cp:lastModifiedBy>
  <cp:revision>5</cp:revision>
  <dcterms:created xsi:type="dcterms:W3CDTF">2013-10-29T10:00:47Z</dcterms:created>
  <dcterms:modified xsi:type="dcterms:W3CDTF">2013-11-08T14:46:04Z</dcterms:modified>
</cp:coreProperties>
</file>