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79" r:id="rId3"/>
    <p:sldId id="282" r:id="rId4"/>
    <p:sldId id="284" r:id="rId5"/>
    <p:sldId id="283" r:id="rId6"/>
    <p:sldId id="285" r:id="rId7"/>
    <p:sldId id="286" r:id="rId8"/>
  </p:sldIdLst>
  <p:sldSz cx="9144000" cy="6858000" type="screen4x3"/>
  <p:notesSz cx="6743700" cy="98933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8280"/>
    <a:srgbClr val="CCECFF"/>
    <a:srgbClr val="339933"/>
    <a:srgbClr val="DD137B"/>
    <a:srgbClr val="FF66CC"/>
    <a:srgbClr val="66FF66"/>
    <a:srgbClr val="FFFF00"/>
    <a:srgbClr val="EEB002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8" autoAdjust="0"/>
    <p:restoredTop sz="94614" autoAdjust="0"/>
  </p:normalViewPr>
  <p:slideViewPr>
    <p:cSldViewPr snapToGrid="0">
      <p:cViewPr>
        <p:scale>
          <a:sx n="110" d="100"/>
          <a:sy n="110" d="100"/>
        </p:scale>
        <p:origin x="-492" y="648"/>
      </p:cViewPr>
      <p:guideLst>
        <p:guide orient="horz" pos="426"/>
        <p:guide orient="horz" pos="4176"/>
        <p:guide orient="horz" pos="824"/>
        <p:guide orient="horz" pos="2747"/>
        <p:guide orient="horz" pos="1632"/>
        <p:guide orient="horz" pos="3160"/>
        <p:guide orient="horz" pos="1951"/>
        <p:guide pos="5523"/>
        <p:guide pos="2880"/>
        <p:guide pos="237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3" tIns="45507" rIns="91013" bIns="45507" numCol="1" anchor="t" anchorCtr="0" compatLnSpc="1">
            <a:prstTxWarp prst="textNoShape">
              <a:avLst/>
            </a:prstTxWarp>
          </a:bodyPr>
          <a:lstStyle>
            <a:lvl1pPr algn="l" defTabSz="908050">
              <a:defRPr sz="1200"/>
            </a:lvl1pPr>
          </a:lstStyle>
          <a:p>
            <a:endParaRPr lang="cs-CZ" alt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3" tIns="45507" rIns="91013" bIns="4550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cs-CZ" alt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9588"/>
            <a:ext cx="292258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3" tIns="45507" rIns="91013" bIns="45507" numCol="1" anchor="b" anchorCtr="0" compatLnSpc="1">
            <a:prstTxWarp prst="textNoShape">
              <a:avLst/>
            </a:prstTxWarp>
          </a:bodyPr>
          <a:lstStyle>
            <a:lvl1pPr algn="l" defTabSz="908050">
              <a:defRPr sz="1200"/>
            </a:lvl1pPr>
          </a:lstStyle>
          <a:p>
            <a:endParaRPr lang="cs-CZ" altLang="cs-CZ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99588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13" tIns="45507" rIns="91013" bIns="4550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18EDF5-E8E9-4AA7-9056-2D79D3E7E8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8876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 altLang="cs-CZ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41363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700588"/>
            <a:ext cx="5394325" cy="445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6413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9" rIns="91415" bIns="4570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cs-CZ" altLang="cs-CZ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96413"/>
            <a:ext cx="29225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9" rIns="91415" bIns="4570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472668B-DE73-47BB-B3A1-93E9FB539AD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9026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EEFD77-C98D-442C-8FD0-FEFE8D9381D5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0987D-FCC7-4FE8-808B-82577EF14F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37221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1EA5F4-6E9B-490D-837F-60DA23240D0B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19A0A6-1BAC-4560-B315-F01544AD38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353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B41835-97E5-462F-A702-C119D9CA7BF5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7F2F5-2B66-4074-9DFB-A83C850055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258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3F390-AF84-4AAD-9244-C257467795F9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B916B-A727-497A-B791-E0CC999765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795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88D650-6313-4E2A-8500-60646722D906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4A21D-8DDD-4134-930E-A7F6AE019A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76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D0452A-143E-4678-A0BE-A3D6C155517C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0F8E2-10D7-482C-AD03-A1153317384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760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49B25D-69AA-4322-9EF4-8A7D90759446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57185-5090-4497-81FF-334DD22586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82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82314E-BCF8-40A3-B85B-6CBC819D2DC0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A40C46-39B6-4BFD-A82A-8FF83F0FF7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179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9CD50C-BF62-4B7D-BA3C-E14964781A38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28C6E-71FE-45EE-A5ED-6BA432C432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475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EB7E01-95E0-45FD-92E8-22A51AED52A9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10317-0787-4BD6-B982-C34DF03B3C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591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D4871F-BFE6-4306-8B34-A7AF31A14179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altLang="cs-CZ" smtClean="0"/>
              <a:t>Bibliotheca academica 2013:  Nová témata - nové výzvy          30. - 31. 10. 2013, Veterinární a farmaceutická univerzita Brno</a:t>
            </a:r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8C504-1136-42A3-B0C7-B480076CE1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128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8A5FE44F-A300-4B84-A0C8-2ED36B80B771}" type="datetime1">
              <a:rPr lang="cs-CZ" altLang="cs-CZ" smtClean="0"/>
              <a:t>8.11.2013</a:t>
            </a:fld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9A3009-ADB5-43D5-82A3-8E2A09F7B43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" name="Picture 40" descr="lista-UPa-znak-01-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492750"/>
            <a:ext cx="9140825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lista-U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69852" y="1063869"/>
            <a:ext cx="7007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latin typeface="+mj-lt"/>
              </a:rPr>
              <a:t>Lákadla pro studenty</a:t>
            </a:r>
            <a:r>
              <a:rPr lang="cs-CZ" sz="4800" b="1" dirty="0">
                <a:latin typeface="+mj-lt"/>
              </a:rPr>
              <a:t> </a:t>
            </a:r>
            <a:r>
              <a:rPr lang="cs-CZ" sz="4800" b="1" dirty="0" smtClean="0">
                <a:latin typeface="+mj-lt"/>
              </a:rPr>
              <a:t>= bezesné noci pro knihovníky?</a:t>
            </a:r>
            <a:endParaRPr lang="cs-CZ" sz="4800" b="1" dirty="0">
              <a:latin typeface="+mj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69852" y="3624690"/>
            <a:ext cx="7007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Ing. Blanka Jankovská</a:t>
            </a:r>
          </a:p>
          <a:p>
            <a:r>
              <a:rPr lang="cs-CZ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Univerzitní knihovna Univerzity Pardubice</a:t>
            </a:r>
            <a:endParaRPr lang="cs-CZ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069852" y="4975046"/>
            <a:ext cx="7007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1" dirty="0" smtClean="0">
                <a:latin typeface="+mj-lt"/>
              </a:rPr>
              <a:t>Bibliotheca academica 2013</a:t>
            </a:r>
          </a:p>
          <a:p>
            <a:r>
              <a:rPr lang="cs-CZ" sz="1800" b="1" i="1" dirty="0" smtClean="0">
                <a:latin typeface="+mj-lt"/>
              </a:rPr>
              <a:t>Nová témata – nové výzvy</a:t>
            </a:r>
          </a:p>
          <a:p>
            <a:r>
              <a:rPr lang="cs-CZ" sz="1800" b="1" i="1" dirty="0" smtClean="0">
                <a:latin typeface="+mj-lt"/>
              </a:rPr>
              <a:t>30. - 31. 10. 2013</a:t>
            </a:r>
          </a:p>
          <a:p>
            <a:r>
              <a:rPr lang="cs-CZ" sz="1800" b="1" i="1" dirty="0" smtClean="0">
                <a:latin typeface="+mj-lt"/>
              </a:rPr>
              <a:t>VFU Brno</a:t>
            </a:r>
            <a:endParaRPr lang="cs-CZ" sz="1800" b="1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1" name="Picture 21" descr="lista-U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pozadi_cenmad_v20060120_KOLO"/>
          <p:cNvPicPr>
            <a:picLocks noChangeAspect="1" noChangeArrowheads="1"/>
          </p:cNvPicPr>
          <p:nvPr/>
        </p:nvPicPr>
        <p:blipFill rotWithShape="1">
          <a:blip r:embed="rId3" cstate="print"/>
          <a:srcRect t="1" b="772"/>
          <a:stretch/>
        </p:blipFill>
        <p:spPr bwMode="auto">
          <a:xfrm>
            <a:off x="4810125" y="2472526"/>
            <a:ext cx="4333875" cy="438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r>
              <a:rPr lang="cs-CZ" sz="6000" b="1" dirty="0" smtClean="0"/>
              <a:t>OP </a:t>
            </a:r>
            <a:r>
              <a:rPr lang="cs-CZ" sz="6000" b="1" dirty="0" err="1" smtClean="0"/>
              <a:t>VaVPi</a:t>
            </a:r>
            <a:endParaRPr lang="cs-CZ" sz="60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902359" y="2753074"/>
            <a:ext cx="7815532" cy="3535582"/>
          </a:xfrm>
        </p:spPr>
        <p:txBody>
          <a:bodyPr/>
          <a:lstStyle/>
          <a:p>
            <a:pPr marL="0" indent="0">
              <a:buNone/>
            </a:pPr>
            <a:r>
              <a:rPr lang="cs-CZ" sz="2800" b="1" dirty="0" smtClean="0"/>
              <a:t>Projekt Chemické elektronické informační zdroje pro vědu a výzkum (</a:t>
            </a:r>
            <a:r>
              <a:rPr lang="cs-CZ" sz="2800" b="1" dirty="0" err="1" smtClean="0"/>
              <a:t>ChemEIZ</a:t>
            </a:r>
            <a:r>
              <a:rPr lang="cs-CZ" sz="2800" b="1" dirty="0" smtClean="0"/>
              <a:t>)</a:t>
            </a:r>
            <a:r>
              <a:rPr lang="cs-CZ" sz="2800" dirty="0"/>
              <a:t> </a:t>
            </a:r>
            <a:endParaRPr lang="cs-CZ" sz="2800" dirty="0" smtClean="0"/>
          </a:p>
          <a:p>
            <a:pPr lvl="1"/>
            <a:r>
              <a:rPr lang="cs-CZ" sz="2400" dirty="0"/>
              <a:t>v</a:t>
            </a:r>
            <a:r>
              <a:rPr lang="cs-CZ" sz="2400" dirty="0" smtClean="0"/>
              <a:t> rámci </a:t>
            </a:r>
            <a:r>
              <a:rPr lang="en-US" sz="2400" dirty="0" err="1" smtClean="0"/>
              <a:t>aktivit</a:t>
            </a:r>
            <a:r>
              <a:rPr lang="cs-CZ" sz="2400" dirty="0" smtClean="0"/>
              <a:t>y</a:t>
            </a:r>
            <a:r>
              <a:rPr lang="en-US" sz="2400" dirty="0" smtClean="0"/>
              <a:t> </a:t>
            </a:r>
            <a:r>
              <a:rPr lang="cs-CZ" sz="2400" dirty="0" smtClean="0"/>
              <a:t>„</a:t>
            </a:r>
            <a:r>
              <a:rPr lang="en-US" sz="2400" i="1" dirty="0" err="1" smtClean="0"/>
              <a:t>Optimalizace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síťového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prostředí</a:t>
            </a:r>
            <a:r>
              <a:rPr lang="en-US" sz="2400" i="1" dirty="0" smtClean="0"/>
              <a:t> </a:t>
            </a:r>
            <a:r>
              <a:rPr lang="cs-CZ" sz="2400" i="1" dirty="0" smtClean="0"/>
              <a:t/>
            </a:r>
            <a:br>
              <a:rPr lang="cs-CZ" sz="2400" i="1" dirty="0" smtClean="0"/>
            </a:br>
            <a:r>
              <a:rPr lang="en-US" sz="2400" i="1" dirty="0" smtClean="0"/>
              <a:t>a </a:t>
            </a:r>
            <a:r>
              <a:rPr lang="en-US" sz="2400" i="1" dirty="0" err="1" smtClean="0"/>
              <a:t>modernizace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technického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vybavení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univerzitní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knihovny</a:t>
            </a:r>
            <a:r>
              <a:rPr lang="cs-CZ" sz="2400" i="1" smtClean="0"/>
              <a:t>“</a:t>
            </a:r>
            <a:r>
              <a:rPr lang="cs-CZ" sz="2400" smtClean="0"/>
              <a:t> byly pořízeny</a:t>
            </a:r>
            <a:r>
              <a:rPr lang="cs-CZ" sz="2400" dirty="0" smtClean="0"/>
              <a:t>:</a:t>
            </a:r>
          </a:p>
          <a:p>
            <a:pPr lvl="2"/>
            <a:r>
              <a:rPr lang="cs-CZ" b="1" dirty="0"/>
              <a:t>2</a:t>
            </a:r>
            <a:r>
              <a:rPr lang="cs-CZ" b="1" dirty="0" smtClean="0"/>
              <a:t> zobrazovací displeje </a:t>
            </a:r>
          </a:p>
          <a:p>
            <a:pPr lvl="2"/>
            <a:r>
              <a:rPr lang="cs-CZ" b="1" dirty="0" smtClean="0"/>
              <a:t>2 knižní skenery</a:t>
            </a:r>
          </a:p>
          <a:p>
            <a:pPr lvl="2"/>
            <a:r>
              <a:rPr lang="cs-CZ" b="1" dirty="0" err="1" smtClean="0"/>
              <a:t>bibliobox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20" y="360363"/>
            <a:ext cx="4704761" cy="1316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1" name="Picture 21" descr="lista-U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pozadi_cenmad_v20060120_KOLO"/>
          <p:cNvPicPr>
            <a:picLocks noChangeAspect="1" noChangeArrowheads="1"/>
          </p:cNvPicPr>
          <p:nvPr/>
        </p:nvPicPr>
        <p:blipFill rotWithShape="1">
          <a:blip r:embed="rId3" cstate="print"/>
          <a:srcRect t="1" b="772"/>
          <a:stretch/>
        </p:blipFill>
        <p:spPr bwMode="auto">
          <a:xfrm>
            <a:off x="4810125" y="2472526"/>
            <a:ext cx="4333875" cy="438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800" y="360363"/>
            <a:ext cx="7772400" cy="1392237"/>
          </a:xfrm>
        </p:spPr>
        <p:txBody>
          <a:bodyPr/>
          <a:lstStyle/>
          <a:p>
            <a:r>
              <a:rPr lang="cs-CZ" sz="6000" b="1" dirty="0" smtClean="0"/>
              <a:t>Zobrazovací displeje</a:t>
            </a:r>
            <a:endParaRPr lang="cs-CZ" sz="6000" b="1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76" y="1981200"/>
            <a:ext cx="7326648" cy="4876800"/>
          </a:xfrm>
          <a:ln w="28575"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31" y="1828046"/>
            <a:ext cx="7556739" cy="50299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976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1" name="Picture 21" descr="lista-U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pozadi_cenmad_v20060120_KOLO"/>
          <p:cNvPicPr>
            <a:picLocks noChangeAspect="1" noChangeArrowheads="1"/>
          </p:cNvPicPr>
          <p:nvPr/>
        </p:nvPicPr>
        <p:blipFill rotWithShape="1">
          <a:blip r:embed="rId3" cstate="print"/>
          <a:srcRect t="1" b="772"/>
          <a:stretch/>
        </p:blipFill>
        <p:spPr bwMode="auto">
          <a:xfrm>
            <a:off x="4810125" y="2472526"/>
            <a:ext cx="4333875" cy="438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800" y="360363"/>
            <a:ext cx="7772400" cy="1392237"/>
          </a:xfrm>
        </p:spPr>
        <p:txBody>
          <a:bodyPr/>
          <a:lstStyle/>
          <a:p>
            <a:r>
              <a:rPr lang="cs-CZ" sz="6000" b="1" dirty="0" smtClean="0"/>
              <a:t>Ukázky „bannerů“</a:t>
            </a:r>
            <a:endParaRPr lang="cs-CZ" sz="60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4560"/>
            <a:ext cx="9144000" cy="46634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662"/>
            <a:ext cx="9144000" cy="4913338"/>
          </a:xfrm>
          <a:ln w="28575"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016"/>
            <a:ext cx="9144000" cy="50139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770"/>
            <a:ext cx="9144000" cy="50212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"/>
          <a:stretch/>
        </p:blipFill>
        <p:spPr>
          <a:xfrm>
            <a:off x="0" y="1808485"/>
            <a:ext cx="9144000" cy="50495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13594"/>
            <a:ext cx="9144000" cy="51444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484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1" name="Picture 21" descr="lista-U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pozadi_cenmad_v20060120_KOLO"/>
          <p:cNvPicPr>
            <a:picLocks noChangeAspect="1" noChangeArrowheads="1"/>
          </p:cNvPicPr>
          <p:nvPr/>
        </p:nvPicPr>
        <p:blipFill rotWithShape="1">
          <a:blip r:embed="rId3" cstate="print"/>
          <a:srcRect t="1" b="772"/>
          <a:stretch/>
        </p:blipFill>
        <p:spPr bwMode="auto">
          <a:xfrm>
            <a:off x="4810125" y="2472526"/>
            <a:ext cx="4333875" cy="438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800" y="360363"/>
            <a:ext cx="7772400" cy="1392237"/>
          </a:xfrm>
        </p:spPr>
        <p:txBody>
          <a:bodyPr/>
          <a:lstStyle/>
          <a:p>
            <a:r>
              <a:rPr lang="cs-CZ" sz="6000" b="1" dirty="0" smtClean="0"/>
              <a:t>Knižní skenery</a:t>
            </a:r>
            <a:endParaRPr lang="cs-CZ" sz="6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84496"/>
            <a:ext cx="7772400" cy="51735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788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1" name="Picture 21" descr="lista-U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pozadi_cenmad_v20060120_KOLO"/>
          <p:cNvPicPr>
            <a:picLocks noChangeAspect="1" noChangeArrowheads="1"/>
          </p:cNvPicPr>
          <p:nvPr/>
        </p:nvPicPr>
        <p:blipFill rotWithShape="1">
          <a:blip r:embed="rId3" cstate="print"/>
          <a:srcRect t="1" b="772"/>
          <a:stretch/>
        </p:blipFill>
        <p:spPr bwMode="auto">
          <a:xfrm>
            <a:off x="4810125" y="2472526"/>
            <a:ext cx="4333875" cy="438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800" y="360363"/>
            <a:ext cx="7772400" cy="1392237"/>
          </a:xfrm>
        </p:spPr>
        <p:txBody>
          <a:bodyPr/>
          <a:lstStyle/>
          <a:p>
            <a:r>
              <a:rPr lang="cs-CZ" sz="6000" b="1" dirty="0" err="1" smtClean="0"/>
              <a:t>Bibliobox</a:t>
            </a:r>
            <a:endParaRPr lang="cs-CZ" sz="6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0"/>
          <a:stretch/>
        </p:blipFill>
        <p:spPr>
          <a:xfrm>
            <a:off x="0" y="1673525"/>
            <a:ext cx="9144000" cy="51844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415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1" name="Picture 21" descr="lista-U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1" descr="pozadi_cenmad_v20060120_KOLO"/>
          <p:cNvPicPr>
            <a:picLocks noChangeAspect="1" noChangeArrowheads="1"/>
          </p:cNvPicPr>
          <p:nvPr/>
        </p:nvPicPr>
        <p:blipFill rotWithShape="1">
          <a:blip r:embed="rId3" cstate="print"/>
          <a:srcRect t="1" b="772"/>
          <a:stretch/>
        </p:blipFill>
        <p:spPr bwMode="auto">
          <a:xfrm>
            <a:off x="4810125" y="2472526"/>
            <a:ext cx="4333875" cy="438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800" y="630627"/>
            <a:ext cx="7772400" cy="3683798"/>
          </a:xfrm>
        </p:spPr>
        <p:txBody>
          <a:bodyPr/>
          <a:lstStyle/>
          <a:p>
            <a:r>
              <a:rPr lang="cs-CZ" sz="6000" b="1" dirty="0" smtClean="0"/>
              <a:t>Děkuji za pozornost a přeji příjemný den…</a:t>
            </a:r>
            <a:endParaRPr lang="cs-CZ" sz="6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436299" y="4511615"/>
            <a:ext cx="6271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latin typeface="+mn-lt"/>
              </a:rPr>
              <a:t>Blanka Jankovská</a:t>
            </a:r>
          </a:p>
          <a:p>
            <a:r>
              <a:rPr lang="cs-CZ" sz="2800" b="1" dirty="0" smtClean="0">
                <a:latin typeface="+mn-lt"/>
              </a:rPr>
              <a:t>blanka.jankovska@upce.cz</a:t>
            </a:r>
            <a:endParaRPr lang="cs-CZ" sz="2800" b="1" dirty="0">
              <a:latin typeface="+mn-lt"/>
            </a:endParaRPr>
          </a:p>
        </p:txBody>
      </p:sp>
      <p:sp>
        <p:nvSpPr>
          <p:cNvPr id="7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2774112" y="6340415"/>
            <a:ext cx="3595777" cy="448574"/>
          </a:xfrm>
        </p:spPr>
        <p:txBody>
          <a:bodyPr/>
          <a:lstStyle/>
          <a:p>
            <a:r>
              <a:rPr lang="cs-CZ" altLang="cs-CZ" sz="105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Bibliotheca academica 2013:  Nová témata - nové výzvy          30. - 31. 10. 2013, Veterinární a farmaceutická univerzita Brno</a:t>
            </a:r>
            <a:endParaRPr lang="cs-CZ" altLang="cs-CZ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504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4962</TotalTime>
  <Words>100</Words>
  <Application>Microsoft Office PowerPoint</Application>
  <PresentationFormat>Předvádění na obrazovce (4:3)</PresentationFormat>
  <Paragraphs>21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Default Design</vt:lpstr>
      <vt:lpstr>Prezentace aplikace PowerPoint</vt:lpstr>
      <vt:lpstr>OP VaVPi</vt:lpstr>
      <vt:lpstr>Zobrazovací displeje</vt:lpstr>
      <vt:lpstr>Ukázky „bannerů“</vt:lpstr>
      <vt:lpstr>Knižní skenery</vt:lpstr>
      <vt:lpstr>Bibliobox</vt:lpstr>
      <vt:lpstr>Děkuji za pozornost a přeji příjemný den…</vt:lpstr>
    </vt:vector>
  </TitlesOfParts>
  <Company>Doma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Komárkovi</dc:creator>
  <cp:lastModifiedBy>tka20</cp:lastModifiedBy>
  <cp:revision>670</cp:revision>
  <dcterms:created xsi:type="dcterms:W3CDTF">2002-09-03T16:55:02Z</dcterms:created>
  <dcterms:modified xsi:type="dcterms:W3CDTF">2013-11-08T13:36:06Z</dcterms:modified>
</cp:coreProperties>
</file>