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6" r:id="rId1"/>
  </p:sldMasterIdLst>
  <p:notesMasterIdLst>
    <p:notesMasterId r:id="rId23"/>
  </p:notesMasterIdLst>
  <p:handoutMasterIdLst>
    <p:handoutMasterId r:id="rId24"/>
  </p:handoutMasterIdLst>
  <p:sldIdLst>
    <p:sldId id="256" r:id="rId2"/>
    <p:sldId id="272" r:id="rId3"/>
    <p:sldId id="258" r:id="rId4"/>
    <p:sldId id="274" r:id="rId5"/>
    <p:sldId id="277" r:id="rId6"/>
    <p:sldId id="276" r:id="rId7"/>
    <p:sldId id="278" r:id="rId8"/>
    <p:sldId id="279" r:id="rId9"/>
    <p:sldId id="283" r:id="rId10"/>
    <p:sldId id="280" r:id="rId11"/>
    <p:sldId id="273" r:id="rId12"/>
    <p:sldId id="275" r:id="rId13"/>
    <p:sldId id="259" r:id="rId14"/>
    <p:sldId id="266" r:id="rId15"/>
    <p:sldId id="287" r:id="rId16"/>
    <p:sldId id="270" r:id="rId17"/>
    <p:sldId id="284" r:id="rId18"/>
    <p:sldId id="268" r:id="rId19"/>
    <p:sldId id="271" r:id="rId20"/>
    <p:sldId id="281" r:id="rId21"/>
    <p:sldId id="286"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41" autoAdjust="0"/>
  </p:normalViewPr>
  <p:slideViewPr>
    <p:cSldViewPr>
      <p:cViewPr varScale="1">
        <p:scale>
          <a:sx n="41" d="100"/>
          <a:sy n="41" d="100"/>
        </p:scale>
        <p:origin x="-1314"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www.researchinfonet.org/publish/finch/" TargetMode="External"/><Relationship Id="rId2" Type="http://schemas.openxmlformats.org/officeDocument/2006/relationships/hyperlink" Target="http://www.rcuk.ac.uk/documents/documents/RCUK%20_Policy_on_Access_to_Research_Outputs.pdf" TargetMode="External"/><Relationship Id="rId1" Type="http://schemas.openxmlformats.org/officeDocument/2006/relationships/hyperlink" Target="http://www.bis.gov.uk/news/topstories/2012/Jul/government-to-open-up-publicly-funded-research"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rcuk.ac.uk/documents/documents/RCUK%20_Policy_on_Access_to_Research_Outputs.pdf" TargetMode="External"/><Relationship Id="rId2" Type="http://schemas.openxmlformats.org/officeDocument/2006/relationships/hyperlink" Target="http://www.bis.gov.uk/news/topstories/2012/Jul/government-to-open-up-publicly-funded-research" TargetMode="External"/><Relationship Id="rId1" Type="http://schemas.openxmlformats.org/officeDocument/2006/relationships/hyperlink" Target="http://www.researchinfonet.org/publish/finch/"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6477B-5B1E-47A7-A8E6-0BD923CD1FB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cs-CZ"/>
        </a:p>
      </dgm:t>
    </dgm:pt>
    <dgm:pt modelId="{6AC2F614-6F6E-44B9-B60D-BD24AB69EF2A}">
      <dgm:prSet phldrT="[Text]"/>
      <dgm:spPr/>
      <dgm:t>
        <a:bodyPr/>
        <a:lstStyle/>
        <a:p>
          <a:r>
            <a:rPr lang="cs-CZ" dirty="0" err="1" smtClean="0"/>
            <a:t>Finch</a:t>
          </a:r>
          <a:r>
            <a:rPr lang="cs-CZ" dirty="0" smtClean="0"/>
            <a:t> Report</a:t>
          </a:r>
          <a:endParaRPr lang="cs-CZ" dirty="0"/>
        </a:p>
      </dgm:t>
    </dgm:pt>
    <dgm:pt modelId="{28945F76-F6B1-449A-8244-E3DF584487DB}" type="parTrans" cxnId="{019325D3-8E14-47B1-AFD1-B3158BDCC648}">
      <dgm:prSet/>
      <dgm:spPr/>
      <dgm:t>
        <a:bodyPr/>
        <a:lstStyle/>
        <a:p>
          <a:endParaRPr lang="cs-CZ"/>
        </a:p>
      </dgm:t>
    </dgm:pt>
    <dgm:pt modelId="{E748ECBD-563D-492C-ABC9-7F4BC574589A}" type="sibTrans" cxnId="{019325D3-8E14-47B1-AFD1-B3158BDCC648}">
      <dgm:prSet/>
      <dgm:spPr/>
      <dgm:t>
        <a:bodyPr/>
        <a:lstStyle/>
        <a:p>
          <a:endParaRPr lang="cs-CZ"/>
        </a:p>
      </dgm:t>
    </dgm:pt>
    <dgm:pt modelId="{13666421-BD56-42AA-B131-F0C7D14DDBF3}">
      <dgm:prSet phldrT="[Text]"/>
      <dgm:spPr/>
      <dgm:t>
        <a:bodyPr/>
        <a:lstStyle/>
        <a:p>
          <a:r>
            <a:rPr lang="cs-CZ" dirty="0" smtClean="0"/>
            <a:t>16. 7. 2012</a:t>
          </a:r>
          <a:endParaRPr lang="cs-CZ" dirty="0"/>
        </a:p>
      </dgm:t>
    </dgm:pt>
    <dgm:pt modelId="{92B774F9-6023-46F8-BF1E-DC2D8CCE3C6E}" type="parTrans" cxnId="{9724E541-17C8-4764-BA13-FF182FA64343}">
      <dgm:prSet/>
      <dgm:spPr/>
      <dgm:t>
        <a:bodyPr/>
        <a:lstStyle/>
        <a:p>
          <a:endParaRPr lang="cs-CZ"/>
        </a:p>
      </dgm:t>
    </dgm:pt>
    <dgm:pt modelId="{F9F401F3-279F-42FB-96EC-C0382F7047A9}" type="sibTrans" cxnId="{9724E541-17C8-4764-BA13-FF182FA64343}">
      <dgm:prSet/>
      <dgm:spPr/>
      <dgm:t>
        <a:bodyPr/>
        <a:lstStyle/>
        <a:p>
          <a:endParaRPr lang="cs-CZ"/>
        </a:p>
      </dgm:t>
    </dgm:pt>
    <dgm:pt modelId="{BEB8DFBC-80C4-42F8-8E75-EE1FA3FCA778}">
      <dgm:prSet phldrT="[Text]"/>
      <dgm:spPr/>
      <dgm:t>
        <a:bodyPr/>
        <a:lstStyle/>
        <a:p>
          <a:r>
            <a:rPr lang="cs-CZ" dirty="0" smtClean="0"/>
            <a:t>David </a:t>
          </a:r>
          <a:r>
            <a:rPr lang="cs-CZ" dirty="0" err="1" smtClean="0"/>
            <a:t>Willet</a:t>
          </a:r>
          <a:r>
            <a:rPr lang="cs-CZ" dirty="0" smtClean="0"/>
            <a:t> -Ministr pro univerzity a vědu </a:t>
          </a:r>
          <a:r>
            <a:rPr lang="en-US" b="0" dirty="0" smtClean="0">
              <a:hlinkClick xmlns:r="http://schemas.openxmlformats.org/officeDocument/2006/relationships" r:id="rId1"/>
            </a:rPr>
            <a:t>Government to open up publicly funded research</a:t>
          </a:r>
          <a:endParaRPr lang="cs-CZ" dirty="0"/>
        </a:p>
      </dgm:t>
    </dgm:pt>
    <dgm:pt modelId="{F07FD9EC-88D4-4C79-A1E6-3C0622AC93E1}" type="parTrans" cxnId="{C38CECFA-0DF7-45EB-ACF1-359063C84695}">
      <dgm:prSet/>
      <dgm:spPr/>
      <dgm:t>
        <a:bodyPr/>
        <a:lstStyle/>
        <a:p>
          <a:endParaRPr lang="cs-CZ"/>
        </a:p>
      </dgm:t>
    </dgm:pt>
    <dgm:pt modelId="{52AF33F6-0AEE-4736-82EF-6D2BEB9B674C}" type="sibTrans" cxnId="{C38CECFA-0DF7-45EB-ACF1-359063C84695}">
      <dgm:prSet/>
      <dgm:spPr/>
      <dgm:t>
        <a:bodyPr/>
        <a:lstStyle/>
        <a:p>
          <a:endParaRPr lang="cs-CZ"/>
        </a:p>
      </dgm:t>
    </dgm:pt>
    <dgm:pt modelId="{D024FB8E-3692-4B5B-A1CD-2232F584B522}">
      <dgm:prSet phldrT="[Text]"/>
      <dgm:spPr/>
      <dgm:t>
        <a:bodyPr/>
        <a:lstStyle/>
        <a:p>
          <a:r>
            <a:rPr lang="cs-CZ" dirty="0" smtClean="0"/>
            <a:t>Politika RCUK, HEFCE</a:t>
          </a:r>
          <a:endParaRPr lang="cs-CZ" dirty="0"/>
        </a:p>
      </dgm:t>
    </dgm:pt>
    <dgm:pt modelId="{082FC2F5-46B3-49D2-863A-B55473A2D74A}" type="parTrans" cxnId="{4A47F182-418F-4E68-BD7A-29156FF7F810}">
      <dgm:prSet/>
      <dgm:spPr/>
      <dgm:t>
        <a:bodyPr/>
        <a:lstStyle/>
        <a:p>
          <a:endParaRPr lang="cs-CZ"/>
        </a:p>
      </dgm:t>
    </dgm:pt>
    <dgm:pt modelId="{120AD8A0-E74E-419D-B9E1-60AF4B7B93D7}" type="sibTrans" cxnId="{4A47F182-418F-4E68-BD7A-29156FF7F810}">
      <dgm:prSet/>
      <dgm:spPr/>
      <dgm:t>
        <a:bodyPr/>
        <a:lstStyle/>
        <a:p>
          <a:endParaRPr lang="cs-CZ"/>
        </a:p>
      </dgm:t>
    </dgm:pt>
    <dgm:pt modelId="{AA54A831-F07B-4823-B3D3-D53AD6188D5C}">
      <dgm:prSet phldrT="[Text]"/>
      <dgm:spPr/>
      <dgm:t>
        <a:bodyPr/>
        <a:lstStyle/>
        <a:p>
          <a:r>
            <a:rPr lang="cs-CZ" dirty="0" smtClean="0"/>
            <a:t>16. 7. 2012</a:t>
          </a:r>
          <a:endParaRPr lang="cs-CZ" dirty="0"/>
        </a:p>
      </dgm:t>
    </dgm:pt>
    <dgm:pt modelId="{1108A102-04AF-432B-B322-9517DBA0F064}" type="parTrans" cxnId="{1827B5AB-72E2-4775-9C0C-0D878A554375}">
      <dgm:prSet/>
      <dgm:spPr/>
      <dgm:t>
        <a:bodyPr/>
        <a:lstStyle/>
        <a:p>
          <a:endParaRPr lang="cs-CZ"/>
        </a:p>
      </dgm:t>
    </dgm:pt>
    <dgm:pt modelId="{8A773B18-5EE9-4C97-B7BE-16F76B84C79B}" type="sibTrans" cxnId="{1827B5AB-72E2-4775-9C0C-0D878A554375}">
      <dgm:prSet/>
      <dgm:spPr/>
      <dgm:t>
        <a:bodyPr/>
        <a:lstStyle/>
        <a:p>
          <a:endParaRPr lang="cs-CZ"/>
        </a:p>
      </dgm:t>
    </dgm:pt>
    <dgm:pt modelId="{75A0615A-5840-4465-8E96-53AF24ADAC33}">
      <dgm:prSet phldrT="[Text]"/>
      <dgm:spPr/>
      <dgm:t>
        <a:bodyPr/>
        <a:lstStyle/>
        <a:p>
          <a:r>
            <a:rPr lang="cs-CZ" dirty="0" smtClean="0"/>
            <a:t>Nová politika OA ve VB</a:t>
          </a:r>
          <a:endParaRPr lang="cs-CZ" dirty="0"/>
        </a:p>
      </dgm:t>
    </dgm:pt>
    <dgm:pt modelId="{6C39F01F-D00A-46A4-9F7F-E41830DE8292}" type="parTrans" cxnId="{DF75FA3C-8804-447B-8124-5D9A2841FFB2}">
      <dgm:prSet/>
      <dgm:spPr/>
      <dgm:t>
        <a:bodyPr/>
        <a:lstStyle/>
        <a:p>
          <a:endParaRPr lang="cs-CZ"/>
        </a:p>
      </dgm:t>
    </dgm:pt>
    <dgm:pt modelId="{98C95F76-7F1B-4EAA-A491-B5025C3714CB}" type="sibTrans" cxnId="{DF75FA3C-8804-447B-8124-5D9A2841FFB2}">
      <dgm:prSet/>
      <dgm:spPr/>
      <dgm:t>
        <a:bodyPr/>
        <a:lstStyle/>
        <a:p>
          <a:endParaRPr lang="cs-CZ"/>
        </a:p>
      </dgm:t>
    </dgm:pt>
    <dgm:pt modelId="{03E29545-B0FA-4DDD-8AD7-37573B9F2918}">
      <dgm:prSet phldrT="[Text]"/>
      <dgm:spPr/>
      <dgm:t>
        <a:bodyPr/>
        <a:lstStyle/>
        <a:p>
          <a:r>
            <a:rPr lang="en-US" dirty="0" smtClean="0">
              <a:hlinkClick xmlns:r="http://schemas.openxmlformats.org/officeDocument/2006/relationships" r:id="rId2"/>
            </a:rPr>
            <a:t>Research Councils UK Policy on Access to Research Outputs</a:t>
          </a:r>
          <a:endParaRPr lang="cs-CZ" dirty="0"/>
        </a:p>
      </dgm:t>
    </dgm:pt>
    <dgm:pt modelId="{79BAED08-0EF5-4A3B-895B-4C3676723B82}" type="parTrans" cxnId="{85F9D3B5-2FF6-4369-874E-C940E2475C41}">
      <dgm:prSet/>
      <dgm:spPr/>
      <dgm:t>
        <a:bodyPr/>
        <a:lstStyle/>
        <a:p>
          <a:endParaRPr lang="cs-CZ"/>
        </a:p>
      </dgm:t>
    </dgm:pt>
    <dgm:pt modelId="{80A8AF6E-2ED8-4D34-81ED-4BE92B7BA0BB}" type="sibTrans" cxnId="{85F9D3B5-2FF6-4369-874E-C940E2475C41}">
      <dgm:prSet/>
      <dgm:spPr/>
      <dgm:t>
        <a:bodyPr/>
        <a:lstStyle/>
        <a:p>
          <a:endParaRPr lang="cs-CZ"/>
        </a:p>
      </dgm:t>
    </dgm:pt>
    <dgm:pt modelId="{53DDB8CB-7564-4956-B314-8DE16DB3D6FD}">
      <dgm:prSet phldrT="[Text]"/>
      <dgm:spPr/>
      <dgm:t>
        <a:bodyPr/>
        <a:lstStyle/>
        <a:p>
          <a:r>
            <a:rPr lang="cs-CZ" dirty="0" smtClean="0"/>
            <a:t>18. 6. 2012</a:t>
          </a:r>
          <a:endParaRPr lang="cs-CZ" dirty="0"/>
        </a:p>
      </dgm:t>
    </dgm:pt>
    <dgm:pt modelId="{75814B7D-B9D7-4836-B182-489F98F17EBD}" type="parTrans" cxnId="{346F6748-FC44-43D4-8580-2392E46AE42A}">
      <dgm:prSet/>
      <dgm:spPr/>
      <dgm:t>
        <a:bodyPr/>
        <a:lstStyle/>
        <a:p>
          <a:endParaRPr lang="cs-CZ"/>
        </a:p>
      </dgm:t>
    </dgm:pt>
    <dgm:pt modelId="{95C52C9E-6F3C-43CB-BD7D-56D68AB2290C}" type="sibTrans" cxnId="{346F6748-FC44-43D4-8580-2392E46AE42A}">
      <dgm:prSet/>
      <dgm:spPr/>
      <dgm:t>
        <a:bodyPr/>
        <a:lstStyle/>
        <a:p>
          <a:endParaRPr lang="cs-CZ"/>
        </a:p>
      </dgm:t>
    </dgm:pt>
    <dgm:pt modelId="{29F3F540-EEA9-4F9F-AB6F-AF7D1FE7C296}">
      <dgm:prSet phldrT="[Text]"/>
      <dgm:spPr/>
      <dgm:t>
        <a:bodyPr/>
        <a:lstStyle/>
        <a:p>
          <a:r>
            <a:rPr lang="en-US" i="1" dirty="0" smtClean="0"/>
            <a:t>Working Group on Expanding A</a:t>
          </a:r>
          <a:r>
            <a:rPr lang="cs-CZ" i="1" dirty="0" err="1" smtClean="0"/>
            <a:t>ccess</a:t>
          </a:r>
          <a:r>
            <a:rPr lang="cs-CZ" i="1" dirty="0" smtClean="0"/>
            <a:t> to </a:t>
          </a:r>
          <a:r>
            <a:rPr lang="cs-CZ" i="1" dirty="0" err="1" smtClean="0"/>
            <a:t>Published</a:t>
          </a:r>
          <a:r>
            <a:rPr lang="cs-CZ" i="1" dirty="0" smtClean="0"/>
            <a:t> </a:t>
          </a:r>
          <a:r>
            <a:rPr lang="cs-CZ" i="1" dirty="0" err="1" smtClean="0"/>
            <a:t>Research</a:t>
          </a:r>
          <a:r>
            <a:rPr lang="cs-CZ" i="1" dirty="0" smtClean="0"/>
            <a:t> </a:t>
          </a:r>
          <a:r>
            <a:rPr lang="cs-CZ" i="1" dirty="0" err="1" smtClean="0"/>
            <a:t>Findings</a:t>
          </a:r>
          <a:r>
            <a:rPr lang="cs-CZ" dirty="0" smtClean="0"/>
            <a:t> </a:t>
          </a:r>
          <a:endParaRPr lang="cs-CZ" dirty="0"/>
        </a:p>
      </dgm:t>
    </dgm:pt>
    <dgm:pt modelId="{002CFF3D-9E25-4C13-ABD0-C490C97052C3}" type="parTrans" cxnId="{00C6F885-7460-4BBB-8083-8A553C0D0063}">
      <dgm:prSet/>
      <dgm:spPr/>
      <dgm:t>
        <a:bodyPr/>
        <a:lstStyle/>
        <a:p>
          <a:endParaRPr lang="cs-CZ"/>
        </a:p>
      </dgm:t>
    </dgm:pt>
    <dgm:pt modelId="{C352CCE8-82EB-40CE-93F2-5AF1A9DC7626}" type="sibTrans" cxnId="{00C6F885-7460-4BBB-8083-8A553C0D0063}">
      <dgm:prSet/>
      <dgm:spPr/>
      <dgm:t>
        <a:bodyPr/>
        <a:lstStyle/>
        <a:p>
          <a:endParaRPr lang="cs-CZ"/>
        </a:p>
      </dgm:t>
    </dgm:pt>
    <dgm:pt modelId="{066B8BC9-9922-4206-941B-FEF4309579E8}">
      <dgm:prSet phldrT="[Text]"/>
      <dgm:spPr/>
      <dgm:t>
        <a:bodyPr/>
        <a:lstStyle/>
        <a:p>
          <a:r>
            <a:rPr lang="en-US" i="1" dirty="0" smtClean="0">
              <a:hlinkClick xmlns:r="http://schemas.openxmlformats.org/officeDocument/2006/relationships" r:id="rId3"/>
            </a:rPr>
            <a:t>Accessibility, sustainability, excellence: how to expand access to research publications</a:t>
          </a:r>
          <a:r>
            <a:rPr lang="cs-CZ" dirty="0" smtClean="0"/>
            <a:t>  </a:t>
          </a:r>
          <a:endParaRPr lang="cs-CZ" dirty="0"/>
        </a:p>
      </dgm:t>
    </dgm:pt>
    <dgm:pt modelId="{82EE12F9-B812-4C8B-9C5E-FEA07F86A267}" type="parTrans" cxnId="{6875E529-94C3-4A42-8A6A-CB928C09A55B}">
      <dgm:prSet/>
      <dgm:spPr/>
      <dgm:t>
        <a:bodyPr/>
        <a:lstStyle/>
        <a:p>
          <a:endParaRPr lang="cs-CZ"/>
        </a:p>
      </dgm:t>
    </dgm:pt>
    <dgm:pt modelId="{ADA88B9B-8B4C-4154-9A02-E9C1069F7BEC}" type="sibTrans" cxnId="{6875E529-94C3-4A42-8A6A-CB928C09A55B}">
      <dgm:prSet/>
      <dgm:spPr/>
      <dgm:t>
        <a:bodyPr/>
        <a:lstStyle/>
        <a:p>
          <a:endParaRPr lang="cs-CZ"/>
        </a:p>
      </dgm:t>
    </dgm:pt>
    <dgm:pt modelId="{4CBEBD6C-C731-4099-A5E5-4568175B71EE}" type="pres">
      <dgm:prSet presAssocID="{AD66477B-5B1E-47A7-A8E6-0BD923CD1FB3}" presName="Name0" presStyleCnt="0">
        <dgm:presLayoutVars>
          <dgm:dir/>
          <dgm:animLvl val="lvl"/>
          <dgm:resizeHandles val="exact"/>
        </dgm:presLayoutVars>
      </dgm:prSet>
      <dgm:spPr/>
      <dgm:t>
        <a:bodyPr/>
        <a:lstStyle/>
        <a:p>
          <a:endParaRPr lang="cs-CZ"/>
        </a:p>
      </dgm:t>
    </dgm:pt>
    <dgm:pt modelId="{3C69B1CC-9DA2-4B54-81DC-CD38D3830210}" type="pres">
      <dgm:prSet presAssocID="{6AC2F614-6F6E-44B9-B60D-BD24AB69EF2A}" presName="composite" presStyleCnt="0"/>
      <dgm:spPr/>
    </dgm:pt>
    <dgm:pt modelId="{44A0250F-11A4-4C08-89AC-90AD4924A7C1}" type="pres">
      <dgm:prSet presAssocID="{6AC2F614-6F6E-44B9-B60D-BD24AB69EF2A}" presName="parTx" presStyleLbl="node1" presStyleIdx="0" presStyleCnt="3">
        <dgm:presLayoutVars>
          <dgm:chMax val="0"/>
          <dgm:chPref val="0"/>
          <dgm:bulletEnabled val="1"/>
        </dgm:presLayoutVars>
      </dgm:prSet>
      <dgm:spPr/>
      <dgm:t>
        <a:bodyPr/>
        <a:lstStyle/>
        <a:p>
          <a:endParaRPr lang="cs-CZ"/>
        </a:p>
      </dgm:t>
    </dgm:pt>
    <dgm:pt modelId="{D2B76397-ACDD-4B29-9E08-34907AA0AD16}" type="pres">
      <dgm:prSet presAssocID="{6AC2F614-6F6E-44B9-B60D-BD24AB69EF2A}" presName="desTx" presStyleLbl="revTx" presStyleIdx="0" presStyleCnt="3">
        <dgm:presLayoutVars>
          <dgm:bulletEnabled val="1"/>
        </dgm:presLayoutVars>
      </dgm:prSet>
      <dgm:spPr/>
      <dgm:t>
        <a:bodyPr/>
        <a:lstStyle/>
        <a:p>
          <a:endParaRPr lang="cs-CZ"/>
        </a:p>
      </dgm:t>
    </dgm:pt>
    <dgm:pt modelId="{327F2FC0-79EE-4778-AA52-0D4760011F70}" type="pres">
      <dgm:prSet presAssocID="{E748ECBD-563D-492C-ABC9-7F4BC574589A}" presName="space" presStyleCnt="0"/>
      <dgm:spPr/>
    </dgm:pt>
    <dgm:pt modelId="{F48C0C8B-F7CB-4F77-95C3-BC6C825ECDCF}" type="pres">
      <dgm:prSet presAssocID="{75A0615A-5840-4465-8E96-53AF24ADAC33}" presName="composite" presStyleCnt="0"/>
      <dgm:spPr/>
    </dgm:pt>
    <dgm:pt modelId="{B77A19BE-5A1C-478C-8D7E-D71533AE72F9}" type="pres">
      <dgm:prSet presAssocID="{75A0615A-5840-4465-8E96-53AF24ADAC33}" presName="parTx" presStyleLbl="node1" presStyleIdx="1" presStyleCnt="3">
        <dgm:presLayoutVars>
          <dgm:chMax val="0"/>
          <dgm:chPref val="0"/>
          <dgm:bulletEnabled val="1"/>
        </dgm:presLayoutVars>
      </dgm:prSet>
      <dgm:spPr/>
      <dgm:t>
        <a:bodyPr/>
        <a:lstStyle/>
        <a:p>
          <a:endParaRPr lang="cs-CZ"/>
        </a:p>
      </dgm:t>
    </dgm:pt>
    <dgm:pt modelId="{6539DDE6-5C4B-4D86-BE7A-7C3D03521B4A}" type="pres">
      <dgm:prSet presAssocID="{75A0615A-5840-4465-8E96-53AF24ADAC33}" presName="desTx" presStyleLbl="revTx" presStyleIdx="1" presStyleCnt="3">
        <dgm:presLayoutVars>
          <dgm:bulletEnabled val="1"/>
        </dgm:presLayoutVars>
      </dgm:prSet>
      <dgm:spPr/>
      <dgm:t>
        <a:bodyPr/>
        <a:lstStyle/>
        <a:p>
          <a:endParaRPr lang="cs-CZ"/>
        </a:p>
      </dgm:t>
    </dgm:pt>
    <dgm:pt modelId="{137169CD-68E0-444B-82AC-6B4E1695C719}" type="pres">
      <dgm:prSet presAssocID="{98C95F76-7F1B-4EAA-A491-B5025C3714CB}" presName="space" presStyleCnt="0"/>
      <dgm:spPr/>
    </dgm:pt>
    <dgm:pt modelId="{8869CAAC-9D9E-4489-9117-AA5D6B82E6D2}" type="pres">
      <dgm:prSet presAssocID="{D024FB8E-3692-4B5B-A1CD-2232F584B522}" presName="composite" presStyleCnt="0"/>
      <dgm:spPr/>
    </dgm:pt>
    <dgm:pt modelId="{B86F6485-0A10-4732-B74D-45B3BCE2B65D}" type="pres">
      <dgm:prSet presAssocID="{D024FB8E-3692-4B5B-A1CD-2232F584B522}" presName="parTx" presStyleLbl="node1" presStyleIdx="2" presStyleCnt="3">
        <dgm:presLayoutVars>
          <dgm:chMax val="0"/>
          <dgm:chPref val="0"/>
          <dgm:bulletEnabled val="1"/>
        </dgm:presLayoutVars>
      </dgm:prSet>
      <dgm:spPr/>
      <dgm:t>
        <a:bodyPr/>
        <a:lstStyle/>
        <a:p>
          <a:endParaRPr lang="cs-CZ"/>
        </a:p>
      </dgm:t>
    </dgm:pt>
    <dgm:pt modelId="{85377D76-7B87-4194-BE0D-3FE0856CAD7D}" type="pres">
      <dgm:prSet presAssocID="{D024FB8E-3692-4B5B-A1CD-2232F584B522}" presName="desTx" presStyleLbl="revTx" presStyleIdx="2" presStyleCnt="3">
        <dgm:presLayoutVars>
          <dgm:bulletEnabled val="1"/>
        </dgm:presLayoutVars>
      </dgm:prSet>
      <dgm:spPr/>
      <dgm:t>
        <a:bodyPr/>
        <a:lstStyle/>
        <a:p>
          <a:endParaRPr lang="cs-CZ"/>
        </a:p>
      </dgm:t>
    </dgm:pt>
  </dgm:ptLst>
  <dgm:cxnLst>
    <dgm:cxn modelId="{8CE15DEC-AB5B-4135-A7CD-30D90CFF5B6A}" type="presOf" srcId="{6AC2F614-6F6E-44B9-B60D-BD24AB69EF2A}" destId="{44A0250F-11A4-4C08-89AC-90AD4924A7C1}" srcOrd="0" destOrd="0" presId="urn:microsoft.com/office/officeart/2005/8/layout/chevron1"/>
    <dgm:cxn modelId="{D5D7E005-95DD-442B-8EE3-F7152E2BFE95}" type="presOf" srcId="{53DDB8CB-7564-4956-B314-8DE16DB3D6FD}" destId="{D2B76397-ACDD-4B29-9E08-34907AA0AD16}" srcOrd="0" destOrd="0" presId="urn:microsoft.com/office/officeart/2005/8/layout/chevron1"/>
    <dgm:cxn modelId="{9724E541-17C8-4764-BA13-FF182FA64343}" srcId="{75A0615A-5840-4465-8E96-53AF24ADAC33}" destId="{13666421-BD56-42AA-B131-F0C7D14DDBF3}" srcOrd="0" destOrd="0" parTransId="{92B774F9-6023-46F8-BF1E-DC2D8CCE3C6E}" sibTransId="{F9F401F3-279F-42FB-96EC-C0382F7047A9}"/>
    <dgm:cxn modelId="{DF75FA3C-8804-447B-8124-5D9A2841FFB2}" srcId="{AD66477B-5B1E-47A7-A8E6-0BD923CD1FB3}" destId="{75A0615A-5840-4465-8E96-53AF24ADAC33}" srcOrd="1" destOrd="0" parTransId="{6C39F01F-D00A-46A4-9F7F-E41830DE8292}" sibTransId="{98C95F76-7F1B-4EAA-A491-B5025C3714CB}"/>
    <dgm:cxn modelId="{E7C9FD64-0D64-4EFD-B077-247540F8B6CD}" type="presOf" srcId="{13666421-BD56-42AA-B131-F0C7D14DDBF3}" destId="{6539DDE6-5C4B-4D86-BE7A-7C3D03521B4A}" srcOrd="0" destOrd="0" presId="urn:microsoft.com/office/officeart/2005/8/layout/chevron1"/>
    <dgm:cxn modelId="{FB384C12-2AE6-4883-920C-9E694DF54467}" type="presOf" srcId="{29F3F540-EEA9-4F9F-AB6F-AF7D1FE7C296}" destId="{D2B76397-ACDD-4B29-9E08-34907AA0AD16}" srcOrd="0" destOrd="1" presId="urn:microsoft.com/office/officeart/2005/8/layout/chevron1"/>
    <dgm:cxn modelId="{F607F553-9615-4C12-9C8D-BA0368C49673}" type="presOf" srcId="{D024FB8E-3692-4B5B-A1CD-2232F584B522}" destId="{B86F6485-0A10-4732-B74D-45B3BCE2B65D}" srcOrd="0" destOrd="0" presId="urn:microsoft.com/office/officeart/2005/8/layout/chevron1"/>
    <dgm:cxn modelId="{346F6748-FC44-43D4-8580-2392E46AE42A}" srcId="{6AC2F614-6F6E-44B9-B60D-BD24AB69EF2A}" destId="{53DDB8CB-7564-4956-B314-8DE16DB3D6FD}" srcOrd="0" destOrd="0" parTransId="{75814B7D-B9D7-4836-B182-489F98F17EBD}" sibTransId="{95C52C9E-6F3C-43CB-BD7D-56D68AB2290C}"/>
    <dgm:cxn modelId="{C38CECFA-0DF7-45EB-ACF1-359063C84695}" srcId="{75A0615A-5840-4465-8E96-53AF24ADAC33}" destId="{BEB8DFBC-80C4-42F8-8E75-EE1FA3FCA778}" srcOrd="1" destOrd="0" parTransId="{F07FD9EC-88D4-4C79-A1E6-3C0622AC93E1}" sibTransId="{52AF33F6-0AEE-4736-82EF-6D2BEB9B674C}"/>
    <dgm:cxn modelId="{7D2A5C60-A2D1-4C2E-A777-4CDB09880AE8}" type="presOf" srcId="{066B8BC9-9922-4206-941B-FEF4309579E8}" destId="{D2B76397-ACDD-4B29-9E08-34907AA0AD16}" srcOrd="0" destOrd="2" presId="urn:microsoft.com/office/officeart/2005/8/layout/chevron1"/>
    <dgm:cxn modelId="{4A47F182-418F-4E68-BD7A-29156FF7F810}" srcId="{AD66477B-5B1E-47A7-A8E6-0BD923CD1FB3}" destId="{D024FB8E-3692-4B5B-A1CD-2232F584B522}" srcOrd="2" destOrd="0" parTransId="{082FC2F5-46B3-49D2-863A-B55473A2D74A}" sibTransId="{120AD8A0-E74E-419D-B9E1-60AF4B7B93D7}"/>
    <dgm:cxn modelId="{019325D3-8E14-47B1-AFD1-B3158BDCC648}" srcId="{AD66477B-5B1E-47A7-A8E6-0BD923CD1FB3}" destId="{6AC2F614-6F6E-44B9-B60D-BD24AB69EF2A}" srcOrd="0" destOrd="0" parTransId="{28945F76-F6B1-449A-8244-E3DF584487DB}" sibTransId="{E748ECBD-563D-492C-ABC9-7F4BC574589A}"/>
    <dgm:cxn modelId="{918D296B-9884-42F4-8AF9-3C93F11ED6E4}" type="presOf" srcId="{03E29545-B0FA-4DDD-8AD7-37573B9F2918}" destId="{85377D76-7B87-4194-BE0D-3FE0856CAD7D}" srcOrd="0" destOrd="1" presId="urn:microsoft.com/office/officeart/2005/8/layout/chevron1"/>
    <dgm:cxn modelId="{1827B5AB-72E2-4775-9C0C-0D878A554375}" srcId="{D024FB8E-3692-4B5B-A1CD-2232F584B522}" destId="{AA54A831-F07B-4823-B3D3-D53AD6188D5C}" srcOrd="0" destOrd="0" parTransId="{1108A102-04AF-432B-B322-9517DBA0F064}" sibTransId="{8A773B18-5EE9-4C97-B7BE-16F76B84C79B}"/>
    <dgm:cxn modelId="{0FA1CEDC-86AB-4A2C-ABE9-5DC342CC4B8A}" type="presOf" srcId="{75A0615A-5840-4465-8E96-53AF24ADAC33}" destId="{B77A19BE-5A1C-478C-8D7E-D71533AE72F9}" srcOrd="0" destOrd="0" presId="urn:microsoft.com/office/officeart/2005/8/layout/chevron1"/>
    <dgm:cxn modelId="{69E75E8B-3299-4F43-A1E5-1741860001F9}" type="presOf" srcId="{AA54A831-F07B-4823-B3D3-D53AD6188D5C}" destId="{85377D76-7B87-4194-BE0D-3FE0856CAD7D}" srcOrd="0" destOrd="0" presId="urn:microsoft.com/office/officeart/2005/8/layout/chevron1"/>
    <dgm:cxn modelId="{85F9D3B5-2FF6-4369-874E-C940E2475C41}" srcId="{D024FB8E-3692-4B5B-A1CD-2232F584B522}" destId="{03E29545-B0FA-4DDD-8AD7-37573B9F2918}" srcOrd="1" destOrd="0" parTransId="{79BAED08-0EF5-4A3B-895B-4C3676723B82}" sibTransId="{80A8AF6E-2ED8-4D34-81ED-4BE92B7BA0BB}"/>
    <dgm:cxn modelId="{6875E529-94C3-4A42-8A6A-CB928C09A55B}" srcId="{6AC2F614-6F6E-44B9-B60D-BD24AB69EF2A}" destId="{066B8BC9-9922-4206-941B-FEF4309579E8}" srcOrd="2" destOrd="0" parTransId="{82EE12F9-B812-4C8B-9C5E-FEA07F86A267}" sibTransId="{ADA88B9B-8B4C-4154-9A02-E9C1069F7BEC}"/>
    <dgm:cxn modelId="{F65F8151-8E15-44D5-9612-DED69B36F85D}" type="presOf" srcId="{BEB8DFBC-80C4-42F8-8E75-EE1FA3FCA778}" destId="{6539DDE6-5C4B-4D86-BE7A-7C3D03521B4A}" srcOrd="0" destOrd="1" presId="urn:microsoft.com/office/officeart/2005/8/layout/chevron1"/>
    <dgm:cxn modelId="{56F5A6D2-0A36-43B8-91DC-4028E5AA4493}" type="presOf" srcId="{AD66477B-5B1E-47A7-A8E6-0BD923CD1FB3}" destId="{4CBEBD6C-C731-4099-A5E5-4568175B71EE}" srcOrd="0" destOrd="0" presId="urn:microsoft.com/office/officeart/2005/8/layout/chevron1"/>
    <dgm:cxn modelId="{00C6F885-7460-4BBB-8083-8A553C0D0063}" srcId="{6AC2F614-6F6E-44B9-B60D-BD24AB69EF2A}" destId="{29F3F540-EEA9-4F9F-AB6F-AF7D1FE7C296}" srcOrd="1" destOrd="0" parTransId="{002CFF3D-9E25-4C13-ABD0-C490C97052C3}" sibTransId="{C352CCE8-82EB-40CE-93F2-5AF1A9DC7626}"/>
    <dgm:cxn modelId="{E286CDF2-4881-4725-A110-1BDB02AD35D0}" type="presParOf" srcId="{4CBEBD6C-C731-4099-A5E5-4568175B71EE}" destId="{3C69B1CC-9DA2-4B54-81DC-CD38D3830210}" srcOrd="0" destOrd="0" presId="urn:microsoft.com/office/officeart/2005/8/layout/chevron1"/>
    <dgm:cxn modelId="{3F946AB9-5E9A-4239-A970-70A6FBC8297E}" type="presParOf" srcId="{3C69B1CC-9DA2-4B54-81DC-CD38D3830210}" destId="{44A0250F-11A4-4C08-89AC-90AD4924A7C1}" srcOrd="0" destOrd="0" presId="urn:microsoft.com/office/officeart/2005/8/layout/chevron1"/>
    <dgm:cxn modelId="{58A831BD-181E-48A8-94BE-1EAD82C9A0F7}" type="presParOf" srcId="{3C69B1CC-9DA2-4B54-81DC-CD38D3830210}" destId="{D2B76397-ACDD-4B29-9E08-34907AA0AD16}" srcOrd="1" destOrd="0" presId="urn:microsoft.com/office/officeart/2005/8/layout/chevron1"/>
    <dgm:cxn modelId="{CA5FC41F-3EE8-4025-9A14-A2BA9F75D4FC}" type="presParOf" srcId="{4CBEBD6C-C731-4099-A5E5-4568175B71EE}" destId="{327F2FC0-79EE-4778-AA52-0D4760011F70}" srcOrd="1" destOrd="0" presId="urn:microsoft.com/office/officeart/2005/8/layout/chevron1"/>
    <dgm:cxn modelId="{05F9CB49-6590-4C0C-817E-18492377593B}" type="presParOf" srcId="{4CBEBD6C-C731-4099-A5E5-4568175B71EE}" destId="{F48C0C8B-F7CB-4F77-95C3-BC6C825ECDCF}" srcOrd="2" destOrd="0" presId="urn:microsoft.com/office/officeart/2005/8/layout/chevron1"/>
    <dgm:cxn modelId="{F31F7118-2145-4302-8CDF-7CBEC36BDD13}" type="presParOf" srcId="{F48C0C8B-F7CB-4F77-95C3-BC6C825ECDCF}" destId="{B77A19BE-5A1C-478C-8D7E-D71533AE72F9}" srcOrd="0" destOrd="0" presId="urn:microsoft.com/office/officeart/2005/8/layout/chevron1"/>
    <dgm:cxn modelId="{8CC3BB1A-4E35-4F66-A76C-30B1E196A317}" type="presParOf" srcId="{F48C0C8B-F7CB-4F77-95C3-BC6C825ECDCF}" destId="{6539DDE6-5C4B-4D86-BE7A-7C3D03521B4A}" srcOrd="1" destOrd="0" presId="urn:microsoft.com/office/officeart/2005/8/layout/chevron1"/>
    <dgm:cxn modelId="{04B68D09-D310-49DA-845A-A968CE52A96E}" type="presParOf" srcId="{4CBEBD6C-C731-4099-A5E5-4568175B71EE}" destId="{137169CD-68E0-444B-82AC-6B4E1695C719}" srcOrd="3" destOrd="0" presId="urn:microsoft.com/office/officeart/2005/8/layout/chevron1"/>
    <dgm:cxn modelId="{FE711150-7A73-4E54-8B6A-680EC4BF6DE8}" type="presParOf" srcId="{4CBEBD6C-C731-4099-A5E5-4568175B71EE}" destId="{8869CAAC-9D9E-4489-9117-AA5D6B82E6D2}" srcOrd="4" destOrd="0" presId="urn:microsoft.com/office/officeart/2005/8/layout/chevron1"/>
    <dgm:cxn modelId="{8BC6C101-7707-4810-886A-A9A4F7F6089D}" type="presParOf" srcId="{8869CAAC-9D9E-4489-9117-AA5D6B82E6D2}" destId="{B86F6485-0A10-4732-B74D-45B3BCE2B65D}" srcOrd="0" destOrd="0" presId="urn:microsoft.com/office/officeart/2005/8/layout/chevron1"/>
    <dgm:cxn modelId="{C8ABFEAB-B2CD-4BBE-8A62-EB0C0085D28A}" type="presParOf" srcId="{8869CAAC-9D9E-4489-9117-AA5D6B82E6D2}" destId="{85377D76-7B87-4194-BE0D-3FE0856CAD7D}"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0250F-11A4-4C08-89AC-90AD4924A7C1}">
      <dsp:nvSpPr>
        <dsp:cNvPr id="0" name=""/>
        <dsp:cNvSpPr/>
      </dsp:nvSpPr>
      <dsp:spPr>
        <a:xfrm>
          <a:off x="5953" y="80303"/>
          <a:ext cx="2924340" cy="11697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cs-CZ" sz="2200" kern="1200" dirty="0" err="1" smtClean="0"/>
            <a:t>Finch</a:t>
          </a:r>
          <a:r>
            <a:rPr lang="cs-CZ" sz="2200" kern="1200" dirty="0" smtClean="0"/>
            <a:t> Report</a:t>
          </a:r>
          <a:endParaRPr lang="cs-CZ" sz="2200" kern="1200" dirty="0"/>
        </a:p>
      </dsp:txBody>
      <dsp:txXfrm>
        <a:off x="590821" y="80303"/>
        <a:ext cx="1754604" cy="1169736"/>
      </dsp:txXfrm>
    </dsp:sp>
    <dsp:sp modelId="{D2B76397-ACDD-4B29-9E08-34907AA0AD16}">
      <dsp:nvSpPr>
        <dsp:cNvPr id="0" name=""/>
        <dsp:cNvSpPr/>
      </dsp:nvSpPr>
      <dsp:spPr>
        <a:xfrm>
          <a:off x="5953" y="1396256"/>
          <a:ext cx="2339472" cy="35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cs-CZ" sz="2200" kern="1200" dirty="0" smtClean="0"/>
            <a:t>18. 6. 2012</a:t>
          </a:r>
          <a:endParaRPr lang="cs-CZ" sz="2200" kern="1200" dirty="0"/>
        </a:p>
        <a:p>
          <a:pPr marL="228600" lvl="1" indent="-228600" algn="l" defTabSz="977900">
            <a:lnSpc>
              <a:spcPct val="90000"/>
            </a:lnSpc>
            <a:spcBef>
              <a:spcPct val="0"/>
            </a:spcBef>
            <a:spcAft>
              <a:spcPct val="15000"/>
            </a:spcAft>
            <a:buChar char="••"/>
          </a:pPr>
          <a:r>
            <a:rPr lang="en-US" sz="2200" i="1" kern="1200" dirty="0" smtClean="0"/>
            <a:t>Working Group on Expanding A</a:t>
          </a:r>
          <a:r>
            <a:rPr lang="cs-CZ" sz="2200" i="1" kern="1200" dirty="0" err="1" smtClean="0"/>
            <a:t>ccess</a:t>
          </a:r>
          <a:r>
            <a:rPr lang="cs-CZ" sz="2200" i="1" kern="1200" dirty="0" smtClean="0"/>
            <a:t> to </a:t>
          </a:r>
          <a:r>
            <a:rPr lang="cs-CZ" sz="2200" i="1" kern="1200" dirty="0" err="1" smtClean="0"/>
            <a:t>Published</a:t>
          </a:r>
          <a:r>
            <a:rPr lang="cs-CZ" sz="2200" i="1" kern="1200" dirty="0" smtClean="0"/>
            <a:t> </a:t>
          </a:r>
          <a:r>
            <a:rPr lang="cs-CZ" sz="2200" i="1" kern="1200" dirty="0" err="1" smtClean="0"/>
            <a:t>Research</a:t>
          </a:r>
          <a:r>
            <a:rPr lang="cs-CZ" sz="2200" i="1" kern="1200" dirty="0" smtClean="0"/>
            <a:t> </a:t>
          </a:r>
          <a:r>
            <a:rPr lang="cs-CZ" sz="2200" i="1" kern="1200" dirty="0" err="1" smtClean="0"/>
            <a:t>Findings</a:t>
          </a:r>
          <a:r>
            <a:rPr lang="cs-CZ" sz="2200" kern="1200" dirty="0" smtClean="0"/>
            <a:t> </a:t>
          </a:r>
          <a:endParaRPr lang="cs-CZ" sz="2200" kern="1200" dirty="0"/>
        </a:p>
        <a:p>
          <a:pPr marL="228600" lvl="1" indent="-228600" algn="l" defTabSz="977900">
            <a:lnSpc>
              <a:spcPct val="90000"/>
            </a:lnSpc>
            <a:spcBef>
              <a:spcPct val="0"/>
            </a:spcBef>
            <a:spcAft>
              <a:spcPct val="15000"/>
            </a:spcAft>
            <a:buChar char="••"/>
          </a:pPr>
          <a:r>
            <a:rPr lang="en-US" sz="2200" i="1" kern="1200" dirty="0" smtClean="0">
              <a:hlinkClick xmlns:r="http://schemas.openxmlformats.org/officeDocument/2006/relationships" r:id="rId1"/>
            </a:rPr>
            <a:t>Accessibility, sustainability, excellence: how to expand access to research publications</a:t>
          </a:r>
          <a:r>
            <a:rPr lang="cs-CZ" sz="2200" kern="1200" dirty="0" smtClean="0"/>
            <a:t>  </a:t>
          </a:r>
          <a:endParaRPr lang="cs-CZ" sz="2200" kern="1200" dirty="0"/>
        </a:p>
      </dsp:txBody>
      <dsp:txXfrm>
        <a:off x="5953" y="1396256"/>
        <a:ext cx="2339472" cy="3564000"/>
      </dsp:txXfrm>
    </dsp:sp>
    <dsp:sp modelId="{B77A19BE-5A1C-478C-8D7E-D71533AE72F9}">
      <dsp:nvSpPr>
        <dsp:cNvPr id="0" name=""/>
        <dsp:cNvSpPr/>
      </dsp:nvSpPr>
      <dsp:spPr>
        <a:xfrm>
          <a:off x="2714293" y="80303"/>
          <a:ext cx="2924340" cy="11697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cs-CZ" sz="2200" kern="1200" dirty="0" smtClean="0"/>
            <a:t>Nová politika OA ve VB</a:t>
          </a:r>
          <a:endParaRPr lang="cs-CZ" sz="2200" kern="1200" dirty="0"/>
        </a:p>
      </dsp:txBody>
      <dsp:txXfrm>
        <a:off x="3299161" y="80303"/>
        <a:ext cx="1754604" cy="1169736"/>
      </dsp:txXfrm>
    </dsp:sp>
    <dsp:sp modelId="{6539DDE6-5C4B-4D86-BE7A-7C3D03521B4A}">
      <dsp:nvSpPr>
        <dsp:cNvPr id="0" name=""/>
        <dsp:cNvSpPr/>
      </dsp:nvSpPr>
      <dsp:spPr>
        <a:xfrm>
          <a:off x="2714293" y="1396256"/>
          <a:ext cx="2339472" cy="35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cs-CZ" sz="2200" kern="1200" dirty="0" smtClean="0"/>
            <a:t>16. 7. 2012</a:t>
          </a:r>
          <a:endParaRPr lang="cs-CZ" sz="2200" kern="1200" dirty="0"/>
        </a:p>
        <a:p>
          <a:pPr marL="228600" lvl="1" indent="-228600" algn="l" defTabSz="977900">
            <a:lnSpc>
              <a:spcPct val="90000"/>
            </a:lnSpc>
            <a:spcBef>
              <a:spcPct val="0"/>
            </a:spcBef>
            <a:spcAft>
              <a:spcPct val="15000"/>
            </a:spcAft>
            <a:buChar char="••"/>
          </a:pPr>
          <a:r>
            <a:rPr lang="cs-CZ" sz="2200" kern="1200" dirty="0" smtClean="0"/>
            <a:t>David </a:t>
          </a:r>
          <a:r>
            <a:rPr lang="cs-CZ" sz="2200" kern="1200" dirty="0" err="1" smtClean="0"/>
            <a:t>Willet</a:t>
          </a:r>
          <a:r>
            <a:rPr lang="cs-CZ" sz="2200" kern="1200" dirty="0" smtClean="0"/>
            <a:t> -Ministr pro univerzity a vědu </a:t>
          </a:r>
          <a:r>
            <a:rPr lang="en-US" sz="2200" b="0" kern="1200" dirty="0" smtClean="0">
              <a:hlinkClick xmlns:r="http://schemas.openxmlformats.org/officeDocument/2006/relationships" r:id="rId2"/>
            </a:rPr>
            <a:t>Government to open up publicly funded research</a:t>
          </a:r>
          <a:endParaRPr lang="cs-CZ" sz="2200" kern="1200" dirty="0"/>
        </a:p>
      </dsp:txBody>
      <dsp:txXfrm>
        <a:off x="2714293" y="1396256"/>
        <a:ext cx="2339472" cy="3564000"/>
      </dsp:txXfrm>
    </dsp:sp>
    <dsp:sp modelId="{B86F6485-0A10-4732-B74D-45B3BCE2B65D}">
      <dsp:nvSpPr>
        <dsp:cNvPr id="0" name=""/>
        <dsp:cNvSpPr/>
      </dsp:nvSpPr>
      <dsp:spPr>
        <a:xfrm>
          <a:off x="5422634" y="80303"/>
          <a:ext cx="2924340" cy="11697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cs-CZ" sz="2200" kern="1200" dirty="0" smtClean="0"/>
            <a:t>Politika RCUK, HEFCE</a:t>
          </a:r>
          <a:endParaRPr lang="cs-CZ" sz="2200" kern="1200" dirty="0"/>
        </a:p>
      </dsp:txBody>
      <dsp:txXfrm>
        <a:off x="6007502" y="80303"/>
        <a:ext cx="1754604" cy="1169736"/>
      </dsp:txXfrm>
    </dsp:sp>
    <dsp:sp modelId="{85377D76-7B87-4194-BE0D-3FE0856CAD7D}">
      <dsp:nvSpPr>
        <dsp:cNvPr id="0" name=""/>
        <dsp:cNvSpPr/>
      </dsp:nvSpPr>
      <dsp:spPr>
        <a:xfrm>
          <a:off x="5422634" y="1396256"/>
          <a:ext cx="2339472" cy="35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cs-CZ" sz="2200" kern="1200" dirty="0" smtClean="0"/>
            <a:t>16. 7. 2012</a:t>
          </a:r>
          <a:endParaRPr lang="cs-CZ" sz="2200" kern="1200" dirty="0"/>
        </a:p>
        <a:p>
          <a:pPr marL="228600" lvl="1" indent="-228600" algn="l" defTabSz="977900">
            <a:lnSpc>
              <a:spcPct val="90000"/>
            </a:lnSpc>
            <a:spcBef>
              <a:spcPct val="0"/>
            </a:spcBef>
            <a:spcAft>
              <a:spcPct val="15000"/>
            </a:spcAft>
            <a:buChar char="••"/>
          </a:pPr>
          <a:r>
            <a:rPr lang="en-US" sz="2200" kern="1200" dirty="0" smtClean="0">
              <a:hlinkClick xmlns:r="http://schemas.openxmlformats.org/officeDocument/2006/relationships" r:id="rId3"/>
            </a:rPr>
            <a:t>Research Councils UK Policy on Access to Research Outputs</a:t>
          </a:r>
          <a:endParaRPr lang="cs-CZ" sz="2200" kern="1200" dirty="0"/>
        </a:p>
      </dsp:txBody>
      <dsp:txXfrm>
        <a:off x="5422634" y="1396256"/>
        <a:ext cx="2339472" cy="3564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D30778-F51B-4F36-9DA2-A3102EF68D3D}" type="datetimeFigureOut">
              <a:rPr lang="cs-CZ" smtClean="0"/>
              <a:t>26.9.2012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2EDA59-4136-42F9-84A4-31AEE46ED5A7}" type="slidenum">
              <a:rPr lang="cs-CZ" smtClean="0"/>
              <a:t>‹#›</a:t>
            </a:fld>
            <a:endParaRPr lang="cs-CZ"/>
          </a:p>
        </p:txBody>
      </p:sp>
    </p:spTree>
    <p:extLst>
      <p:ext uri="{BB962C8B-B14F-4D97-AF65-F5344CB8AC3E}">
        <p14:creationId xmlns:p14="http://schemas.microsoft.com/office/powerpoint/2010/main" val="41153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82AC9-1508-4783-96D4-B18B79F5262D}" type="datetimeFigureOut">
              <a:rPr lang="cs-CZ" smtClean="0"/>
              <a:pPr/>
              <a:t>26.9.2012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ECC29-4B1D-4362-91FD-C0C420C94054}" type="slidenum">
              <a:rPr lang="cs-CZ" smtClean="0"/>
              <a:pPr/>
              <a:t>‹#›</a:t>
            </a:fld>
            <a:endParaRPr lang="cs-CZ"/>
          </a:p>
        </p:txBody>
      </p:sp>
    </p:spTree>
    <p:extLst>
      <p:ext uri="{BB962C8B-B14F-4D97-AF65-F5344CB8AC3E}">
        <p14:creationId xmlns:p14="http://schemas.microsoft.com/office/powerpoint/2010/main" val="220683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Mnoho</a:t>
            </a:r>
            <a:r>
              <a:rPr lang="cs-CZ" baseline="0" dirty="0" smtClean="0"/>
              <a:t> událostí, přesto stojíme stále někde uprostřed přeměny vědecké komunikace, nedočkali jsme se rázného rozhodnutí, které by převrátilo způsob VK – podobně jako v roce 1939 přišla německá okupace a ze dne na den se začalo jezdit vpravo. Přechod na OA ostatně přirovnal v jednom svém článku J. Šilhánek právě ke změně způsobu jízdy zleva doprava. Proč se zatím nedaří přechod na OA není chybou principu OA, ale velkou setrvačností - situací ve vydavatelském průmyslu, monopol vydavatelů, umělé udržování copyrightu, hodnocení vědy. Letošní rok plný událostí, které nahrávají do karet spíše zlaté cestě OA, respektive placenému OA, na kterém vydělávají opět vydavatelé.</a:t>
            </a:r>
          </a:p>
          <a:p>
            <a:r>
              <a:rPr lang="cs-CZ" baseline="0" dirty="0" smtClean="0"/>
              <a:t>Události, které ukázaly, kdo stojí na které straně.</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a:t>
            </a:fld>
            <a:endParaRPr lang="cs-CZ"/>
          </a:p>
        </p:txBody>
      </p:sp>
    </p:spTree>
    <p:extLst>
      <p:ext uri="{BB962C8B-B14F-4D97-AF65-F5344CB8AC3E}">
        <p14:creationId xmlns:p14="http://schemas.microsoft.com/office/powerpoint/2010/main" val="228593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Finch</a:t>
            </a:r>
            <a:r>
              <a:rPr lang="cs-CZ" dirty="0" smtClean="0"/>
              <a:t> </a:t>
            </a:r>
            <a:r>
              <a:rPr lang="cs-CZ" dirty="0" err="1" smtClean="0"/>
              <a:t>group</a:t>
            </a:r>
            <a:r>
              <a:rPr lang="cs-CZ" dirty="0" smtClean="0"/>
              <a:t> složená</a:t>
            </a:r>
            <a:r>
              <a:rPr lang="cs-CZ" baseline="0" dirty="0" smtClean="0"/>
              <a:t> ze zástupců vydavatelů </a:t>
            </a:r>
            <a:r>
              <a:rPr lang="cs-CZ" baseline="0" dirty="0" err="1" smtClean="0"/>
              <a:t>springer</a:t>
            </a:r>
            <a:r>
              <a:rPr lang="cs-CZ" baseline="0" dirty="0" smtClean="0"/>
              <a:t>, </a:t>
            </a:r>
            <a:r>
              <a:rPr lang="cs-CZ" baseline="0" dirty="0" err="1" smtClean="0"/>
              <a:t>wiley</a:t>
            </a:r>
            <a:r>
              <a:rPr lang="cs-CZ" baseline="0" dirty="0" smtClean="0"/>
              <a:t>, grantových agentur, </a:t>
            </a:r>
            <a:r>
              <a:rPr lang="cs-CZ" baseline="0" dirty="0" err="1" smtClean="0"/>
              <a:t>vyd</a:t>
            </a:r>
            <a:r>
              <a:rPr lang="cs-CZ" baseline="0" dirty="0" smtClean="0"/>
              <a:t>. 18. června 2012</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Přitom i AVČR</a:t>
            </a:r>
            <a:r>
              <a:rPr lang="cs-CZ" baseline="0" dirty="0" smtClean="0"/>
              <a:t> vyloučila ze svého fondu na podporu </a:t>
            </a:r>
            <a:r>
              <a:rPr lang="cs-CZ" baseline="0" dirty="0" err="1" smtClean="0"/>
              <a:t>Gold</a:t>
            </a:r>
            <a:r>
              <a:rPr lang="cs-CZ" baseline="0" dirty="0" smtClean="0"/>
              <a:t> OA hybridní časopisy – tedy ty, které si předplácíme a zároveň autorům umožňují zaplacení poplatku za OA k jejich článku</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12</a:t>
            </a:fld>
            <a:endParaRPr lang="cs-CZ"/>
          </a:p>
        </p:txBody>
      </p:sp>
    </p:spTree>
    <p:extLst>
      <p:ext uri="{BB962C8B-B14F-4D97-AF65-F5344CB8AC3E}">
        <p14:creationId xmlns:p14="http://schemas.microsoft.com/office/powerpoint/2010/main" val="444107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13</a:t>
            </a:fld>
            <a:endParaRPr lang="cs-CZ"/>
          </a:p>
        </p:txBody>
      </p:sp>
    </p:spTree>
    <p:extLst>
      <p:ext uri="{BB962C8B-B14F-4D97-AF65-F5344CB8AC3E}">
        <p14:creationId xmlns:p14="http://schemas.microsoft.com/office/powerpoint/2010/main" val="151297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14</a:t>
            </a:fld>
            <a:endParaRPr lang="cs-CZ"/>
          </a:p>
        </p:txBody>
      </p:sp>
    </p:spTree>
    <p:extLst>
      <p:ext uri="{BB962C8B-B14F-4D97-AF65-F5344CB8AC3E}">
        <p14:creationId xmlns:p14="http://schemas.microsoft.com/office/powerpoint/2010/main" val="124615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15</a:t>
            </a:fld>
            <a:endParaRPr lang="cs-CZ"/>
          </a:p>
        </p:txBody>
      </p:sp>
    </p:spTree>
    <p:extLst>
      <p:ext uri="{BB962C8B-B14F-4D97-AF65-F5344CB8AC3E}">
        <p14:creationId xmlns:p14="http://schemas.microsoft.com/office/powerpoint/2010/main" val="124615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16</a:t>
            </a:fld>
            <a:endParaRPr lang="cs-CZ"/>
          </a:p>
        </p:txBody>
      </p:sp>
    </p:spTree>
    <p:extLst>
      <p:ext uri="{BB962C8B-B14F-4D97-AF65-F5344CB8AC3E}">
        <p14:creationId xmlns:p14="http://schemas.microsoft.com/office/powerpoint/2010/main" val="1785298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17</a:t>
            </a:fld>
            <a:endParaRPr lang="cs-CZ"/>
          </a:p>
        </p:txBody>
      </p:sp>
    </p:spTree>
    <p:extLst>
      <p:ext uri="{BB962C8B-B14F-4D97-AF65-F5344CB8AC3E}">
        <p14:creationId xmlns:p14="http://schemas.microsoft.com/office/powerpoint/2010/main" val="281577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18</a:t>
            </a:fld>
            <a:endParaRPr lang="cs-CZ"/>
          </a:p>
        </p:txBody>
      </p:sp>
    </p:spTree>
    <p:extLst>
      <p:ext uri="{BB962C8B-B14F-4D97-AF65-F5344CB8AC3E}">
        <p14:creationId xmlns:p14="http://schemas.microsoft.com/office/powerpoint/2010/main" val="9566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19</a:t>
            </a:fld>
            <a:endParaRPr lang="cs-CZ"/>
          </a:p>
        </p:txBody>
      </p:sp>
    </p:spTree>
    <p:extLst>
      <p:ext uri="{BB962C8B-B14F-4D97-AF65-F5344CB8AC3E}">
        <p14:creationId xmlns:p14="http://schemas.microsoft.com/office/powerpoint/2010/main" val="402778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Události,</a:t>
            </a:r>
            <a:r>
              <a:rPr lang="cs-CZ" baseline="0" dirty="0" smtClean="0"/>
              <a:t> o kterých se zmíním, nejsou uměle nafouknuté bubliny, jak by se mohlo podle znázornění zdát, ale spíše se jedná o částice - molekuly, které vytvářejí větší organický celek v proudu vědecké komunikace. Pokusila jsem se vybrat ty, které zapadají do časové a logické linie. (nastaveno na open)</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2</a:t>
            </a:fld>
            <a:endParaRPr lang="cs-CZ"/>
          </a:p>
        </p:txBody>
      </p:sp>
    </p:spTree>
    <p:extLst>
      <p:ext uri="{BB962C8B-B14F-4D97-AF65-F5344CB8AC3E}">
        <p14:creationId xmlns:p14="http://schemas.microsoft.com/office/powerpoint/2010/main" val="3312652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20</a:t>
            </a:fld>
            <a:endParaRPr lang="cs-CZ"/>
          </a:p>
        </p:txBody>
      </p:sp>
    </p:spTree>
    <p:extLst>
      <p:ext uri="{BB962C8B-B14F-4D97-AF65-F5344CB8AC3E}">
        <p14:creationId xmlns:p14="http://schemas.microsoft.com/office/powerpoint/2010/main" val="393750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21</a:t>
            </a:fld>
            <a:endParaRPr lang="cs-CZ"/>
          </a:p>
        </p:txBody>
      </p:sp>
    </p:spTree>
    <p:extLst>
      <p:ext uri="{BB962C8B-B14F-4D97-AF65-F5344CB8AC3E}">
        <p14:creationId xmlns:p14="http://schemas.microsoft.com/office/powerpoint/2010/main" val="218976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Kdo navrhoval</a:t>
            </a:r>
            <a:r>
              <a:rPr lang="cs-CZ" baseline="0" dirty="0" smtClean="0"/>
              <a:t> – jména</a:t>
            </a:r>
          </a:p>
          <a:p>
            <a:r>
              <a:rPr lang="cs-CZ" dirty="0" smtClean="0"/>
              <a:t>http://cyber.law.harvard.edu/hoap/Notes_on_the_Research_Works_Act</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Zastánci OA kontrovali</a:t>
            </a:r>
            <a:r>
              <a:rPr lang="cs-CZ" baseline="0" dirty="0" smtClean="0"/>
              <a:t> zveřejněním petice za OA k výsledkům výzkumu podporovaného z veřejných prostředků – jedním z cílů petice – rozšíření politiky NIH na všechny grantové agentury.</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Změny politiky</a:t>
            </a:r>
            <a:r>
              <a:rPr lang="cs-CZ" baseline="0" dirty="0" smtClean="0"/>
              <a:t>  v duchu RWA – obstrukce pro zelenou cestu, nelze spoléhat na </a:t>
            </a:r>
            <a:r>
              <a:rPr lang="cs-CZ" baseline="0" dirty="0" err="1" smtClean="0"/>
              <a:t>sherpu</a:t>
            </a:r>
            <a:r>
              <a:rPr lang="cs-CZ" baseline="0" dirty="0" smtClean="0"/>
              <a:t>, změna IEEE, který dokonce dovoloval uložit i </a:t>
            </a:r>
            <a:r>
              <a:rPr lang="cs-CZ" baseline="0" dirty="0" err="1" smtClean="0"/>
              <a:t>pdf</a:t>
            </a:r>
            <a:r>
              <a:rPr lang="cs-CZ" baseline="0" dirty="0" smtClean="0"/>
              <a:t> </a:t>
            </a:r>
            <a:r>
              <a:rPr lang="cs-CZ" baseline="0" dirty="0" err="1" smtClean="0"/>
              <a:t>vyd</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6</a:t>
            </a:fld>
            <a:endParaRPr lang="cs-CZ"/>
          </a:p>
        </p:txBody>
      </p:sp>
    </p:spTree>
    <p:extLst>
      <p:ext uri="{BB962C8B-B14F-4D97-AF65-F5344CB8AC3E}">
        <p14:creationId xmlns:p14="http://schemas.microsoft.com/office/powerpoint/2010/main" val="136250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Memorandum</a:t>
            </a:r>
            <a:r>
              <a:rPr lang="cs-CZ" baseline="0" dirty="0" smtClean="0"/>
              <a:t> získalo velkou pozornost médií, která si uvědomila, že když knihovna jedné z nejprestižnější univerzity na světě si nemůže dovolit předplácet všechny časopisy, které potřebuje, pak situace vydávání vědecké literatury stojí za pozornost. – deník </a:t>
            </a:r>
            <a:r>
              <a:rPr lang="cs-CZ" baseline="0" dirty="0" err="1" smtClean="0"/>
              <a:t>guardian</a:t>
            </a:r>
            <a:r>
              <a:rPr lang="cs-CZ" baseline="0" dirty="0" smtClean="0"/>
              <a:t> a také server česká pozice.</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8</a:t>
            </a:fld>
            <a:endParaRPr lang="cs-CZ"/>
          </a:p>
        </p:txBody>
      </p:sp>
    </p:spTree>
    <p:extLst>
      <p:ext uri="{BB962C8B-B14F-4D97-AF65-F5344CB8AC3E}">
        <p14:creationId xmlns:p14="http://schemas.microsoft.com/office/powerpoint/2010/main" val="170284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Finch</a:t>
            </a:r>
            <a:r>
              <a:rPr lang="cs-CZ" dirty="0" smtClean="0"/>
              <a:t> </a:t>
            </a:r>
            <a:r>
              <a:rPr lang="cs-CZ" dirty="0" err="1" smtClean="0"/>
              <a:t>group</a:t>
            </a:r>
            <a:r>
              <a:rPr lang="cs-CZ" dirty="0" smtClean="0"/>
              <a:t> složená</a:t>
            </a:r>
            <a:r>
              <a:rPr lang="cs-CZ" baseline="0" dirty="0" smtClean="0"/>
              <a:t> ze zástupců vydavatelů </a:t>
            </a:r>
            <a:r>
              <a:rPr lang="cs-CZ" baseline="0" dirty="0" err="1" smtClean="0"/>
              <a:t>springer</a:t>
            </a:r>
            <a:r>
              <a:rPr lang="cs-CZ" baseline="0" dirty="0" smtClean="0"/>
              <a:t>, </a:t>
            </a:r>
            <a:r>
              <a:rPr lang="cs-CZ" baseline="0" dirty="0" err="1" smtClean="0"/>
              <a:t>wiley</a:t>
            </a:r>
            <a:r>
              <a:rPr lang="cs-CZ" baseline="0" dirty="0" smtClean="0"/>
              <a:t>, grantových agentur, </a:t>
            </a:r>
            <a:r>
              <a:rPr lang="cs-CZ" baseline="0" dirty="0" err="1" smtClean="0"/>
              <a:t>vyd</a:t>
            </a:r>
            <a:r>
              <a:rPr lang="cs-CZ" baseline="0" dirty="0" smtClean="0"/>
              <a:t>. 18. </a:t>
            </a:r>
            <a:r>
              <a:rPr lang="cs-CZ" baseline="0" smtClean="0"/>
              <a:t>června 2012</a:t>
            </a:r>
            <a:endParaRPr lang="cs-CZ" dirty="0"/>
          </a:p>
        </p:txBody>
      </p:sp>
      <p:sp>
        <p:nvSpPr>
          <p:cNvPr id="4" name="Zástupný symbol pro číslo snímku 3"/>
          <p:cNvSpPr>
            <a:spLocks noGrp="1"/>
          </p:cNvSpPr>
          <p:nvPr>
            <p:ph type="sldNum" sz="quarter" idx="10"/>
          </p:nvPr>
        </p:nvSpPr>
        <p:spPr/>
        <p:txBody>
          <a:bodyPr/>
          <a:lstStyle/>
          <a:p>
            <a:fld id="{55DECC29-4B1D-4362-91FD-C0C420C94054}" type="slidenum">
              <a:rPr lang="cs-CZ" smtClean="0"/>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27.9.2012</a:t>
            </a:r>
            <a:endParaRPr lang="cs-CZ"/>
          </a:p>
        </p:txBody>
      </p:sp>
      <p:sp>
        <p:nvSpPr>
          <p:cNvPr id="6" name="Zástupný symbol pro zápatí 5"/>
          <p:cNvSpPr>
            <a:spLocks noGrp="1"/>
          </p:cNvSpPr>
          <p:nvPr>
            <p:ph type="ftr" sz="quarter" idx="11"/>
          </p:nvPr>
        </p:nvSpPr>
        <p:spPr/>
        <p:txBody>
          <a:bodyPr/>
          <a:lstStyle/>
          <a:p>
            <a:r>
              <a:rPr lang="cs-CZ" smtClean="0"/>
              <a:t>Bibliotheca academica, Pardubice</a:t>
            </a:r>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27.9.2012</a:t>
            </a:r>
            <a:endParaRPr lang="cs-CZ"/>
          </a:p>
        </p:txBody>
      </p:sp>
      <p:sp>
        <p:nvSpPr>
          <p:cNvPr id="8" name="Zástupný symbol pro zápatí 7"/>
          <p:cNvSpPr>
            <a:spLocks noGrp="1"/>
          </p:cNvSpPr>
          <p:nvPr>
            <p:ph type="ftr" sz="quarter" idx="11"/>
          </p:nvPr>
        </p:nvSpPr>
        <p:spPr/>
        <p:txBody>
          <a:bodyPr/>
          <a:lstStyle/>
          <a:p>
            <a:r>
              <a:rPr lang="cs-CZ" smtClean="0"/>
              <a:t>Bibliotheca academica, Pardubice</a:t>
            </a:r>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27.9.2012</a:t>
            </a:r>
            <a:endParaRPr lang="cs-CZ"/>
          </a:p>
        </p:txBody>
      </p:sp>
      <p:sp>
        <p:nvSpPr>
          <p:cNvPr id="3" name="Zástupný symbol pro zápatí 2"/>
          <p:cNvSpPr>
            <a:spLocks noGrp="1"/>
          </p:cNvSpPr>
          <p:nvPr>
            <p:ph type="ftr" sz="quarter" idx="11"/>
          </p:nvPr>
        </p:nvSpPr>
        <p:spPr/>
        <p:txBody>
          <a:bodyPr/>
          <a:lstStyle/>
          <a:p>
            <a:r>
              <a:rPr lang="cs-CZ" smtClean="0"/>
              <a:t>Bibliotheca academica, Pardubice</a:t>
            </a:r>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27.9.2012</a:t>
            </a:r>
            <a:endParaRPr lang="cs-CZ"/>
          </a:p>
        </p:txBody>
      </p:sp>
      <p:sp>
        <p:nvSpPr>
          <p:cNvPr id="6" name="Zástupný symbol pro zápatí 5"/>
          <p:cNvSpPr>
            <a:spLocks noGrp="1"/>
          </p:cNvSpPr>
          <p:nvPr>
            <p:ph type="ftr" sz="quarter" idx="11"/>
          </p:nvPr>
        </p:nvSpPr>
        <p:spPr/>
        <p:txBody>
          <a:bodyPr/>
          <a:lstStyle/>
          <a:p>
            <a:r>
              <a:rPr lang="cs-CZ" smtClean="0"/>
              <a:t>Bibliotheca academica, Pardubice</a:t>
            </a:r>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27.9.2012</a:t>
            </a:r>
            <a:endParaRPr lang="cs-CZ"/>
          </a:p>
        </p:txBody>
      </p:sp>
      <p:sp>
        <p:nvSpPr>
          <p:cNvPr id="6" name="Zástupný symbol pro zápatí 5"/>
          <p:cNvSpPr>
            <a:spLocks noGrp="1"/>
          </p:cNvSpPr>
          <p:nvPr>
            <p:ph type="ftr" sz="quarter" idx="11"/>
          </p:nvPr>
        </p:nvSpPr>
        <p:spPr/>
        <p:txBody>
          <a:bodyPr/>
          <a:lstStyle/>
          <a:p>
            <a:r>
              <a:rPr lang="cs-CZ" smtClean="0"/>
              <a:t>Bibliotheca academica, Pardubice</a:t>
            </a:r>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27.9.2012</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Bibliotheca academica, Pardubice</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echeblog.com/index.php/tech-gadget/7-cool-and-weird-smart-car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hyperlink" Target="http://auto.idnes.cz/autofotka-tydne-zlate-bmw-oslnuje-vystaviste-f4a-/automoto.aspx?c=A110324_195709_automoto_hig"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photo.php?fbid=284416678330996&amp;set=a.143595232413142.24466.136867133085952&amp;type=3&amp;theate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kvs.cz/obr/podpis-berlin-declaration.jp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coar-repositories.org/news/coar-writes-open-letter-as-reaction-to-elseviers-practic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blog.thecostofknowledge.com/wp-content/uploads/2012/02/6799831691_84690009a5_b.jp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isites.harvard.edu/icb/icb.do?keyword=k77982&amp;tabgroupid=icb.tabgroup14344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764704"/>
            <a:ext cx="7772400" cy="1780108"/>
          </a:xfrm>
        </p:spPr>
        <p:txBody>
          <a:bodyPr/>
          <a:lstStyle/>
          <a:p>
            <a:r>
              <a:rPr lang="cs-CZ" dirty="0"/>
              <a:t>Co nového v OA </a:t>
            </a:r>
            <a:r>
              <a:rPr lang="cs-CZ" dirty="0" smtClean="0"/>
              <a:t>ve světě a v </a:t>
            </a:r>
            <a:r>
              <a:rPr lang="cs-CZ" dirty="0"/>
              <a:t>ČR</a:t>
            </a:r>
          </a:p>
        </p:txBody>
      </p:sp>
      <p:sp>
        <p:nvSpPr>
          <p:cNvPr id="3" name="Podnadpis 2"/>
          <p:cNvSpPr>
            <a:spLocks noGrp="1"/>
          </p:cNvSpPr>
          <p:nvPr>
            <p:ph type="subTitle" idx="1"/>
          </p:nvPr>
        </p:nvSpPr>
        <p:spPr>
          <a:xfrm>
            <a:off x="1979712" y="4221088"/>
            <a:ext cx="6400800" cy="1473200"/>
          </a:xfrm>
        </p:spPr>
        <p:txBody>
          <a:bodyPr>
            <a:normAutofit/>
          </a:bodyPr>
          <a:lstStyle/>
          <a:p>
            <a:pPr algn="r"/>
            <a:r>
              <a:rPr lang="cs-CZ" dirty="0" smtClean="0"/>
              <a:t>Mgr. Pavla Rygelová</a:t>
            </a:r>
          </a:p>
          <a:p>
            <a:pPr algn="r"/>
            <a:r>
              <a:rPr lang="cs-CZ" dirty="0" smtClean="0"/>
              <a:t>Ústřední knihovna VŠB-TUO</a:t>
            </a:r>
            <a:endParaRPr lang="cs-CZ" dirty="0"/>
          </a:p>
        </p:txBody>
      </p:sp>
      <p:sp>
        <p:nvSpPr>
          <p:cNvPr id="4" name="TextovéPole 3"/>
          <p:cNvSpPr txBox="1"/>
          <p:nvPr/>
        </p:nvSpPr>
        <p:spPr>
          <a:xfrm>
            <a:off x="2975699" y="2492896"/>
            <a:ext cx="3192603" cy="646331"/>
          </a:xfrm>
          <a:prstGeom prst="rect">
            <a:avLst/>
          </a:prstGeom>
          <a:noFill/>
        </p:spPr>
        <p:txBody>
          <a:bodyPr wrap="square" rtlCol="0">
            <a:spAutoFit/>
          </a:bodyPr>
          <a:lstStyle/>
          <a:p>
            <a:r>
              <a:rPr lang="cs-CZ" sz="3600" dirty="0" smtClean="0">
                <a:solidFill>
                  <a:schemeClr val="bg1">
                    <a:lumMod val="50000"/>
                  </a:schemeClr>
                </a:solidFill>
              </a:rPr>
              <a:t>„</a:t>
            </a:r>
            <a:r>
              <a:rPr lang="cs-CZ" sz="3600" dirty="0" err="1" smtClean="0">
                <a:solidFill>
                  <a:schemeClr val="bg1">
                    <a:lumMod val="50000"/>
                  </a:schemeClr>
                </a:solidFill>
              </a:rPr>
              <a:t>gold</a:t>
            </a:r>
            <a:r>
              <a:rPr lang="cs-CZ" sz="3600" dirty="0" smtClean="0">
                <a:solidFill>
                  <a:schemeClr val="bg1">
                    <a:lumMod val="50000"/>
                  </a:schemeClr>
                </a:solidFill>
              </a:rPr>
              <a:t> vs. green“</a:t>
            </a:r>
            <a:endParaRPr lang="cs-CZ"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ormAutofit/>
          </a:bodyPr>
          <a:lstStyle/>
          <a:p>
            <a:r>
              <a:rPr lang="cs-CZ" dirty="0" smtClean="0"/>
              <a:t>Nová politika OA ve VB</a:t>
            </a:r>
            <a:endParaRPr lang="cs-CZ" dirty="0"/>
          </a:p>
        </p:txBody>
      </p:sp>
      <p:pic>
        <p:nvPicPr>
          <p:cNvPr id="9" name="Zástupný symbol pro obsah 8" descr="willets.jpg"/>
          <p:cNvPicPr>
            <a:picLocks noGrp="1" noChangeAspect="1"/>
          </p:cNvPicPr>
          <p:nvPr>
            <p:ph sz="half" idx="1"/>
          </p:nvPr>
        </p:nvPicPr>
        <p:blipFill>
          <a:blip r:embed="rId3" cstate="print"/>
          <a:stretch>
            <a:fillRect/>
          </a:stretch>
        </p:blipFill>
        <p:spPr>
          <a:xfrm>
            <a:off x="395536" y="1556792"/>
            <a:ext cx="2520280" cy="3549202"/>
          </a:xfrm>
        </p:spPr>
      </p:pic>
      <p:sp>
        <p:nvSpPr>
          <p:cNvPr id="8" name="Zástupný symbol pro obsah 7"/>
          <p:cNvSpPr>
            <a:spLocks noGrp="1"/>
          </p:cNvSpPr>
          <p:nvPr>
            <p:ph sz="half" idx="2"/>
          </p:nvPr>
        </p:nvSpPr>
        <p:spPr>
          <a:xfrm>
            <a:off x="3059832" y="1600200"/>
            <a:ext cx="5626968" cy="4525963"/>
          </a:xfrm>
        </p:spPr>
        <p:txBody>
          <a:bodyPr>
            <a:normAutofit/>
          </a:bodyPr>
          <a:lstStyle/>
          <a:p>
            <a:pPr>
              <a:buBlip>
                <a:blip r:embed="rId4"/>
              </a:buBlip>
            </a:pPr>
            <a:r>
              <a:rPr lang="cs-CZ" dirty="0" smtClean="0"/>
              <a:t>Od roku 2014 mají být všechny výsledky volně přístupné</a:t>
            </a:r>
          </a:p>
          <a:p>
            <a:pPr>
              <a:buBlip>
                <a:blip r:embed="rId4"/>
              </a:buBlip>
            </a:pPr>
            <a:r>
              <a:rPr lang="cs-CZ" dirty="0" smtClean="0"/>
              <a:t>Problematická podpora placeného OA publikování a potlačení </a:t>
            </a:r>
            <a:r>
              <a:rPr lang="cs-CZ" dirty="0" smtClean="0"/>
              <a:t>zelené cesty</a:t>
            </a:r>
            <a:endParaRPr lang="cs-CZ" dirty="0" smtClean="0"/>
          </a:p>
          <a:p>
            <a:pPr>
              <a:buBlip>
                <a:blip r:embed="rId4"/>
              </a:buBlip>
            </a:pPr>
            <a:r>
              <a:rPr lang="cs-CZ" dirty="0" smtClean="0"/>
              <a:t>Vyčlenění finančních prostředků na APC – </a:t>
            </a:r>
            <a:r>
              <a:rPr lang="cs-CZ" dirty="0" smtClean="0"/>
              <a:t>na </a:t>
            </a:r>
            <a:r>
              <a:rPr lang="cs-CZ" dirty="0" smtClean="0"/>
              <a:t>úkor podpory samotného výzkumu</a:t>
            </a:r>
          </a:p>
          <a:p>
            <a:pPr>
              <a:buNone/>
            </a:pPr>
            <a:endParaRPr lang="cs-CZ" dirty="0"/>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10</a:t>
            </a:fld>
            <a:endParaRPr lang="cs-CZ"/>
          </a:p>
        </p:txBody>
      </p:sp>
    </p:spTree>
    <p:extLst>
      <p:ext uri="{BB962C8B-B14F-4D97-AF65-F5344CB8AC3E}">
        <p14:creationId xmlns:p14="http://schemas.microsoft.com/office/powerpoint/2010/main" val="414686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ormAutofit fontScale="90000"/>
          </a:bodyPr>
          <a:lstStyle/>
          <a:p>
            <a:r>
              <a:rPr lang="cs-CZ" dirty="0" smtClean="0"/>
              <a:t>Politika RCUK vs. BOAI10 doporučení</a:t>
            </a:r>
            <a:endParaRPr lang="cs-CZ" dirty="0"/>
          </a:p>
        </p:txBody>
      </p:sp>
      <p:pic>
        <p:nvPicPr>
          <p:cNvPr id="7" name="Zástupný symbol pro obsah 6" descr="boai10-1.serendipityThumb.png"/>
          <p:cNvPicPr>
            <a:picLocks noGrp="1" noChangeAspect="1"/>
          </p:cNvPicPr>
          <p:nvPr>
            <p:ph sz="half" idx="2"/>
          </p:nvPr>
        </p:nvPicPr>
        <p:blipFill>
          <a:blip r:embed="rId3" cstate="print"/>
          <a:stretch>
            <a:fillRect/>
          </a:stretch>
        </p:blipFill>
        <p:spPr>
          <a:xfrm>
            <a:off x="6084168" y="1268760"/>
            <a:ext cx="590550" cy="1047750"/>
          </a:xfrm>
        </p:spPr>
      </p:pic>
      <p:sp>
        <p:nvSpPr>
          <p:cNvPr id="12" name="Zástupný symbol pro obsah 11"/>
          <p:cNvSpPr>
            <a:spLocks noGrp="1"/>
          </p:cNvSpPr>
          <p:nvPr>
            <p:ph sz="quarter" idx="4"/>
          </p:nvPr>
        </p:nvSpPr>
        <p:spPr>
          <a:xfrm>
            <a:off x="4572000" y="2564904"/>
            <a:ext cx="4041775" cy="3951288"/>
          </a:xfrm>
        </p:spPr>
        <p:txBody>
          <a:bodyPr>
            <a:normAutofit fontScale="77500" lnSpcReduction="20000"/>
          </a:bodyPr>
          <a:lstStyle/>
          <a:p>
            <a:pPr>
              <a:buBlip>
                <a:blip r:embed="rId4"/>
              </a:buBlip>
            </a:pPr>
            <a:r>
              <a:rPr lang="cs-CZ" dirty="0" smtClean="0"/>
              <a:t> </a:t>
            </a:r>
            <a:r>
              <a:rPr lang="cs-CZ" sz="2600" dirty="0" smtClean="0"/>
              <a:t>Uložení článku do </a:t>
            </a:r>
            <a:r>
              <a:rPr lang="cs-CZ" sz="2600" dirty="0" err="1" smtClean="0"/>
              <a:t>repozitáře</a:t>
            </a:r>
            <a:r>
              <a:rPr lang="cs-CZ" sz="2600" dirty="0" smtClean="0"/>
              <a:t> by mělo proběhnout co nejdříve, nejlépe v době přijetí článku k publikování, nejpozději k datu vydání článku.</a:t>
            </a:r>
          </a:p>
          <a:p>
            <a:pPr>
              <a:buBlip>
                <a:blip r:embed="rId4"/>
              </a:buBlip>
            </a:pPr>
            <a:r>
              <a:rPr lang="cs-CZ" sz="2600" dirty="0" smtClean="0"/>
              <a:t>Politika univerzity by měla </a:t>
            </a:r>
            <a:r>
              <a:rPr lang="cs-CZ" sz="2600" b="1" dirty="0" smtClean="0"/>
              <a:t>respektovat svobodu vědeckého pracovníka na výběr časopisu podle svého uvážení.</a:t>
            </a:r>
          </a:p>
          <a:p>
            <a:pPr>
              <a:buBlip>
                <a:blip r:embed="rId4"/>
              </a:buBlip>
            </a:pPr>
            <a:r>
              <a:rPr lang="cs-CZ" sz="2600" dirty="0" smtClean="0"/>
              <a:t>Politika univerzity by měla </a:t>
            </a:r>
            <a:r>
              <a:rPr lang="cs-CZ" sz="2600" b="1" dirty="0" smtClean="0"/>
              <a:t>podporovat, nikoli vyžadovat publikování v otevřených časopisech</a:t>
            </a:r>
          </a:p>
          <a:p>
            <a:pPr>
              <a:buNone/>
            </a:pPr>
            <a:endParaRPr lang="cs-CZ" dirty="0"/>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11</a:t>
            </a:fld>
            <a:endParaRPr lang="cs-CZ"/>
          </a:p>
        </p:txBody>
      </p:sp>
      <p:pic>
        <p:nvPicPr>
          <p:cNvPr id="8" name="Obrázek 7" descr="Rcuk-logo1.serendipityThumb.png"/>
          <p:cNvPicPr>
            <a:picLocks noChangeAspect="1"/>
          </p:cNvPicPr>
          <p:nvPr/>
        </p:nvPicPr>
        <p:blipFill>
          <a:blip r:embed="rId5" cstate="print"/>
          <a:stretch>
            <a:fillRect/>
          </a:stretch>
        </p:blipFill>
        <p:spPr>
          <a:xfrm>
            <a:off x="1619672" y="1340768"/>
            <a:ext cx="1047750" cy="1047750"/>
          </a:xfrm>
          <a:prstGeom prst="rect">
            <a:avLst/>
          </a:prstGeom>
        </p:spPr>
      </p:pic>
      <p:sp>
        <p:nvSpPr>
          <p:cNvPr id="13" name="Obdélník 12"/>
          <p:cNvSpPr/>
          <p:nvPr/>
        </p:nvSpPr>
        <p:spPr>
          <a:xfrm>
            <a:off x="323528" y="2564904"/>
            <a:ext cx="3888432" cy="369332"/>
          </a:xfrm>
          <a:prstGeom prst="rect">
            <a:avLst/>
          </a:prstGeom>
        </p:spPr>
        <p:txBody>
          <a:bodyPr wrap="square">
            <a:spAutoFit/>
          </a:bodyPr>
          <a:lstStyle/>
          <a:p>
            <a:endParaRPr lang="cs-CZ" dirty="0" smtClean="0"/>
          </a:p>
        </p:txBody>
      </p:sp>
      <p:sp>
        <p:nvSpPr>
          <p:cNvPr id="17" name="TextovéPole 16"/>
          <p:cNvSpPr txBox="1"/>
          <p:nvPr/>
        </p:nvSpPr>
        <p:spPr>
          <a:xfrm>
            <a:off x="323529" y="2564904"/>
            <a:ext cx="4032448" cy="4524315"/>
          </a:xfrm>
          <a:prstGeom prst="rect">
            <a:avLst/>
          </a:prstGeom>
          <a:noFill/>
        </p:spPr>
        <p:txBody>
          <a:bodyPr wrap="square" rtlCol="0">
            <a:spAutoFit/>
          </a:bodyPr>
          <a:lstStyle/>
          <a:p>
            <a:pPr marL="342900" indent="-342900">
              <a:buFont typeface="Arial" pitchFamily="34" charset="0"/>
              <a:buChar char="•"/>
            </a:pPr>
            <a:r>
              <a:rPr lang="cs-CZ" dirty="0" smtClean="0"/>
              <a:t> článek musí vyjít v časopise, který je v souladu s politikou RCUK</a:t>
            </a:r>
          </a:p>
          <a:p>
            <a:pPr marL="342900" indent="-342900">
              <a:buFont typeface="+mj-lt"/>
              <a:buAutoNum type="arabicPeriod"/>
            </a:pPr>
            <a:r>
              <a:rPr lang="cs-CZ" dirty="0" smtClean="0"/>
              <a:t> časopis poskytuje neomezený přístup k finální verzi článku a dovoluje okamžité uložení článku do </a:t>
            </a:r>
            <a:r>
              <a:rPr lang="cs-CZ" dirty="0" err="1" smtClean="0"/>
              <a:t>repozitáře</a:t>
            </a:r>
            <a:endParaRPr lang="cs-CZ" dirty="0" smtClean="0"/>
          </a:p>
          <a:p>
            <a:pPr lvl="1">
              <a:buFont typeface="Arial" pitchFamily="34" charset="0"/>
              <a:buChar char="•"/>
            </a:pPr>
            <a:r>
              <a:rPr lang="cs-CZ" dirty="0" smtClean="0"/>
              <a:t> zaplacení APC (licence CC-BY)</a:t>
            </a:r>
          </a:p>
          <a:p>
            <a:pPr lvl="1"/>
            <a:r>
              <a:rPr lang="cs-CZ" dirty="0" smtClean="0"/>
              <a:t>NEBO</a:t>
            </a:r>
            <a:endParaRPr lang="cs-CZ" dirty="0" smtClean="0">
              <a:solidFill>
                <a:srgbClr val="FF0000"/>
              </a:solidFill>
            </a:endParaRPr>
          </a:p>
          <a:p>
            <a:pPr marL="342900" indent="-342900">
              <a:buFont typeface="+mj-lt"/>
              <a:buAutoNum type="arabicPeriod"/>
            </a:pPr>
            <a:r>
              <a:rPr lang="cs-CZ" dirty="0" smtClean="0"/>
              <a:t>Pokud vydavatel neumožňuje  možnost  1, časopis musí dovolit uložení </a:t>
            </a:r>
            <a:r>
              <a:rPr lang="cs-CZ" dirty="0" err="1" smtClean="0"/>
              <a:t>postprintu</a:t>
            </a:r>
            <a:r>
              <a:rPr lang="cs-CZ" dirty="0" smtClean="0"/>
              <a:t> do </a:t>
            </a:r>
            <a:r>
              <a:rPr lang="cs-CZ" dirty="0" err="1" smtClean="0"/>
              <a:t>repozitáře</a:t>
            </a:r>
            <a:r>
              <a:rPr lang="cs-CZ" dirty="0" smtClean="0"/>
              <a:t> nejpozději do 6-12 měsíců od přijetí článku k vydání</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a:p>
        </p:txBody>
      </p:sp>
      <p:grpSp>
        <p:nvGrpSpPr>
          <p:cNvPr id="22" name="Skupina 21"/>
          <p:cNvGrpSpPr/>
          <p:nvPr/>
        </p:nvGrpSpPr>
        <p:grpSpPr>
          <a:xfrm>
            <a:off x="683568" y="4941168"/>
            <a:ext cx="2880320" cy="288032"/>
            <a:chOff x="683568" y="4941168"/>
            <a:chExt cx="2880320" cy="288032"/>
          </a:xfrm>
        </p:grpSpPr>
        <p:cxnSp>
          <p:nvCxnSpPr>
            <p:cNvPr id="19" name="Přímá spojovací čára 18"/>
            <p:cNvCxnSpPr/>
            <p:nvPr/>
          </p:nvCxnSpPr>
          <p:spPr>
            <a:xfrm>
              <a:off x="683568" y="4941168"/>
              <a:ext cx="2880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a:off x="755576" y="5229200"/>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686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ormAutofit fontScale="90000"/>
          </a:bodyPr>
          <a:lstStyle/>
          <a:p>
            <a:r>
              <a:rPr lang="cs-CZ" dirty="0" smtClean="0"/>
              <a:t>Politika Evropské komise – </a:t>
            </a:r>
            <a:r>
              <a:rPr lang="cs-CZ" dirty="0" smtClean="0"/>
              <a:t>17.7.2012 (3:5)</a:t>
            </a:r>
            <a:endParaRPr lang="cs-CZ" dirty="0"/>
          </a:p>
        </p:txBody>
      </p:sp>
      <p:sp>
        <p:nvSpPr>
          <p:cNvPr id="2" name="Zástupný symbol pro obsah 1"/>
          <p:cNvSpPr>
            <a:spLocks noGrp="1"/>
          </p:cNvSpPr>
          <p:nvPr>
            <p:ph idx="1"/>
          </p:nvPr>
        </p:nvSpPr>
        <p:spPr/>
        <p:txBody>
          <a:bodyPr>
            <a:normAutofit fontScale="55000" lnSpcReduction="20000"/>
          </a:bodyPr>
          <a:lstStyle/>
          <a:p>
            <a:r>
              <a:rPr lang="en-US" sz="4500" b="1" dirty="0" smtClean="0"/>
              <a:t>Scientific data: open access to research results will boost Europe's innovation capacity </a:t>
            </a:r>
            <a:r>
              <a:rPr lang="cs-CZ" sz="4500" b="1" dirty="0" err="1" smtClean="0"/>
              <a:t>Horizon</a:t>
            </a:r>
            <a:r>
              <a:rPr lang="cs-CZ" sz="4500" b="1" dirty="0" smtClean="0"/>
              <a:t> 2020</a:t>
            </a:r>
          </a:p>
          <a:p>
            <a:endParaRPr lang="cs-CZ" sz="4500" b="1" dirty="0" smtClean="0"/>
          </a:p>
          <a:p>
            <a:pPr marL="342900" lvl="1" indent="-342900">
              <a:buFont typeface="Arial" pitchFamily="34" charset="0"/>
              <a:buChar char="•"/>
            </a:pPr>
            <a:r>
              <a:rPr lang="cs-CZ" sz="3300" dirty="0"/>
              <a:t>Podpora obou cest zlaté i </a:t>
            </a:r>
            <a:r>
              <a:rPr lang="cs-CZ" sz="3300" dirty="0" smtClean="0"/>
              <a:t>zelené</a:t>
            </a:r>
          </a:p>
          <a:p>
            <a:pPr marL="342900" lvl="1" indent="-342900">
              <a:buFont typeface="Arial" pitchFamily="34" charset="0"/>
              <a:buChar char="•"/>
            </a:pPr>
            <a:endParaRPr lang="cs-CZ" dirty="0"/>
          </a:p>
          <a:p>
            <a:r>
              <a:rPr lang="cs-CZ" i="1" dirty="0" smtClean="0"/>
              <a:t>Články </a:t>
            </a:r>
            <a:r>
              <a:rPr lang="cs-CZ" i="1" dirty="0" smtClean="0"/>
              <a:t>budou buď volně dostupné přes vydavatele (</a:t>
            </a:r>
            <a:r>
              <a:rPr lang="cs-CZ" i="1" dirty="0" err="1" smtClean="0"/>
              <a:t>gold</a:t>
            </a:r>
            <a:r>
              <a:rPr lang="cs-CZ" i="1" dirty="0" smtClean="0"/>
              <a:t> OA) – poplatky mohou refundovány EK</a:t>
            </a:r>
          </a:p>
          <a:p>
            <a:r>
              <a:rPr lang="cs-CZ" i="1" dirty="0" smtClean="0"/>
              <a:t>Nebo se o přístup postarají autoři uložením článku do otevřeného repozitáře (green OA)</a:t>
            </a:r>
          </a:p>
          <a:p>
            <a:endParaRPr lang="cs-CZ" dirty="0" smtClean="0"/>
          </a:p>
          <a:p>
            <a:r>
              <a:rPr lang="cs-CZ" dirty="0" smtClean="0"/>
              <a:t>Komise doporučuje členským státům EU, aby podpořili stejnou politiku u svých vlastních grantových programů.</a:t>
            </a:r>
          </a:p>
          <a:p>
            <a:endParaRPr lang="cs-CZ" dirty="0"/>
          </a:p>
          <a:p>
            <a:r>
              <a:rPr lang="cs-CZ" dirty="0" smtClean="0"/>
              <a:t>Cílem je, aby v roce 2016 bylo 60 % výsledků podpořených EK volně dostupných</a:t>
            </a:r>
            <a:endParaRPr lang="en-US" dirty="0" smtClean="0"/>
          </a:p>
          <a:p>
            <a:endParaRPr lang="cs-CZ" dirty="0" smtClean="0"/>
          </a:p>
          <a:p>
            <a:endParaRPr lang="cs-CZ" dirty="0" smtClean="0"/>
          </a:p>
          <a:p>
            <a:endParaRPr lang="cs-CZ" dirty="0"/>
          </a:p>
        </p:txBody>
      </p:sp>
      <p:sp>
        <p:nvSpPr>
          <p:cNvPr id="3" name="Zástupný symbol pro datum 2"/>
          <p:cNvSpPr>
            <a:spLocks noGrp="1"/>
          </p:cNvSpPr>
          <p:nvPr>
            <p:ph type="dt" sz="half" idx="10"/>
          </p:nvPr>
        </p:nvSpPr>
        <p:spPr/>
        <p:txBody>
          <a:bodyPr/>
          <a:lstStyle/>
          <a:p>
            <a:r>
              <a:rPr lang="cs-CZ" dirty="0" smtClean="0"/>
              <a:t>27.9.2012</a:t>
            </a:r>
            <a:endParaRPr lang="cs-CZ" dirty="0"/>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12</a:t>
            </a:fld>
            <a:endParaRPr lang="cs-CZ"/>
          </a:p>
        </p:txBody>
      </p:sp>
    </p:spTree>
    <p:extLst>
      <p:ext uri="{BB962C8B-B14F-4D97-AF65-F5344CB8AC3E}">
        <p14:creationId xmlns:p14="http://schemas.microsoft.com/office/powerpoint/2010/main" val="1111788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Gold vs. Green </a:t>
            </a:r>
            <a:r>
              <a:rPr lang="cs-CZ" dirty="0"/>
              <a:t>3</a:t>
            </a:r>
            <a:r>
              <a:rPr lang="cs-CZ" dirty="0" smtClean="0"/>
              <a:t>:5</a:t>
            </a:r>
            <a:endParaRPr lang="cs-CZ" dirty="0"/>
          </a:p>
        </p:txBody>
      </p:sp>
      <p:sp>
        <p:nvSpPr>
          <p:cNvPr id="2" name="Zástupný symbol pro obsah 1"/>
          <p:cNvSpPr>
            <a:spLocks noGrp="1"/>
          </p:cNvSpPr>
          <p:nvPr>
            <p:ph sz="half" idx="2"/>
          </p:nvPr>
        </p:nvSpPr>
        <p:spPr/>
        <p:txBody>
          <a:bodyPr/>
          <a:lstStyle/>
          <a:p>
            <a:endParaRPr lang="cs-CZ" dirty="0" smtClean="0"/>
          </a:p>
          <a:p>
            <a:endParaRPr lang="cs-CZ" dirty="0"/>
          </a:p>
        </p:txBody>
      </p:sp>
      <p:pic>
        <p:nvPicPr>
          <p:cNvPr id="10" name="Zástupný symbol pro obsah 9" descr="carbug.jpg">
            <a:hlinkClick r:id="rId3"/>
          </p:cNvPr>
          <p:cNvPicPr>
            <a:picLocks noGrp="1" noChangeAspect="1"/>
          </p:cNvPicPr>
          <p:nvPr>
            <p:ph sz="quarter" idx="4"/>
          </p:nvPr>
        </p:nvPicPr>
        <p:blipFill>
          <a:blip r:embed="rId4" cstate="print"/>
          <a:stretch>
            <a:fillRect/>
          </a:stretch>
        </p:blipFill>
        <p:spPr>
          <a:xfrm>
            <a:off x="5508104" y="3429000"/>
            <a:ext cx="2834060" cy="2834060"/>
          </a:xfrm>
        </p:spPr>
      </p:pic>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13</a:t>
            </a:fld>
            <a:endParaRPr lang="cs-CZ"/>
          </a:p>
        </p:txBody>
      </p:sp>
      <p:pic>
        <p:nvPicPr>
          <p:cNvPr id="13" name="Obrázek 12" descr="HIG3a0100_DSC02702_kopie.jpg">
            <a:hlinkClick r:id="rId5"/>
          </p:cNvPr>
          <p:cNvPicPr>
            <a:picLocks noChangeAspect="1"/>
          </p:cNvPicPr>
          <p:nvPr/>
        </p:nvPicPr>
        <p:blipFill>
          <a:blip r:embed="rId6" cstate="print"/>
          <a:stretch>
            <a:fillRect/>
          </a:stretch>
        </p:blipFill>
        <p:spPr>
          <a:xfrm>
            <a:off x="323528" y="3284984"/>
            <a:ext cx="3695505" cy="2448272"/>
          </a:xfrm>
          <a:prstGeom prst="rect">
            <a:avLst/>
          </a:prstGeom>
        </p:spPr>
      </p:pic>
      <p:sp>
        <p:nvSpPr>
          <p:cNvPr id="14" name="Zástupný symbol pro text 13"/>
          <p:cNvSpPr>
            <a:spLocks noGrp="1"/>
          </p:cNvSpPr>
          <p:nvPr>
            <p:ph type="body" idx="1"/>
          </p:nvPr>
        </p:nvSpPr>
        <p:spPr>
          <a:xfrm>
            <a:off x="457200" y="1535112"/>
            <a:ext cx="3826768" cy="1605855"/>
          </a:xfrm>
        </p:spPr>
        <p:txBody>
          <a:bodyPr>
            <a:normAutofit/>
          </a:bodyPr>
          <a:lstStyle/>
          <a:p>
            <a:r>
              <a:rPr lang="cs-CZ" b="0" dirty="0" smtClean="0"/>
              <a:t>RWA</a:t>
            </a:r>
          </a:p>
          <a:p>
            <a:r>
              <a:rPr lang="cs-CZ" b="0" dirty="0" smtClean="0"/>
              <a:t>Politika </a:t>
            </a:r>
            <a:r>
              <a:rPr lang="cs-CZ" b="0" dirty="0" err="1" smtClean="0"/>
              <a:t>Elsevier</a:t>
            </a:r>
            <a:endParaRPr lang="cs-CZ" b="0" dirty="0" smtClean="0"/>
          </a:p>
          <a:p>
            <a:r>
              <a:rPr lang="cs-CZ" b="0" dirty="0" err="1" smtClean="0"/>
              <a:t>Finch</a:t>
            </a:r>
            <a:r>
              <a:rPr lang="cs-CZ" b="0" dirty="0" smtClean="0"/>
              <a:t> </a:t>
            </a:r>
            <a:r>
              <a:rPr lang="cs-CZ" b="0" dirty="0" smtClean="0"/>
              <a:t>report a Politika </a:t>
            </a:r>
            <a:r>
              <a:rPr lang="cs-CZ" b="0" dirty="0" smtClean="0"/>
              <a:t>OA UK</a:t>
            </a:r>
            <a:endParaRPr lang="cs-CZ" b="0" dirty="0"/>
          </a:p>
        </p:txBody>
      </p:sp>
      <p:sp>
        <p:nvSpPr>
          <p:cNvPr id="15" name="Zástupný symbol pro text 14"/>
          <p:cNvSpPr>
            <a:spLocks noGrp="1"/>
          </p:cNvSpPr>
          <p:nvPr>
            <p:ph type="body" sz="quarter" idx="3"/>
          </p:nvPr>
        </p:nvSpPr>
        <p:spPr>
          <a:xfrm>
            <a:off x="4644008" y="1196752"/>
            <a:ext cx="3671391" cy="2016223"/>
          </a:xfrm>
        </p:spPr>
        <p:txBody>
          <a:bodyPr>
            <a:normAutofit fontScale="92500" lnSpcReduction="10000"/>
          </a:bodyPr>
          <a:lstStyle/>
          <a:p>
            <a:r>
              <a:rPr lang="cs-CZ" b="0" dirty="0" err="1" smtClean="0"/>
              <a:t>Cost</a:t>
            </a:r>
            <a:r>
              <a:rPr lang="cs-CZ" b="0" dirty="0" smtClean="0"/>
              <a:t> </a:t>
            </a:r>
            <a:r>
              <a:rPr lang="cs-CZ" b="0" dirty="0" err="1" smtClean="0"/>
              <a:t>of</a:t>
            </a:r>
            <a:r>
              <a:rPr lang="cs-CZ" b="0" dirty="0" smtClean="0"/>
              <a:t> </a:t>
            </a:r>
            <a:r>
              <a:rPr lang="cs-CZ" b="0" dirty="0" err="1" smtClean="0"/>
              <a:t>Knowledge</a:t>
            </a:r>
            <a:endParaRPr lang="cs-CZ" b="0" dirty="0" smtClean="0"/>
          </a:p>
          <a:p>
            <a:r>
              <a:rPr lang="cs-CZ" b="0" dirty="0" smtClean="0"/>
              <a:t>Petice USA</a:t>
            </a:r>
          </a:p>
          <a:p>
            <a:r>
              <a:rPr lang="cs-CZ" b="0" dirty="0" smtClean="0"/>
              <a:t>Politika EK</a:t>
            </a:r>
          </a:p>
          <a:p>
            <a:r>
              <a:rPr lang="cs-CZ" b="0" dirty="0" smtClean="0"/>
              <a:t>BOAI10</a:t>
            </a:r>
          </a:p>
          <a:p>
            <a:r>
              <a:rPr lang="cs-CZ" b="0" dirty="0" smtClean="0"/>
              <a:t>Harvard memorandum</a:t>
            </a:r>
          </a:p>
        </p:txBody>
      </p:sp>
    </p:spTree>
    <p:extLst>
      <p:ext uri="{BB962C8B-B14F-4D97-AF65-F5344CB8AC3E}">
        <p14:creationId xmlns:p14="http://schemas.microsoft.com/office/powerpoint/2010/main" val="3606319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pPr algn="ctr"/>
            <a:r>
              <a:rPr lang="cs-CZ" b="1" dirty="0"/>
              <a:t>Open </a:t>
            </a:r>
            <a:r>
              <a:rPr lang="cs-CZ" b="1" dirty="0" err="1"/>
              <a:t>Repositories</a:t>
            </a:r>
            <a:r>
              <a:rPr lang="cs-CZ" b="1" dirty="0"/>
              <a:t> 2012, Edinburgh</a:t>
            </a:r>
          </a:p>
        </p:txBody>
      </p:sp>
      <p:pic>
        <p:nvPicPr>
          <p:cNvPr id="8" name="Zástupný symbol pro obrázek 7">
            <a:hlinkClick r:id="rId3"/>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57200" y="1263625"/>
            <a:ext cx="4618856" cy="4618856"/>
          </a:xfrm>
        </p:spPr>
      </p:pic>
      <p:sp>
        <p:nvSpPr>
          <p:cNvPr id="7" name="Zástupný symbol pro text 6"/>
          <p:cNvSpPr>
            <a:spLocks noGrp="1"/>
          </p:cNvSpPr>
          <p:nvPr>
            <p:ph sz="half" idx="2"/>
          </p:nvPr>
        </p:nvSpPr>
        <p:spPr>
          <a:xfrm>
            <a:off x="5652120" y="1600201"/>
            <a:ext cx="3034680" cy="2836912"/>
          </a:xfrm>
        </p:spPr>
        <p:txBody>
          <a:bodyPr>
            <a:normAutofit/>
          </a:bodyPr>
          <a:lstStyle/>
          <a:p>
            <a:pPr marL="0" indent="0">
              <a:buNone/>
            </a:pPr>
            <a:endParaRPr lang="cs-CZ" sz="2400" i="1" dirty="0" smtClean="0"/>
          </a:p>
          <a:p>
            <a:pPr marL="0" indent="0">
              <a:buNone/>
            </a:pPr>
            <a:endParaRPr lang="cs-CZ" sz="2400" i="1" dirty="0"/>
          </a:p>
          <a:p>
            <a:pPr marL="0" indent="0">
              <a:buNone/>
            </a:pPr>
            <a:r>
              <a:rPr lang="cs-CZ" sz="2400" i="1" dirty="0" smtClean="0"/>
              <a:t>…existují </a:t>
            </a:r>
            <a:r>
              <a:rPr lang="cs-CZ" sz="2400" i="1" dirty="0"/>
              <a:t>paralelní světy…</a:t>
            </a:r>
          </a:p>
          <a:p>
            <a:endParaRPr lang="cs-CZ" dirty="0"/>
          </a:p>
        </p:txBody>
      </p:sp>
      <p:sp>
        <p:nvSpPr>
          <p:cNvPr id="2" name="Zástupný symbol pro datum 1"/>
          <p:cNvSpPr>
            <a:spLocks noGrp="1"/>
          </p:cNvSpPr>
          <p:nvPr>
            <p:ph type="dt" sz="half" idx="10"/>
          </p:nvPr>
        </p:nvSpPr>
        <p:spPr/>
        <p:txBody>
          <a:bodyPr/>
          <a:lstStyle/>
          <a:p>
            <a:r>
              <a:rPr lang="cs-CZ" smtClean="0"/>
              <a:t>27.9.2012</a:t>
            </a:r>
            <a:endParaRPr lang="cs-CZ"/>
          </a:p>
        </p:txBody>
      </p:sp>
      <p:sp>
        <p:nvSpPr>
          <p:cNvPr id="3" name="Zástupný symbol pro zápatí 2"/>
          <p:cNvSpPr>
            <a:spLocks noGrp="1"/>
          </p:cNvSpPr>
          <p:nvPr>
            <p:ph type="ftr" sz="quarter" idx="11"/>
          </p:nvPr>
        </p:nvSpPr>
        <p:spPr/>
        <p:txBody>
          <a:bodyPr>
            <a:normAutofit/>
          </a:bodyPr>
          <a:lstStyle/>
          <a:p>
            <a:r>
              <a:rPr lang="cs-CZ" smtClean="0"/>
              <a:t>Bibliotheca academica, Pardubice</a:t>
            </a:r>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14</a:t>
            </a:fld>
            <a:endParaRPr lang="cs-CZ"/>
          </a:p>
        </p:txBody>
      </p:sp>
    </p:spTree>
    <p:extLst>
      <p:ext uri="{BB962C8B-B14F-4D97-AF65-F5344CB8AC3E}">
        <p14:creationId xmlns:p14="http://schemas.microsoft.com/office/powerpoint/2010/main" val="305316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pPr algn="ctr"/>
            <a:r>
              <a:rPr lang="cs-CZ" b="1" dirty="0"/>
              <a:t>Open </a:t>
            </a:r>
            <a:r>
              <a:rPr lang="cs-CZ" b="1" dirty="0" err="1"/>
              <a:t>Repositories</a:t>
            </a:r>
            <a:r>
              <a:rPr lang="cs-CZ" b="1" dirty="0"/>
              <a:t> 2012, Edinburgh</a:t>
            </a:r>
          </a:p>
        </p:txBody>
      </p:sp>
      <p:sp>
        <p:nvSpPr>
          <p:cNvPr id="7" name="Zástupný symbol pro text 6"/>
          <p:cNvSpPr>
            <a:spLocks noGrp="1"/>
          </p:cNvSpPr>
          <p:nvPr>
            <p:ph sz="half" idx="2"/>
          </p:nvPr>
        </p:nvSpPr>
        <p:spPr>
          <a:xfrm>
            <a:off x="5652120" y="1600201"/>
            <a:ext cx="3034680" cy="2836912"/>
          </a:xfrm>
        </p:spPr>
        <p:txBody>
          <a:bodyPr>
            <a:normAutofit/>
          </a:bodyPr>
          <a:lstStyle/>
          <a:p>
            <a:pPr marL="0" indent="0">
              <a:buNone/>
            </a:pPr>
            <a:endParaRPr lang="cs-CZ" sz="2400" i="1" dirty="0" smtClean="0"/>
          </a:p>
          <a:p>
            <a:pPr marL="0" indent="0">
              <a:buNone/>
            </a:pPr>
            <a:endParaRPr lang="cs-CZ" sz="2400" i="1" dirty="0"/>
          </a:p>
          <a:p>
            <a:pPr marL="0" indent="0">
              <a:buNone/>
            </a:pPr>
            <a:r>
              <a:rPr lang="cs-CZ" sz="2400" i="1" dirty="0" smtClean="0"/>
              <a:t>…existují </a:t>
            </a:r>
            <a:r>
              <a:rPr lang="cs-CZ" sz="2400" i="1" dirty="0"/>
              <a:t>paralelní světy…</a:t>
            </a:r>
          </a:p>
          <a:p>
            <a:endParaRPr lang="cs-CZ" dirty="0"/>
          </a:p>
        </p:txBody>
      </p:sp>
      <p:sp>
        <p:nvSpPr>
          <p:cNvPr id="2" name="Zástupný symbol pro datum 1"/>
          <p:cNvSpPr>
            <a:spLocks noGrp="1"/>
          </p:cNvSpPr>
          <p:nvPr>
            <p:ph type="dt" sz="half" idx="10"/>
          </p:nvPr>
        </p:nvSpPr>
        <p:spPr/>
        <p:txBody>
          <a:bodyPr/>
          <a:lstStyle/>
          <a:p>
            <a:r>
              <a:rPr lang="cs-CZ" smtClean="0"/>
              <a:t>27.9.2012</a:t>
            </a:r>
            <a:endParaRPr lang="cs-CZ"/>
          </a:p>
        </p:txBody>
      </p:sp>
      <p:sp>
        <p:nvSpPr>
          <p:cNvPr id="3" name="Zástupný symbol pro zápatí 2"/>
          <p:cNvSpPr>
            <a:spLocks noGrp="1"/>
          </p:cNvSpPr>
          <p:nvPr>
            <p:ph type="ftr" sz="quarter" idx="11"/>
          </p:nvPr>
        </p:nvSpPr>
        <p:spPr/>
        <p:txBody>
          <a:bodyPr>
            <a:normAutofit/>
          </a:bodyPr>
          <a:lstStyle/>
          <a:p>
            <a:r>
              <a:rPr lang="cs-CZ" smtClean="0"/>
              <a:t>Bibliotheca academica, Pardubice</a:t>
            </a:r>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15</a:t>
            </a:fld>
            <a:endParaRPr lang="cs-CZ"/>
          </a:p>
        </p:txBody>
      </p:sp>
      <p:pic>
        <p:nvPicPr>
          <p:cNvPr id="9" name="Zástupný symbol pro 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3662"/>
            <a:ext cx="4978896" cy="3447886"/>
          </a:xfrm>
          <a:prstGeom prst="rect">
            <a:avLst/>
          </a:prstGeom>
        </p:spPr>
      </p:pic>
      <p:sp>
        <p:nvSpPr>
          <p:cNvPr id="6" name="Zástupný symbol pro obsah 5"/>
          <p:cNvSpPr>
            <a:spLocks noGrp="1"/>
          </p:cNvSpPr>
          <p:nvPr>
            <p:ph sz="half" idx="1"/>
          </p:nvPr>
        </p:nvSpPr>
        <p:spPr/>
        <p:txBody>
          <a:bodyPr/>
          <a:lstStyle/>
          <a:p>
            <a:endParaRPr lang="cs-CZ"/>
          </a:p>
        </p:txBody>
      </p:sp>
    </p:spTree>
    <p:extLst>
      <p:ext uri="{BB962C8B-B14F-4D97-AF65-F5344CB8AC3E}">
        <p14:creationId xmlns:p14="http://schemas.microsoft.com/office/powerpoint/2010/main" val="114084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Open </a:t>
            </a:r>
            <a:r>
              <a:rPr lang="cs-CZ" dirty="0" err="1" smtClean="0"/>
              <a:t>Repositories</a:t>
            </a:r>
            <a:r>
              <a:rPr lang="cs-CZ" dirty="0" smtClean="0"/>
              <a:t> 2012</a:t>
            </a:r>
            <a:endParaRPr lang="cs-CZ" dirty="0"/>
          </a:p>
        </p:txBody>
      </p:sp>
      <p:sp>
        <p:nvSpPr>
          <p:cNvPr id="9" name="Zástupný symbol pro obsah 8"/>
          <p:cNvSpPr>
            <a:spLocks noGrp="1"/>
          </p:cNvSpPr>
          <p:nvPr>
            <p:ph idx="1"/>
          </p:nvPr>
        </p:nvSpPr>
        <p:spPr/>
        <p:txBody>
          <a:bodyPr>
            <a:normAutofit lnSpcReduction="10000"/>
          </a:bodyPr>
          <a:lstStyle/>
          <a:p>
            <a:r>
              <a:rPr lang="cs-CZ" dirty="0" err="1" smtClean="0"/>
              <a:t>Cameron</a:t>
            </a:r>
            <a:r>
              <a:rPr lang="cs-CZ" dirty="0" smtClean="0"/>
              <a:t> </a:t>
            </a:r>
            <a:r>
              <a:rPr lang="cs-CZ" dirty="0" err="1" smtClean="0"/>
              <a:t>Neylon</a:t>
            </a:r>
            <a:endParaRPr lang="cs-CZ" dirty="0" smtClean="0"/>
          </a:p>
          <a:p>
            <a:pPr lvl="1"/>
            <a:r>
              <a:rPr lang="cs-CZ" i="1" dirty="0" smtClean="0"/>
              <a:t>Myslet v měřítku globální sítě</a:t>
            </a:r>
          </a:p>
          <a:p>
            <a:pPr lvl="1"/>
            <a:r>
              <a:rPr lang="cs-CZ" i="1" dirty="0" smtClean="0"/>
              <a:t>Maximalizovat přístupnost poznatků, neboť sami nemůžeme odhadnout všechny možnosti, jak mohou být sdílené poznatky využity.</a:t>
            </a:r>
          </a:p>
          <a:p>
            <a:r>
              <a:rPr lang="cs-CZ" dirty="0" smtClean="0"/>
              <a:t>Portugalský projekt RCCAP</a:t>
            </a:r>
          </a:p>
          <a:p>
            <a:pPr lvl="1"/>
            <a:r>
              <a:rPr lang="cs-CZ" dirty="0" smtClean="0"/>
              <a:t>2007 – 10 </a:t>
            </a:r>
            <a:r>
              <a:rPr lang="cs-CZ" dirty="0" err="1" smtClean="0"/>
              <a:t>repozitářů</a:t>
            </a:r>
            <a:r>
              <a:rPr lang="cs-CZ" dirty="0" smtClean="0"/>
              <a:t>, 2011 – 34 </a:t>
            </a:r>
            <a:r>
              <a:rPr lang="cs-CZ" dirty="0" err="1" smtClean="0"/>
              <a:t>repozitářů</a:t>
            </a:r>
            <a:endParaRPr lang="cs-CZ" dirty="0" smtClean="0"/>
          </a:p>
          <a:p>
            <a:pPr lvl="1"/>
            <a:r>
              <a:rPr lang="cs-CZ" dirty="0" smtClean="0"/>
              <a:t>Dodržování pravidel DRIVER, </a:t>
            </a:r>
            <a:r>
              <a:rPr lang="cs-CZ" dirty="0" err="1" smtClean="0"/>
              <a:t>OpenAIRE</a:t>
            </a:r>
            <a:endParaRPr lang="cs-CZ" dirty="0" smtClean="0"/>
          </a:p>
          <a:p>
            <a:pPr lvl="1"/>
            <a:r>
              <a:rPr lang="cs-CZ" dirty="0" err="1" smtClean="0"/>
              <a:t>Repozitáře</a:t>
            </a:r>
            <a:r>
              <a:rPr lang="cs-CZ" dirty="0" smtClean="0"/>
              <a:t> pevnou součástí výzkumného systému</a:t>
            </a:r>
          </a:p>
          <a:p>
            <a:endParaRPr lang="cs-CZ" dirty="0" smtClean="0"/>
          </a:p>
          <a:p>
            <a:pPr marL="0" indent="0">
              <a:buNone/>
            </a:pPr>
            <a:endParaRPr lang="cs-CZ" dirty="0"/>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16</a:t>
            </a:fld>
            <a:endParaRPr lang="cs-CZ"/>
          </a:p>
        </p:txBody>
      </p:sp>
    </p:spTree>
    <p:extLst>
      <p:ext uri="{BB962C8B-B14F-4D97-AF65-F5344CB8AC3E}">
        <p14:creationId xmlns:p14="http://schemas.microsoft.com/office/powerpoint/2010/main" val="2738395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smtClean="0"/>
              <a:t>Open Access v ČR</a:t>
            </a:r>
            <a:endParaRPr lang="cs-CZ" dirty="0"/>
          </a:p>
        </p:txBody>
      </p:sp>
      <p:pic>
        <p:nvPicPr>
          <p:cNvPr id="13" name="Zástupný symbol pro obsah 12" descr="podpis-berlin-declaration.jpg">
            <a:hlinkClick r:id="rId3"/>
          </p:cNvPr>
          <p:cNvPicPr>
            <a:picLocks noGrp="1" noChangeAspect="1"/>
          </p:cNvPicPr>
          <p:nvPr>
            <p:ph sz="half" idx="1"/>
          </p:nvPr>
        </p:nvPicPr>
        <p:blipFill>
          <a:blip r:embed="rId4" cstate="print"/>
          <a:stretch>
            <a:fillRect/>
          </a:stretch>
        </p:blipFill>
        <p:spPr>
          <a:xfrm>
            <a:off x="457200" y="2348706"/>
            <a:ext cx="4038600" cy="3028950"/>
          </a:xfrm>
        </p:spPr>
      </p:pic>
      <p:sp>
        <p:nvSpPr>
          <p:cNvPr id="12" name="Zástupný symbol pro obsah 11"/>
          <p:cNvSpPr>
            <a:spLocks noGrp="1"/>
          </p:cNvSpPr>
          <p:nvPr>
            <p:ph sz="half" idx="2"/>
          </p:nvPr>
        </p:nvSpPr>
        <p:spPr/>
        <p:txBody>
          <a:bodyPr/>
          <a:lstStyle/>
          <a:p>
            <a:pPr>
              <a:buBlip>
                <a:blip r:embed="rId5"/>
              </a:buBlip>
            </a:pPr>
            <a:r>
              <a:rPr lang="cs-CZ" dirty="0" smtClean="0"/>
              <a:t>AKVŠ se stala 5. českým signatářem Berlínské deklarace</a:t>
            </a:r>
          </a:p>
          <a:p>
            <a:pPr>
              <a:buBlip>
                <a:blip r:embed="rId5"/>
              </a:buBlip>
            </a:pPr>
            <a:r>
              <a:rPr lang="cs-CZ" dirty="0" smtClean="0"/>
              <a:t>16. května 2012 na 5. setkání českých uživatelů systému </a:t>
            </a:r>
            <a:r>
              <a:rPr lang="cs-CZ" dirty="0" err="1" smtClean="0"/>
              <a:t>DSpace</a:t>
            </a:r>
            <a:endParaRPr lang="cs-CZ" dirty="0"/>
          </a:p>
        </p:txBody>
      </p:sp>
      <p:sp>
        <p:nvSpPr>
          <p:cNvPr id="7" name="Zástupný symbol pro datum 6"/>
          <p:cNvSpPr>
            <a:spLocks noGrp="1"/>
          </p:cNvSpPr>
          <p:nvPr>
            <p:ph type="dt" sz="half" idx="10"/>
          </p:nvPr>
        </p:nvSpPr>
        <p:spPr/>
        <p:txBody>
          <a:bodyPr/>
          <a:lstStyle/>
          <a:p>
            <a:r>
              <a:rPr lang="cs-CZ" smtClean="0"/>
              <a:t>27.9.2012</a:t>
            </a:r>
            <a:endParaRPr lang="cs-CZ"/>
          </a:p>
        </p:txBody>
      </p:sp>
      <p:sp>
        <p:nvSpPr>
          <p:cNvPr id="8" name="Zástupný symbol pro zápatí 7"/>
          <p:cNvSpPr>
            <a:spLocks noGrp="1"/>
          </p:cNvSpPr>
          <p:nvPr>
            <p:ph type="ftr" sz="quarter" idx="11"/>
          </p:nvPr>
        </p:nvSpPr>
        <p:spPr/>
        <p:txBody>
          <a:bodyPr/>
          <a:lstStyle/>
          <a:p>
            <a:r>
              <a:rPr lang="cs-CZ" smtClean="0"/>
              <a:t>Bibliotheca academica, Pardubice</a:t>
            </a:r>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17</a:t>
            </a:fld>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Aktivity AKVŠ v oblasti OA</a:t>
            </a:r>
            <a:endParaRPr lang="cs-CZ" dirty="0"/>
          </a:p>
        </p:txBody>
      </p:sp>
      <p:sp>
        <p:nvSpPr>
          <p:cNvPr id="9" name="Zástupný symbol pro obsah 8"/>
          <p:cNvSpPr>
            <a:spLocks noGrp="1"/>
          </p:cNvSpPr>
          <p:nvPr>
            <p:ph sz="half" idx="1"/>
          </p:nvPr>
        </p:nvSpPr>
        <p:spPr/>
        <p:txBody>
          <a:bodyPr/>
          <a:lstStyle/>
          <a:p>
            <a:pPr>
              <a:buBlip>
                <a:blip r:embed="rId3"/>
              </a:buBlip>
            </a:pPr>
            <a:r>
              <a:rPr lang="cs-CZ" dirty="0" smtClean="0"/>
              <a:t>Setkání DSpace</a:t>
            </a:r>
          </a:p>
          <a:p>
            <a:pPr>
              <a:buBlip>
                <a:blip r:embed="rId3"/>
              </a:buBlip>
            </a:pPr>
            <a:endParaRPr lang="cs-CZ" dirty="0" smtClean="0"/>
          </a:p>
          <a:p>
            <a:pPr>
              <a:buBlip>
                <a:blip r:embed="rId3"/>
              </a:buBlip>
            </a:pPr>
            <a:endParaRPr lang="cs-CZ" dirty="0"/>
          </a:p>
        </p:txBody>
      </p:sp>
      <p:sp>
        <p:nvSpPr>
          <p:cNvPr id="10" name="Zástupný symbol pro obsah 9"/>
          <p:cNvSpPr>
            <a:spLocks noGrp="1"/>
          </p:cNvSpPr>
          <p:nvPr>
            <p:ph sz="half" idx="2"/>
          </p:nvPr>
        </p:nvSpPr>
        <p:spPr/>
        <p:txBody>
          <a:bodyPr/>
          <a:lstStyle/>
          <a:p>
            <a:pPr>
              <a:buBlip>
                <a:blip r:embed="rId3"/>
              </a:buBlip>
            </a:pPr>
            <a:r>
              <a:rPr lang="cs-CZ" dirty="0" smtClean="0"/>
              <a:t>Open Access </a:t>
            </a:r>
            <a:r>
              <a:rPr lang="cs-CZ" dirty="0" err="1" smtClean="0"/>
              <a:t>Week</a:t>
            </a:r>
            <a:endParaRPr lang="cs-CZ" dirty="0"/>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18</a:t>
            </a:fld>
            <a:endParaRPr lang="cs-CZ"/>
          </a:p>
        </p:txBody>
      </p:sp>
      <p:sp>
        <p:nvSpPr>
          <p:cNvPr id="12" name="Šrafovaná šipka doprava 11"/>
          <p:cNvSpPr/>
          <p:nvPr/>
        </p:nvSpPr>
        <p:spPr>
          <a:xfrm rot="2813586">
            <a:off x="1808794" y="3655940"/>
            <a:ext cx="2286523" cy="91797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52896">
            <a:off x="4272669" y="3104226"/>
            <a:ext cx="177958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ovéPole 12"/>
          <p:cNvSpPr txBox="1"/>
          <p:nvPr/>
        </p:nvSpPr>
        <p:spPr>
          <a:xfrm>
            <a:off x="2339752" y="5445224"/>
            <a:ext cx="3998210" cy="369332"/>
          </a:xfrm>
          <a:prstGeom prst="rect">
            <a:avLst/>
          </a:prstGeom>
          <a:noFill/>
        </p:spPr>
        <p:txBody>
          <a:bodyPr wrap="none" rtlCol="0">
            <a:spAutoFit/>
          </a:bodyPr>
          <a:lstStyle/>
          <a:p>
            <a:r>
              <a:rPr lang="cs-CZ" dirty="0" smtClean="0"/>
              <a:t>Podpis Berlínské deklarace – 5. </a:t>
            </a:r>
            <a:r>
              <a:rPr lang="cs-CZ" smtClean="0"/>
              <a:t>signatář</a:t>
            </a:r>
            <a:endParaRPr lang="cs-CZ"/>
          </a:p>
        </p:txBody>
      </p:sp>
    </p:spTree>
    <p:extLst>
      <p:ext uri="{BB962C8B-B14F-4D97-AF65-F5344CB8AC3E}">
        <p14:creationId xmlns:p14="http://schemas.microsoft.com/office/powerpoint/2010/main" val="1671970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Setkání DSpace</a:t>
            </a:r>
            <a:endParaRPr lang="cs-CZ" dirty="0"/>
          </a:p>
        </p:txBody>
      </p:sp>
      <p:sp>
        <p:nvSpPr>
          <p:cNvPr id="9" name="Zástupný symbol pro obsah 8"/>
          <p:cNvSpPr>
            <a:spLocks noGrp="1"/>
          </p:cNvSpPr>
          <p:nvPr>
            <p:ph idx="1"/>
          </p:nvPr>
        </p:nvSpPr>
        <p:spPr/>
        <p:txBody>
          <a:bodyPr>
            <a:normAutofit fontScale="92500"/>
          </a:bodyPr>
          <a:lstStyle/>
          <a:p>
            <a:r>
              <a:rPr lang="cs-CZ" dirty="0" smtClean="0"/>
              <a:t>5. ročník</a:t>
            </a:r>
          </a:p>
          <a:p>
            <a:r>
              <a:rPr lang="cs-CZ" dirty="0" smtClean="0"/>
              <a:t>Přehled kompaktní, co se v ČR děje v oblasti OA</a:t>
            </a:r>
          </a:p>
          <a:p>
            <a:pPr marL="0" indent="0">
              <a:buNone/>
            </a:pPr>
            <a:r>
              <a:rPr lang="cs-CZ" dirty="0" smtClean="0"/>
              <a:t>OJS – Univerzitní knihovna Univerzity Pardubice</a:t>
            </a:r>
            <a:endParaRPr lang="cs-CZ" dirty="0"/>
          </a:p>
          <a:p>
            <a:pPr marL="0" indent="0">
              <a:buNone/>
            </a:pPr>
            <a:r>
              <a:rPr lang="cs-CZ" dirty="0" err="1" smtClean="0"/>
              <a:t>Repozitář</a:t>
            </a:r>
            <a:r>
              <a:rPr lang="cs-CZ" dirty="0" smtClean="0"/>
              <a:t> publikační činnosti </a:t>
            </a:r>
            <a:r>
              <a:rPr lang="cs-CZ" dirty="0" smtClean="0"/>
              <a:t>UTB ve Zlíně</a:t>
            </a:r>
            <a:endParaRPr lang="cs-CZ" dirty="0"/>
          </a:p>
          <a:p>
            <a:pPr marL="0" indent="0">
              <a:buNone/>
            </a:pPr>
            <a:r>
              <a:rPr lang="cs-CZ" dirty="0" err="1" smtClean="0"/>
              <a:t>Repozitař</a:t>
            </a:r>
            <a:r>
              <a:rPr lang="cs-CZ" dirty="0" smtClean="0"/>
              <a:t> a politika OA AV ČR</a:t>
            </a:r>
            <a:endParaRPr lang="cs-CZ" dirty="0"/>
          </a:p>
          <a:p>
            <a:pPr marL="0" indent="0">
              <a:buNone/>
            </a:pPr>
            <a:r>
              <a:rPr lang="cs-CZ" dirty="0" smtClean="0"/>
              <a:t>Medard, </a:t>
            </a:r>
            <a:r>
              <a:rPr lang="cs-CZ" dirty="0" err="1" smtClean="0"/>
              <a:t>Lindat</a:t>
            </a:r>
            <a:r>
              <a:rPr lang="cs-CZ" dirty="0" smtClean="0"/>
              <a:t> – datové archivy</a:t>
            </a:r>
            <a:endParaRPr lang="cs-CZ" dirty="0"/>
          </a:p>
          <a:p>
            <a:pPr marL="0" indent="0">
              <a:buNone/>
            </a:pPr>
            <a:r>
              <a:rPr lang="cs-CZ" dirty="0" err="1" smtClean="0"/>
              <a:t>OpenAIRE</a:t>
            </a:r>
            <a:r>
              <a:rPr lang="cs-CZ" dirty="0" smtClean="0"/>
              <a:t>+ a politika EK – ÚK VŠB-TUO</a:t>
            </a:r>
            <a:endParaRPr lang="cs-CZ" dirty="0"/>
          </a:p>
          <a:p>
            <a:pPr marL="0" indent="0">
              <a:buNone/>
            </a:pPr>
            <a:r>
              <a:rPr lang="cs-CZ" dirty="0" smtClean="0"/>
              <a:t>DML.CZ a Digitální knihovna FF MU</a:t>
            </a:r>
            <a:endParaRPr lang="cs-CZ" dirty="0"/>
          </a:p>
        </p:txBody>
      </p:sp>
      <p:sp>
        <p:nvSpPr>
          <p:cNvPr id="4" name="Zástupný symbol pro datum 3"/>
          <p:cNvSpPr>
            <a:spLocks noGrp="1"/>
          </p:cNvSpPr>
          <p:nvPr>
            <p:ph type="dt" sz="half" idx="10"/>
          </p:nvPr>
        </p:nvSpPr>
        <p:spPr/>
        <p:txBody>
          <a:bodyPr/>
          <a:lstStyle/>
          <a:p>
            <a:r>
              <a:rPr lang="cs-CZ" smtClean="0"/>
              <a:t>27.9.2012</a:t>
            </a:r>
            <a:endParaRPr lang="cs-CZ"/>
          </a:p>
        </p:txBody>
      </p:sp>
      <p:sp>
        <p:nvSpPr>
          <p:cNvPr id="5" name="Zástupný symbol pro zápatí 4"/>
          <p:cNvSpPr>
            <a:spLocks noGrp="1"/>
          </p:cNvSpPr>
          <p:nvPr>
            <p:ph type="ftr" sz="quarter" idx="11"/>
          </p:nvPr>
        </p:nvSpPr>
        <p:spPr/>
        <p:txBody>
          <a:bodyPr/>
          <a:lstStyle/>
          <a:p>
            <a:r>
              <a:rPr lang="cs-CZ" smtClean="0"/>
              <a:t>Bibliotheca academica, Pardubice</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19</a:t>
            </a:fld>
            <a:endParaRPr lang="cs-CZ"/>
          </a:p>
        </p:txBody>
      </p:sp>
    </p:spTree>
    <p:extLst>
      <p:ext uri="{BB962C8B-B14F-4D97-AF65-F5344CB8AC3E}">
        <p14:creationId xmlns:p14="http://schemas.microsoft.com/office/powerpoint/2010/main" val="1394151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Co nového ve světě OA?</a:t>
            </a:r>
            <a:endParaRPr lang="cs-CZ" dirty="0"/>
          </a:p>
        </p:txBody>
      </p:sp>
      <p:sp>
        <p:nvSpPr>
          <p:cNvPr id="2" name="Zástupný symbol pro datum 1"/>
          <p:cNvSpPr>
            <a:spLocks noGrp="1"/>
          </p:cNvSpPr>
          <p:nvPr>
            <p:ph type="dt" sz="half" idx="10"/>
          </p:nvPr>
        </p:nvSpPr>
        <p:spPr/>
        <p:txBody>
          <a:bodyPr/>
          <a:lstStyle/>
          <a:p>
            <a:r>
              <a:rPr lang="cs-CZ" smtClean="0"/>
              <a:t>27.9.2012</a:t>
            </a:r>
            <a:endParaRPr lang="cs-CZ"/>
          </a:p>
        </p:txBody>
      </p:sp>
      <p:sp>
        <p:nvSpPr>
          <p:cNvPr id="3" name="Zástupný symbol pro zápatí 2"/>
          <p:cNvSpPr>
            <a:spLocks noGrp="1"/>
          </p:cNvSpPr>
          <p:nvPr>
            <p:ph type="ftr" sz="quarter" idx="11"/>
          </p:nvPr>
        </p:nvSpPr>
        <p:spPr/>
        <p:txBody>
          <a:bodyPr/>
          <a:lstStyle/>
          <a:p>
            <a:r>
              <a:rPr lang="cs-CZ" smtClean="0"/>
              <a:t>Bibliotheca academica, Pardubice</a:t>
            </a:r>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2</a:t>
            </a:fld>
            <a:endParaRPr lang="cs-CZ"/>
          </a:p>
        </p:txBody>
      </p:sp>
      <p:sp>
        <p:nvSpPr>
          <p:cNvPr id="11" name="Volný tvar 10"/>
          <p:cNvSpPr/>
          <p:nvPr/>
        </p:nvSpPr>
        <p:spPr>
          <a:xfrm>
            <a:off x="1076117" y="2933342"/>
            <a:ext cx="2215881" cy="2216262"/>
          </a:xfrm>
          <a:custGeom>
            <a:avLst/>
            <a:gdLst>
              <a:gd name="connsiteX0" fmla="*/ 0 w 2215881"/>
              <a:gd name="connsiteY0" fmla="*/ 1108131 h 2216262"/>
              <a:gd name="connsiteX1" fmla="*/ 1107941 w 2215881"/>
              <a:gd name="connsiteY1" fmla="*/ 0 h 2216262"/>
              <a:gd name="connsiteX2" fmla="*/ 2215882 w 2215881"/>
              <a:gd name="connsiteY2" fmla="*/ 1108131 h 2216262"/>
              <a:gd name="connsiteX3" fmla="*/ 1107941 w 2215881"/>
              <a:gd name="connsiteY3" fmla="*/ 2216262 h 2216262"/>
              <a:gd name="connsiteX4" fmla="*/ 0 w 2215881"/>
              <a:gd name="connsiteY4" fmla="*/ 1108131 h 221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881" h="2216262">
                <a:moveTo>
                  <a:pt x="0" y="1108131"/>
                </a:moveTo>
                <a:cubicBezTo>
                  <a:pt x="0" y="496127"/>
                  <a:pt x="496042" y="0"/>
                  <a:pt x="1107941" y="0"/>
                </a:cubicBezTo>
                <a:cubicBezTo>
                  <a:pt x="1719840" y="0"/>
                  <a:pt x="2215882" y="496127"/>
                  <a:pt x="2215882" y="1108131"/>
                </a:cubicBezTo>
                <a:cubicBezTo>
                  <a:pt x="2215882" y="1720135"/>
                  <a:pt x="1719840" y="2216262"/>
                  <a:pt x="1107941" y="2216262"/>
                </a:cubicBezTo>
                <a:cubicBezTo>
                  <a:pt x="496042" y="2216262"/>
                  <a:pt x="0" y="1720135"/>
                  <a:pt x="0" y="1108131"/>
                </a:cubicBezTo>
                <a:close/>
              </a:path>
            </a:pathLst>
          </a:cu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76908" tIns="476964" rIns="476908" bIns="476964" numCol="1" spcCol="1270" anchor="ctr" anchorCtr="0">
            <a:noAutofit/>
          </a:bodyPr>
          <a:lstStyle/>
          <a:p>
            <a:pPr lvl="0" algn="ctr" defTabSz="1778000">
              <a:lnSpc>
                <a:spcPct val="90000"/>
              </a:lnSpc>
              <a:spcBef>
                <a:spcPct val="0"/>
              </a:spcBef>
              <a:spcAft>
                <a:spcPct val="35000"/>
              </a:spcAft>
            </a:pPr>
            <a:r>
              <a:rPr lang="cs-CZ" sz="4000" b="1" kern="1200" dirty="0" smtClean="0"/>
              <a:t>OA ve světě</a:t>
            </a:r>
            <a:endParaRPr lang="cs-CZ" sz="4000" b="1" kern="1200" dirty="0"/>
          </a:p>
        </p:txBody>
      </p:sp>
      <p:sp>
        <p:nvSpPr>
          <p:cNvPr id="12" name="Ovál 11"/>
          <p:cNvSpPr/>
          <p:nvPr/>
        </p:nvSpPr>
        <p:spPr>
          <a:xfrm>
            <a:off x="1757472" y="4984850"/>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Ovál 12"/>
          <p:cNvSpPr/>
          <p:nvPr/>
        </p:nvSpPr>
        <p:spPr>
          <a:xfrm>
            <a:off x="3434724" y="3832758"/>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Ovál 13"/>
          <p:cNvSpPr/>
          <p:nvPr/>
        </p:nvSpPr>
        <p:spPr>
          <a:xfrm>
            <a:off x="2581098" y="5174951"/>
            <a:ext cx="246360" cy="24673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Ovál 14"/>
          <p:cNvSpPr/>
          <p:nvPr/>
        </p:nvSpPr>
        <p:spPr>
          <a:xfrm>
            <a:off x="1635449" y="3258206"/>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Ovál 15"/>
          <p:cNvSpPr/>
          <p:nvPr/>
        </p:nvSpPr>
        <p:spPr>
          <a:xfrm>
            <a:off x="1245206" y="4204643"/>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Volný tvar 16"/>
          <p:cNvSpPr/>
          <p:nvPr/>
        </p:nvSpPr>
        <p:spPr>
          <a:xfrm>
            <a:off x="267300" y="3330215"/>
            <a:ext cx="1133095" cy="907262"/>
          </a:xfrm>
          <a:custGeom>
            <a:avLst/>
            <a:gdLst>
              <a:gd name="connsiteX0" fmla="*/ 0 w 1133095"/>
              <a:gd name="connsiteY0" fmla="*/ 453631 h 907262"/>
              <a:gd name="connsiteX1" fmla="*/ 566548 w 1133095"/>
              <a:gd name="connsiteY1" fmla="*/ 0 h 907262"/>
              <a:gd name="connsiteX2" fmla="*/ 1133096 w 1133095"/>
              <a:gd name="connsiteY2" fmla="*/ 453631 h 907262"/>
              <a:gd name="connsiteX3" fmla="*/ 566548 w 1133095"/>
              <a:gd name="connsiteY3" fmla="*/ 907262 h 907262"/>
              <a:gd name="connsiteX4" fmla="*/ 0 w 1133095"/>
              <a:gd name="connsiteY4" fmla="*/ 453631 h 907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95" h="907262">
                <a:moveTo>
                  <a:pt x="0" y="453631"/>
                </a:moveTo>
                <a:cubicBezTo>
                  <a:pt x="0" y="203098"/>
                  <a:pt x="253652" y="0"/>
                  <a:pt x="566548" y="0"/>
                </a:cubicBezTo>
                <a:cubicBezTo>
                  <a:pt x="879444" y="0"/>
                  <a:pt x="1133096" y="203098"/>
                  <a:pt x="1133096" y="453631"/>
                </a:cubicBezTo>
                <a:cubicBezTo>
                  <a:pt x="1133096" y="704164"/>
                  <a:pt x="879444" y="907262"/>
                  <a:pt x="566548" y="907262"/>
                </a:cubicBezTo>
                <a:cubicBezTo>
                  <a:pt x="253652" y="907262"/>
                  <a:pt x="0" y="704164"/>
                  <a:pt x="0" y="453631"/>
                </a:cubicBezTo>
                <a:close/>
              </a:path>
            </a:pathLst>
          </a:cu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2138" tIns="209065" rIns="242138" bIns="209065" numCol="1" spcCol="1270" anchor="ctr" anchorCtr="0">
            <a:noAutofit/>
          </a:bodyPr>
          <a:lstStyle/>
          <a:p>
            <a:pPr lvl="0" algn="ctr" defTabSz="889000">
              <a:lnSpc>
                <a:spcPct val="90000"/>
              </a:lnSpc>
              <a:spcBef>
                <a:spcPct val="0"/>
              </a:spcBef>
              <a:spcAft>
                <a:spcPct val="35000"/>
              </a:spcAft>
            </a:pPr>
            <a:r>
              <a:rPr lang="cs-CZ" sz="2000" kern="1200" dirty="0" smtClean="0"/>
              <a:t>RWA</a:t>
            </a:r>
            <a:endParaRPr lang="cs-CZ" sz="2000" kern="1200" dirty="0"/>
          </a:p>
        </p:txBody>
      </p:sp>
      <p:sp>
        <p:nvSpPr>
          <p:cNvPr id="18" name="Ovál 17"/>
          <p:cNvSpPr/>
          <p:nvPr/>
        </p:nvSpPr>
        <p:spPr>
          <a:xfrm>
            <a:off x="2571553" y="3402221"/>
            <a:ext cx="246360" cy="24673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Ovál 18"/>
          <p:cNvSpPr/>
          <p:nvPr/>
        </p:nvSpPr>
        <p:spPr>
          <a:xfrm>
            <a:off x="468397" y="4498112"/>
            <a:ext cx="445448" cy="445549"/>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Volný tvar 19"/>
          <p:cNvSpPr/>
          <p:nvPr/>
        </p:nvSpPr>
        <p:spPr>
          <a:xfrm>
            <a:off x="3205215" y="2855217"/>
            <a:ext cx="1529913" cy="1009723"/>
          </a:xfrm>
          <a:custGeom>
            <a:avLst/>
            <a:gdLst>
              <a:gd name="connsiteX0" fmla="*/ 0 w 1529913"/>
              <a:gd name="connsiteY0" fmla="*/ 504862 h 1009723"/>
              <a:gd name="connsiteX1" fmla="*/ 764957 w 1529913"/>
              <a:gd name="connsiteY1" fmla="*/ 0 h 1009723"/>
              <a:gd name="connsiteX2" fmla="*/ 1529914 w 1529913"/>
              <a:gd name="connsiteY2" fmla="*/ 504862 h 1009723"/>
              <a:gd name="connsiteX3" fmla="*/ 764957 w 1529913"/>
              <a:gd name="connsiteY3" fmla="*/ 1009724 h 1009723"/>
              <a:gd name="connsiteX4" fmla="*/ 0 w 1529913"/>
              <a:gd name="connsiteY4" fmla="*/ 504862 h 1009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913" h="1009723">
                <a:moveTo>
                  <a:pt x="0" y="504862"/>
                </a:moveTo>
                <a:cubicBezTo>
                  <a:pt x="0" y="226034"/>
                  <a:pt x="342483" y="0"/>
                  <a:pt x="764957" y="0"/>
                </a:cubicBezTo>
                <a:cubicBezTo>
                  <a:pt x="1187431" y="0"/>
                  <a:pt x="1529914" y="226034"/>
                  <a:pt x="1529914" y="504862"/>
                </a:cubicBezTo>
                <a:cubicBezTo>
                  <a:pt x="1529914" y="783690"/>
                  <a:pt x="1187431" y="1009724"/>
                  <a:pt x="764957" y="1009724"/>
                </a:cubicBezTo>
                <a:cubicBezTo>
                  <a:pt x="342483" y="1009724"/>
                  <a:pt x="0" y="783690"/>
                  <a:pt x="0" y="504862"/>
                </a:cubicBezTo>
                <a:close/>
              </a:path>
            </a:pathLst>
          </a:cu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77391" tIns="201211" rIns="277391" bIns="201211" numCol="1" spcCol="1270" anchor="ctr" anchorCtr="0">
            <a:noAutofit/>
          </a:bodyPr>
          <a:lstStyle/>
          <a:p>
            <a:pPr lvl="0" algn="ctr" defTabSz="622300">
              <a:lnSpc>
                <a:spcPct val="90000"/>
              </a:lnSpc>
              <a:spcBef>
                <a:spcPct val="0"/>
              </a:spcBef>
              <a:spcAft>
                <a:spcPct val="35000"/>
              </a:spcAft>
            </a:pPr>
            <a:r>
              <a:rPr lang="cs-CZ" sz="1400" kern="1200" dirty="0" err="1" smtClean="0"/>
              <a:t>Cost</a:t>
            </a:r>
            <a:r>
              <a:rPr lang="cs-CZ" sz="1400" kern="1200" dirty="0" smtClean="0"/>
              <a:t> </a:t>
            </a:r>
            <a:r>
              <a:rPr lang="cs-CZ" sz="1400" kern="1200" dirty="0" err="1" smtClean="0"/>
              <a:t>of</a:t>
            </a:r>
            <a:r>
              <a:rPr lang="cs-CZ" sz="1400" kern="1200" dirty="0" smtClean="0"/>
              <a:t> </a:t>
            </a:r>
            <a:r>
              <a:rPr lang="cs-CZ" sz="1400" kern="1200" dirty="0" err="1" smtClean="0"/>
              <a:t>Knowledge</a:t>
            </a:r>
            <a:endParaRPr lang="cs-CZ" sz="1400" kern="1200" dirty="0"/>
          </a:p>
        </p:txBody>
      </p:sp>
      <p:sp>
        <p:nvSpPr>
          <p:cNvPr id="21" name="Ovál 20"/>
          <p:cNvSpPr/>
          <p:nvPr/>
        </p:nvSpPr>
        <p:spPr>
          <a:xfrm>
            <a:off x="3117455" y="3531368"/>
            <a:ext cx="246360" cy="24673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2" name="Ovál 21"/>
          <p:cNvSpPr/>
          <p:nvPr/>
        </p:nvSpPr>
        <p:spPr>
          <a:xfrm>
            <a:off x="298854" y="5028415"/>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Ovál 22"/>
          <p:cNvSpPr/>
          <p:nvPr/>
        </p:nvSpPr>
        <p:spPr>
          <a:xfrm>
            <a:off x="2211514" y="4842382"/>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Volný tvar 23"/>
          <p:cNvSpPr/>
          <p:nvPr/>
        </p:nvSpPr>
        <p:spPr>
          <a:xfrm>
            <a:off x="3943353" y="4466428"/>
            <a:ext cx="900897" cy="901000"/>
          </a:xfrm>
          <a:custGeom>
            <a:avLst/>
            <a:gdLst>
              <a:gd name="connsiteX0" fmla="*/ 0 w 900897"/>
              <a:gd name="connsiteY0" fmla="*/ 450500 h 901000"/>
              <a:gd name="connsiteX1" fmla="*/ 450449 w 900897"/>
              <a:gd name="connsiteY1" fmla="*/ 0 h 901000"/>
              <a:gd name="connsiteX2" fmla="*/ 900898 w 900897"/>
              <a:gd name="connsiteY2" fmla="*/ 450500 h 901000"/>
              <a:gd name="connsiteX3" fmla="*/ 450449 w 900897"/>
              <a:gd name="connsiteY3" fmla="*/ 901000 h 901000"/>
              <a:gd name="connsiteX4" fmla="*/ 0 w 900897"/>
              <a:gd name="connsiteY4" fmla="*/ 450500 h 9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897" h="901000">
                <a:moveTo>
                  <a:pt x="0" y="450500"/>
                </a:moveTo>
                <a:cubicBezTo>
                  <a:pt x="0" y="201696"/>
                  <a:pt x="201673" y="0"/>
                  <a:pt x="450449" y="0"/>
                </a:cubicBezTo>
                <a:cubicBezTo>
                  <a:pt x="699225" y="0"/>
                  <a:pt x="900898" y="201696"/>
                  <a:pt x="900898" y="450500"/>
                </a:cubicBezTo>
                <a:cubicBezTo>
                  <a:pt x="900898" y="699304"/>
                  <a:pt x="699225" y="901000"/>
                  <a:pt x="450449" y="901000"/>
                </a:cubicBezTo>
                <a:cubicBezTo>
                  <a:pt x="201673" y="901000"/>
                  <a:pt x="0" y="699304"/>
                  <a:pt x="0" y="450500"/>
                </a:cubicBezTo>
                <a:close/>
              </a:path>
            </a:pathLst>
          </a:cu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92893" tIns="192908" rIns="192893" bIns="192908" numCol="1" spcCol="1270" anchor="ctr" anchorCtr="0">
            <a:noAutofit/>
          </a:bodyPr>
          <a:lstStyle/>
          <a:p>
            <a:pPr lvl="0" algn="ctr" defTabSz="711200">
              <a:lnSpc>
                <a:spcPct val="90000"/>
              </a:lnSpc>
              <a:spcBef>
                <a:spcPct val="0"/>
              </a:spcBef>
              <a:spcAft>
                <a:spcPct val="35000"/>
              </a:spcAft>
            </a:pPr>
            <a:r>
              <a:rPr lang="cs-CZ" sz="1600" kern="1200" dirty="0" smtClean="0"/>
              <a:t>10. let BOAI</a:t>
            </a:r>
            <a:endParaRPr lang="cs-CZ" sz="1600" kern="1200" dirty="0"/>
          </a:p>
        </p:txBody>
      </p:sp>
      <p:sp>
        <p:nvSpPr>
          <p:cNvPr id="25" name="Ovál 24"/>
          <p:cNvSpPr/>
          <p:nvPr/>
        </p:nvSpPr>
        <p:spPr>
          <a:xfrm>
            <a:off x="3689266" y="4435141"/>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6" name="Volný tvar 25"/>
          <p:cNvSpPr/>
          <p:nvPr/>
        </p:nvSpPr>
        <p:spPr>
          <a:xfrm>
            <a:off x="772042" y="5039954"/>
            <a:ext cx="2071767" cy="1296142"/>
          </a:xfrm>
          <a:custGeom>
            <a:avLst/>
            <a:gdLst>
              <a:gd name="connsiteX0" fmla="*/ 0 w 2071767"/>
              <a:gd name="connsiteY0" fmla="*/ 648071 h 1296142"/>
              <a:gd name="connsiteX1" fmla="*/ 1035884 w 2071767"/>
              <a:gd name="connsiteY1" fmla="*/ 0 h 1296142"/>
              <a:gd name="connsiteX2" fmla="*/ 2071768 w 2071767"/>
              <a:gd name="connsiteY2" fmla="*/ 648071 h 1296142"/>
              <a:gd name="connsiteX3" fmla="*/ 1035884 w 2071767"/>
              <a:gd name="connsiteY3" fmla="*/ 1296142 h 1296142"/>
              <a:gd name="connsiteX4" fmla="*/ 0 w 2071767"/>
              <a:gd name="connsiteY4" fmla="*/ 648071 h 129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767" h="1296142">
                <a:moveTo>
                  <a:pt x="0" y="648071"/>
                </a:moveTo>
                <a:cubicBezTo>
                  <a:pt x="0" y="290151"/>
                  <a:pt x="463781" y="0"/>
                  <a:pt x="1035884" y="0"/>
                </a:cubicBezTo>
                <a:cubicBezTo>
                  <a:pt x="1607987" y="0"/>
                  <a:pt x="2071768" y="290151"/>
                  <a:pt x="2071768" y="648071"/>
                </a:cubicBezTo>
                <a:cubicBezTo>
                  <a:pt x="2071768" y="1005991"/>
                  <a:pt x="1607987" y="1296142"/>
                  <a:pt x="1035884" y="1296142"/>
                </a:cubicBezTo>
                <a:cubicBezTo>
                  <a:pt x="463781" y="1296142"/>
                  <a:pt x="0" y="1005991"/>
                  <a:pt x="0" y="648071"/>
                </a:cubicBezTo>
                <a:close/>
              </a:path>
            </a:pathLst>
          </a:cu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64363" tIns="250776" rIns="364363" bIns="250776" numCol="1" spcCol="1270" anchor="ctr" anchorCtr="0">
            <a:noAutofit/>
          </a:bodyPr>
          <a:lstStyle/>
          <a:p>
            <a:pPr lvl="0" algn="ctr" defTabSz="711200">
              <a:lnSpc>
                <a:spcPct val="90000"/>
              </a:lnSpc>
              <a:spcBef>
                <a:spcPct val="0"/>
              </a:spcBef>
              <a:spcAft>
                <a:spcPct val="35000"/>
              </a:spcAft>
            </a:pPr>
            <a:r>
              <a:rPr lang="cs-CZ" sz="1600" kern="1200" dirty="0" err="1" smtClean="0"/>
              <a:t>Finch</a:t>
            </a:r>
            <a:r>
              <a:rPr lang="cs-CZ" sz="1600" kern="1200" dirty="0" smtClean="0"/>
              <a:t> report</a:t>
            </a:r>
            <a:endParaRPr lang="cs-CZ" sz="1600" kern="1200" dirty="0"/>
          </a:p>
        </p:txBody>
      </p:sp>
      <p:sp>
        <p:nvSpPr>
          <p:cNvPr id="27" name="Ovál 26"/>
          <p:cNvSpPr/>
          <p:nvPr/>
        </p:nvSpPr>
        <p:spPr>
          <a:xfrm>
            <a:off x="2162012" y="5207030"/>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8" name="Volný tvar 27"/>
          <p:cNvSpPr/>
          <p:nvPr/>
        </p:nvSpPr>
        <p:spPr>
          <a:xfrm>
            <a:off x="2051720" y="2178087"/>
            <a:ext cx="1230572" cy="901000"/>
          </a:xfrm>
          <a:custGeom>
            <a:avLst/>
            <a:gdLst>
              <a:gd name="connsiteX0" fmla="*/ 0 w 1230572"/>
              <a:gd name="connsiteY0" fmla="*/ 450500 h 901000"/>
              <a:gd name="connsiteX1" fmla="*/ 615286 w 1230572"/>
              <a:gd name="connsiteY1" fmla="*/ 0 h 901000"/>
              <a:gd name="connsiteX2" fmla="*/ 1230572 w 1230572"/>
              <a:gd name="connsiteY2" fmla="*/ 450500 h 901000"/>
              <a:gd name="connsiteX3" fmla="*/ 615286 w 1230572"/>
              <a:gd name="connsiteY3" fmla="*/ 901000 h 901000"/>
              <a:gd name="connsiteX4" fmla="*/ 0 w 1230572"/>
              <a:gd name="connsiteY4" fmla="*/ 450500 h 9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572" h="901000">
                <a:moveTo>
                  <a:pt x="0" y="450500"/>
                </a:moveTo>
                <a:cubicBezTo>
                  <a:pt x="0" y="201696"/>
                  <a:pt x="275473" y="0"/>
                  <a:pt x="615286" y="0"/>
                </a:cubicBezTo>
                <a:cubicBezTo>
                  <a:pt x="955099" y="0"/>
                  <a:pt x="1230572" y="201696"/>
                  <a:pt x="1230572" y="450500"/>
                </a:cubicBezTo>
                <a:cubicBezTo>
                  <a:pt x="1230572" y="699304"/>
                  <a:pt x="955099" y="901000"/>
                  <a:pt x="615286" y="901000"/>
                </a:cubicBezTo>
                <a:cubicBezTo>
                  <a:pt x="275473" y="901000"/>
                  <a:pt x="0" y="699304"/>
                  <a:pt x="0" y="450500"/>
                </a:cubicBezTo>
                <a:close/>
              </a:path>
            </a:pathLst>
          </a:cu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1173" tIns="192908" rIns="241173" bIns="192908" numCol="1" spcCol="1270" anchor="ctr" anchorCtr="0">
            <a:noAutofit/>
          </a:bodyPr>
          <a:lstStyle/>
          <a:p>
            <a:pPr lvl="0" algn="ctr" defTabSz="711200">
              <a:lnSpc>
                <a:spcPct val="90000"/>
              </a:lnSpc>
              <a:spcBef>
                <a:spcPct val="0"/>
              </a:spcBef>
              <a:spcAft>
                <a:spcPct val="35000"/>
              </a:spcAft>
            </a:pPr>
            <a:r>
              <a:rPr lang="cs-CZ" sz="1600" kern="1200" dirty="0" smtClean="0"/>
              <a:t>Politika </a:t>
            </a:r>
            <a:r>
              <a:rPr lang="cs-CZ" sz="1600" dirty="0" smtClean="0"/>
              <a:t>OA U</a:t>
            </a:r>
            <a:r>
              <a:rPr lang="cs-CZ" sz="1600" kern="1200" dirty="0" smtClean="0"/>
              <a:t>K</a:t>
            </a:r>
            <a:endParaRPr lang="cs-CZ" sz="1600" kern="1200" dirty="0"/>
          </a:p>
        </p:txBody>
      </p:sp>
      <p:sp>
        <p:nvSpPr>
          <p:cNvPr id="29" name="Ovál 28"/>
          <p:cNvSpPr/>
          <p:nvPr/>
        </p:nvSpPr>
        <p:spPr>
          <a:xfrm>
            <a:off x="1105662" y="3154730"/>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0" name="Ovál 29"/>
          <p:cNvSpPr/>
          <p:nvPr/>
        </p:nvSpPr>
        <p:spPr>
          <a:xfrm>
            <a:off x="3185636" y="2399870"/>
            <a:ext cx="178634" cy="178615"/>
          </a:xfrm>
          <a:prstGeom prst="ellipse">
            <a:avLst/>
          </a:prstGeom>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Volný tvar 31"/>
          <p:cNvSpPr/>
          <p:nvPr/>
        </p:nvSpPr>
        <p:spPr>
          <a:xfrm>
            <a:off x="5508101" y="3079086"/>
            <a:ext cx="2186059" cy="2311124"/>
          </a:xfrm>
          <a:custGeom>
            <a:avLst/>
            <a:gdLst>
              <a:gd name="connsiteX0" fmla="*/ 0 w 2186059"/>
              <a:gd name="connsiteY0" fmla="*/ 1155562 h 2311124"/>
              <a:gd name="connsiteX1" fmla="*/ 1093030 w 2186059"/>
              <a:gd name="connsiteY1" fmla="*/ 0 h 2311124"/>
              <a:gd name="connsiteX2" fmla="*/ 2186060 w 2186059"/>
              <a:gd name="connsiteY2" fmla="*/ 1155562 h 2311124"/>
              <a:gd name="connsiteX3" fmla="*/ 1093030 w 2186059"/>
              <a:gd name="connsiteY3" fmla="*/ 2311124 h 2311124"/>
              <a:gd name="connsiteX4" fmla="*/ 0 w 2186059"/>
              <a:gd name="connsiteY4" fmla="*/ 1155562 h 231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059" h="2311124">
                <a:moveTo>
                  <a:pt x="0" y="1155562"/>
                </a:moveTo>
                <a:cubicBezTo>
                  <a:pt x="0" y="517363"/>
                  <a:pt x="489366" y="0"/>
                  <a:pt x="1093030" y="0"/>
                </a:cubicBezTo>
                <a:cubicBezTo>
                  <a:pt x="1696694" y="0"/>
                  <a:pt x="2186060" y="517363"/>
                  <a:pt x="2186060" y="1155562"/>
                </a:cubicBezTo>
                <a:cubicBezTo>
                  <a:pt x="2186060" y="1793761"/>
                  <a:pt x="1696694" y="2311124"/>
                  <a:pt x="1093030" y="2311124"/>
                </a:cubicBezTo>
                <a:cubicBezTo>
                  <a:pt x="489366" y="2311124"/>
                  <a:pt x="0" y="1793761"/>
                  <a:pt x="0" y="1155562"/>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021" tIns="521336" rIns="503021" bIns="521336" numCol="1" spcCol="1270" anchor="ctr" anchorCtr="0">
            <a:noAutofit/>
          </a:bodyPr>
          <a:lstStyle/>
          <a:p>
            <a:pPr lvl="0" algn="ctr" defTabSz="2133600">
              <a:lnSpc>
                <a:spcPct val="90000"/>
              </a:lnSpc>
              <a:spcBef>
                <a:spcPct val="0"/>
              </a:spcBef>
              <a:spcAft>
                <a:spcPct val="35000"/>
              </a:spcAft>
            </a:pPr>
            <a:r>
              <a:rPr lang="cs-CZ" sz="4800" kern="1200" dirty="0" smtClean="0"/>
              <a:t>OA v ČR</a:t>
            </a:r>
            <a:endParaRPr lang="cs-CZ" sz="4800" kern="1200" dirty="0"/>
          </a:p>
        </p:txBody>
      </p:sp>
      <p:sp>
        <p:nvSpPr>
          <p:cNvPr id="33" name="Ovál 32"/>
          <p:cNvSpPr/>
          <p:nvPr/>
        </p:nvSpPr>
        <p:spPr>
          <a:xfrm>
            <a:off x="7047199" y="3810604"/>
            <a:ext cx="208132" cy="208357"/>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ál 33"/>
          <p:cNvSpPr/>
          <p:nvPr/>
        </p:nvSpPr>
        <p:spPr>
          <a:xfrm>
            <a:off x="6240739" y="5031629"/>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ál 34"/>
          <p:cNvSpPr/>
          <p:nvPr/>
        </p:nvSpPr>
        <p:spPr>
          <a:xfrm>
            <a:off x="7657731" y="4058271"/>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ál 35"/>
          <p:cNvSpPr/>
          <p:nvPr/>
        </p:nvSpPr>
        <p:spPr>
          <a:xfrm>
            <a:off x="6936563" y="5191947"/>
            <a:ext cx="208132" cy="208357"/>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ál 36"/>
          <p:cNvSpPr/>
          <p:nvPr/>
        </p:nvSpPr>
        <p:spPr>
          <a:xfrm>
            <a:off x="6002155" y="3483611"/>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ál 37"/>
          <p:cNvSpPr/>
          <p:nvPr/>
        </p:nvSpPr>
        <p:spPr>
          <a:xfrm>
            <a:off x="5807961" y="4372482"/>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Volný tvar 38"/>
          <p:cNvSpPr/>
          <p:nvPr/>
        </p:nvSpPr>
        <p:spPr>
          <a:xfrm>
            <a:off x="4737521" y="3538049"/>
            <a:ext cx="1445826" cy="957490"/>
          </a:xfrm>
          <a:custGeom>
            <a:avLst/>
            <a:gdLst>
              <a:gd name="connsiteX0" fmla="*/ 0 w 1445826"/>
              <a:gd name="connsiteY0" fmla="*/ 478745 h 957490"/>
              <a:gd name="connsiteX1" fmla="*/ 722913 w 1445826"/>
              <a:gd name="connsiteY1" fmla="*/ 0 h 957490"/>
              <a:gd name="connsiteX2" fmla="*/ 1445826 w 1445826"/>
              <a:gd name="connsiteY2" fmla="*/ 478745 h 957490"/>
              <a:gd name="connsiteX3" fmla="*/ 722913 w 1445826"/>
              <a:gd name="connsiteY3" fmla="*/ 957490 h 957490"/>
              <a:gd name="connsiteX4" fmla="*/ 0 w 1445826"/>
              <a:gd name="connsiteY4" fmla="*/ 478745 h 95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826" h="957490">
                <a:moveTo>
                  <a:pt x="0" y="478745"/>
                </a:moveTo>
                <a:cubicBezTo>
                  <a:pt x="0" y="214341"/>
                  <a:pt x="323659" y="0"/>
                  <a:pt x="722913" y="0"/>
                </a:cubicBezTo>
                <a:cubicBezTo>
                  <a:pt x="1122167" y="0"/>
                  <a:pt x="1445826" y="214341"/>
                  <a:pt x="1445826" y="478745"/>
                </a:cubicBezTo>
                <a:cubicBezTo>
                  <a:pt x="1445826" y="743149"/>
                  <a:pt x="1122167" y="957490"/>
                  <a:pt x="722913" y="957490"/>
                </a:cubicBezTo>
                <a:cubicBezTo>
                  <a:pt x="323659" y="957490"/>
                  <a:pt x="0" y="743149"/>
                  <a:pt x="0" y="47874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316" tIns="208801" rIns="280316" bIns="208801" numCol="1" spcCol="1270" anchor="ctr" anchorCtr="0">
            <a:noAutofit/>
          </a:bodyPr>
          <a:lstStyle/>
          <a:p>
            <a:pPr lvl="0" algn="ctr" defTabSz="800100">
              <a:lnSpc>
                <a:spcPct val="90000"/>
              </a:lnSpc>
              <a:spcBef>
                <a:spcPct val="0"/>
              </a:spcBef>
              <a:spcAft>
                <a:spcPct val="35000"/>
              </a:spcAft>
            </a:pPr>
            <a:r>
              <a:rPr lang="cs-CZ" sz="1800" kern="1200" dirty="0" smtClean="0"/>
              <a:t>Setkání DSpace</a:t>
            </a:r>
            <a:endParaRPr lang="cs-CZ" sz="1800" kern="1200" dirty="0"/>
          </a:p>
        </p:txBody>
      </p:sp>
      <p:sp>
        <p:nvSpPr>
          <p:cNvPr id="40" name="Ovál 39"/>
          <p:cNvSpPr/>
          <p:nvPr/>
        </p:nvSpPr>
        <p:spPr>
          <a:xfrm>
            <a:off x="6982066" y="4071743"/>
            <a:ext cx="208132" cy="208357"/>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ál 40"/>
          <p:cNvSpPr/>
          <p:nvPr/>
        </p:nvSpPr>
        <p:spPr>
          <a:xfrm>
            <a:off x="5151690" y="4620221"/>
            <a:ext cx="376328" cy="37649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Volný tvar 41"/>
          <p:cNvSpPr/>
          <p:nvPr/>
        </p:nvSpPr>
        <p:spPr>
          <a:xfrm>
            <a:off x="7429296" y="3017788"/>
            <a:ext cx="1361594" cy="1281890"/>
          </a:xfrm>
          <a:custGeom>
            <a:avLst/>
            <a:gdLst>
              <a:gd name="connsiteX0" fmla="*/ 0 w 1361594"/>
              <a:gd name="connsiteY0" fmla="*/ 640945 h 1281890"/>
              <a:gd name="connsiteX1" fmla="*/ 680797 w 1361594"/>
              <a:gd name="connsiteY1" fmla="*/ 0 h 1281890"/>
              <a:gd name="connsiteX2" fmla="*/ 1361594 w 1361594"/>
              <a:gd name="connsiteY2" fmla="*/ 640945 h 1281890"/>
              <a:gd name="connsiteX3" fmla="*/ 680797 w 1361594"/>
              <a:gd name="connsiteY3" fmla="*/ 1281890 h 1281890"/>
              <a:gd name="connsiteX4" fmla="*/ 0 w 1361594"/>
              <a:gd name="connsiteY4" fmla="*/ 640945 h 12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594" h="1281890">
                <a:moveTo>
                  <a:pt x="0" y="640945"/>
                </a:moveTo>
                <a:cubicBezTo>
                  <a:pt x="0" y="286961"/>
                  <a:pt x="304803" y="0"/>
                  <a:pt x="680797" y="0"/>
                </a:cubicBezTo>
                <a:cubicBezTo>
                  <a:pt x="1056791" y="0"/>
                  <a:pt x="1361594" y="286961"/>
                  <a:pt x="1361594" y="640945"/>
                </a:cubicBezTo>
                <a:cubicBezTo>
                  <a:pt x="1361594" y="994929"/>
                  <a:pt x="1056791" y="1281890"/>
                  <a:pt x="680797" y="1281890"/>
                </a:cubicBezTo>
                <a:cubicBezTo>
                  <a:pt x="304803" y="1281890"/>
                  <a:pt x="0" y="994929"/>
                  <a:pt x="0" y="64094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981" tIns="256308" rIns="267981" bIns="256308" numCol="1" spcCol="1270" anchor="ctr" anchorCtr="0">
            <a:noAutofit/>
          </a:bodyPr>
          <a:lstStyle/>
          <a:p>
            <a:pPr lvl="0" algn="ctr" defTabSz="800100">
              <a:lnSpc>
                <a:spcPct val="90000"/>
              </a:lnSpc>
              <a:spcBef>
                <a:spcPct val="0"/>
              </a:spcBef>
              <a:spcAft>
                <a:spcPct val="35000"/>
              </a:spcAft>
            </a:pPr>
            <a:r>
              <a:rPr lang="cs-CZ" sz="1800" kern="1200" dirty="0" smtClean="0"/>
              <a:t>Open Access </a:t>
            </a:r>
            <a:r>
              <a:rPr lang="cs-CZ" sz="1800" kern="1200" dirty="0" err="1" smtClean="0"/>
              <a:t>Week</a:t>
            </a:r>
            <a:endParaRPr lang="cs-CZ" sz="1800" kern="1200" dirty="0"/>
          </a:p>
        </p:txBody>
      </p:sp>
      <p:sp>
        <p:nvSpPr>
          <p:cNvPr id="43" name="Ovál 42"/>
          <p:cNvSpPr/>
          <p:nvPr/>
        </p:nvSpPr>
        <p:spPr>
          <a:xfrm>
            <a:off x="7389693" y="3803829"/>
            <a:ext cx="208132" cy="208357"/>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ál 43"/>
          <p:cNvSpPr/>
          <p:nvPr/>
        </p:nvSpPr>
        <p:spPr>
          <a:xfrm>
            <a:off x="5008454" y="5068217"/>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ál 44"/>
          <p:cNvSpPr/>
          <p:nvPr/>
        </p:nvSpPr>
        <p:spPr>
          <a:xfrm>
            <a:off x="6512233" y="4853436"/>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Volný tvar 45"/>
          <p:cNvSpPr/>
          <p:nvPr/>
        </p:nvSpPr>
        <p:spPr>
          <a:xfrm>
            <a:off x="7825316" y="4522899"/>
            <a:ext cx="1285347" cy="902669"/>
          </a:xfrm>
          <a:custGeom>
            <a:avLst/>
            <a:gdLst>
              <a:gd name="connsiteX0" fmla="*/ 0 w 1285347"/>
              <a:gd name="connsiteY0" fmla="*/ 451335 h 902669"/>
              <a:gd name="connsiteX1" fmla="*/ 642674 w 1285347"/>
              <a:gd name="connsiteY1" fmla="*/ 0 h 902669"/>
              <a:gd name="connsiteX2" fmla="*/ 1285348 w 1285347"/>
              <a:gd name="connsiteY2" fmla="*/ 451335 h 902669"/>
              <a:gd name="connsiteX3" fmla="*/ 642674 w 1285347"/>
              <a:gd name="connsiteY3" fmla="*/ 902670 h 902669"/>
              <a:gd name="connsiteX4" fmla="*/ 0 w 1285347"/>
              <a:gd name="connsiteY4" fmla="*/ 451335 h 90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47" h="902669">
                <a:moveTo>
                  <a:pt x="0" y="451335"/>
                </a:moveTo>
                <a:cubicBezTo>
                  <a:pt x="0" y="202070"/>
                  <a:pt x="287735" y="0"/>
                  <a:pt x="642674" y="0"/>
                </a:cubicBezTo>
                <a:cubicBezTo>
                  <a:pt x="997613" y="0"/>
                  <a:pt x="1285348" y="202070"/>
                  <a:pt x="1285348" y="451335"/>
                </a:cubicBezTo>
                <a:cubicBezTo>
                  <a:pt x="1285348" y="700600"/>
                  <a:pt x="997613" y="902670"/>
                  <a:pt x="642674" y="902670"/>
                </a:cubicBezTo>
                <a:cubicBezTo>
                  <a:pt x="287735" y="902670"/>
                  <a:pt x="0" y="700600"/>
                  <a:pt x="0" y="45133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815" tIns="200773" rIns="256815" bIns="200773" numCol="1" spcCol="1270" anchor="ctr" anchorCtr="0">
            <a:noAutofit/>
          </a:bodyPr>
          <a:lstStyle/>
          <a:p>
            <a:pPr lvl="0" algn="ctr" defTabSz="800100">
              <a:lnSpc>
                <a:spcPct val="90000"/>
              </a:lnSpc>
              <a:spcBef>
                <a:spcPct val="0"/>
              </a:spcBef>
              <a:spcAft>
                <a:spcPct val="35000"/>
              </a:spcAft>
            </a:pPr>
            <a:r>
              <a:rPr lang="cs-CZ" sz="1800" kern="1200" dirty="0" smtClean="0"/>
              <a:t>AKVŠ – BD</a:t>
            </a:r>
            <a:endParaRPr lang="cs-CZ" sz="1800" kern="1200" dirty="0"/>
          </a:p>
        </p:txBody>
      </p:sp>
      <p:sp>
        <p:nvSpPr>
          <p:cNvPr id="47" name="Ovál 46"/>
          <p:cNvSpPr/>
          <p:nvPr/>
        </p:nvSpPr>
        <p:spPr>
          <a:xfrm>
            <a:off x="7872776" y="4567154"/>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ál 48"/>
          <p:cNvSpPr/>
          <p:nvPr/>
        </p:nvSpPr>
        <p:spPr>
          <a:xfrm>
            <a:off x="6582507" y="5219318"/>
            <a:ext cx="150915" cy="15082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245500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1"/>
                </a:solidFill>
              </a:rPr>
              <a:t>Open Access </a:t>
            </a:r>
            <a:r>
              <a:rPr lang="cs-CZ" dirty="0" err="1" smtClean="0">
                <a:solidFill>
                  <a:schemeClr val="tx1"/>
                </a:solidFill>
              </a:rPr>
              <a:t>Week</a:t>
            </a:r>
            <a:r>
              <a:rPr lang="cs-CZ" dirty="0" smtClean="0">
                <a:solidFill>
                  <a:schemeClr val="tx1"/>
                </a:solidFill>
              </a:rPr>
              <a:t> 2012</a:t>
            </a:r>
            <a:endParaRPr lang="cs-CZ" dirty="0">
              <a:solidFill>
                <a:schemeClr val="tx1"/>
              </a:solidFill>
            </a:endParaRPr>
          </a:p>
        </p:txBody>
      </p:sp>
      <p:pic>
        <p:nvPicPr>
          <p:cNvPr id="11" name="Zástupný symbol pro obsah 10" descr="oaweek2012.jpg"/>
          <p:cNvPicPr>
            <a:picLocks noGrp="1" noChangeAspect="1"/>
          </p:cNvPicPr>
          <p:nvPr>
            <p:ph idx="1"/>
          </p:nvPr>
        </p:nvPicPr>
        <p:blipFill>
          <a:blip r:embed="rId3" cstate="print"/>
          <a:stretch>
            <a:fillRect/>
          </a:stretch>
        </p:blipFill>
        <p:spPr>
          <a:xfrm>
            <a:off x="323528" y="3789040"/>
            <a:ext cx="8396132" cy="2376264"/>
          </a:xfrm>
        </p:spPr>
      </p:pic>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20</a:t>
            </a:fld>
            <a:endParaRPr lang="cs-CZ"/>
          </a:p>
        </p:txBody>
      </p:sp>
      <p:sp>
        <p:nvSpPr>
          <p:cNvPr id="6" name="TextovéPole 5"/>
          <p:cNvSpPr txBox="1"/>
          <p:nvPr/>
        </p:nvSpPr>
        <p:spPr>
          <a:xfrm>
            <a:off x="2338344" y="2132856"/>
            <a:ext cx="4467313" cy="584775"/>
          </a:xfrm>
          <a:prstGeom prst="rect">
            <a:avLst/>
          </a:prstGeom>
          <a:noFill/>
        </p:spPr>
        <p:txBody>
          <a:bodyPr wrap="none" rtlCol="0">
            <a:spAutoFit/>
          </a:bodyPr>
          <a:lstStyle/>
          <a:p>
            <a:r>
              <a:rPr lang="cs-CZ" sz="3200" dirty="0" smtClean="0"/>
              <a:t>Přepni se na open </a:t>
            </a:r>
            <a:r>
              <a:rPr lang="cs-CZ" sz="3200" dirty="0" err="1" smtClean="0"/>
              <a:t>access</a:t>
            </a:r>
            <a:r>
              <a:rPr lang="cs-CZ" sz="3200" dirty="0" smtClean="0"/>
              <a:t>!</a:t>
            </a:r>
            <a:endParaRPr lang="cs-CZ"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8" name="Zástupný symbol pro obsah 7"/>
          <p:cNvSpPr>
            <a:spLocks noGrp="1"/>
          </p:cNvSpPr>
          <p:nvPr>
            <p:ph idx="1"/>
          </p:nvPr>
        </p:nvSpPr>
        <p:spPr/>
        <p:txBody>
          <a:bodyPr/>
          <a:lstStyle/>
          <a:p>
            <a:pPr>
              <a:buNone/>
            </a:pPr>
            <a:endParaRPr lang="cs-CZ" dirty="0" smtClean="0"/>
          </a:p>
          <a:p>
            <a:pPr>
              <a:buNone/>
            </a:pPr>
            <a:endParaRPr lang="cs-CZ" dirty="0"/>
          </a:p>
          <a:p>
            <a:pPr>
              <a:buNone/>
            </a:pPr>
            <a:r>
              <a:rPr lang="cs-CZ" dirty="0" smtClean="0"/>
              <a:t>Děkuji </a:t>
            </a:r>
            <a:r>
              <a:rPr lang="cs-CZ" dirty="0" smtClean="0"/>
              <a:t>za pozornost.</a:t>
            </a:r>
            <a:endParaRPr lang="cs-CZ" dirty="0"/>
          </a:p>
        </p:txBody>
      </p:sp>
      <p:sp>
        <p:nvSpPr>
          <p:cNvPr id="5" name="Zástupný symbol pro datum 4"/>
          <p:cNvSpPr>
            <a:spLocks noGrp="1"/>
          </p:cNvSpPr>
          <p:nvPr>
            <p:ph type="dt" sz="half" idx="10"/>
          </p:nvPr>
        </p:nvSpPr>
        <p:spPr/>
        <p:txBody>
          <a:bodyPr/>
          <a:lstStyle/>
          <a:p>
            <a:r>
              <a:rPr lang="cs-CZ" smtClean="0"/>
              <a:t>27.9.2012</a:t>
            </a:r>
            <a:endParaRPr lang="cs-CZ"/>
          </a:p>
        </p:txBody>
      </p:sp>
      <p:sp>
        <p:nvSpPr>
          <p:cNvPr id="6" name="Zástupný symbol pro zápatí 5"/>
          <p:cNvSpPr>
            <a:spLocks noGrp="1"/>
          </p:cNvSpPr>
          <p:nvPr>
            <p:ph type="ftr" sz="quarter" idx="11"/>
          </p:nvPr>
        </p:nvSpPr>
        <p:spPr/>
        <p:txBody>
          <a:bodyPr/>
          <a:lstStyle/>
          <a:p>
            <a:r>
              <a:rPr lang="cs-CZ" smtClean="0"/>
              <a:t>Bibliotheca academica, Pardubice</a:t>
            </a:r>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21</a:t>
            </a:fld>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normAutofit fontScale="90000"/>
          </a:bodyPr>
          <a:lstStyle/>
          <a:p>
            <a:r>
              <a:rPr lang="cs-CZ" sz="3600" dirty="0" err="1" smtClean="0"/>
              <a:t>Research</a:t>
            </a:r>
            <a:r>
              <a:rPr lang="cs-CZ" sz="3600" dirty="0" smtClean="0"/>
              <a:t> Works </a:t>
            </a:r>
            <a:r>
              <a:rPr lang="cs-CZ" sz="3600" dirty="0" err="1" smtClean="0"/>
              <a:t>Act</a:t>
            </a:r>
            <a:r>
              <a:rPr lang="cs-CZ" sz="3600" dirty="0" smtClean="0"/>
              <a:t> (RWA)– </a:t>
            </a:r>
            <a:r>
              <a:rPr lang="cs-CZ" sz="3600" dirty="0" smtClean="0"/>
              <a:t>16.12.2011 (1:0) </a:t>
            </a:r>
            <a:endParaRPr lang="cs-CZ" sz="3600" dirty="0"/>
          </a:p>
        </p:txBody>
      </p:sp>
      <p:sp>
        <p:nvSpPr>
          <p:cNvPr id="2" name="Zástupný symbol pro obsah 1"/>
          <p:cNvSpPr>
            <a:spLocks noGrp="1"/>
          </p:cNvSpPr>
          <p:nvPr>
            <p:ph sz="half" idx="2"/>
          </p:nvPr>
        </p:nvSpPr>
        <p:spPr>
          <a:xfrm>
            <a:off x="4788024" y="2132856"/>
            <a:ext cx="3672408" cy="3744416"/>
          </a:xfrm>
        </p:spPr>
        <p:txBody>
          <a:bodyPr>
            <a:normAutofit fontScale="92500"/>
          </a:bodyPr>
          <a:lstStyle/>
          <a:p>
            <a:pPr>
              <a:buBlip>
                <a:blip r:embed="rId3"/>
              </a:buBlip>
            </a:pPr>
            <a:r>
              <a:rPr lang="cs-CZ" dirty="0" smtClean="0"/>
              <a:t>Návrh zákona v USA, popírající politiku </a:t>
            </a:r>
            <a:r>
              <a:rPr lang="cs-CZ" dirty="0" err="1" smtClean="0"/>
              <a:t>National</a:t>
            </a:r>
            <a:r>
              <a:rPr lang="cs-CZ" dirty="0" smtClean="0"/>
              <a:t> </a:t>
            </a:r>
            <a:r>
              <a:rPr lang="cs-CZ" dirty="0" err="1" smtClean="0"/>
              <a:t>Institutes</a:t>
            </a:r>
            <a:r>
              <a:rPr lang="cs-CZ" dirty="0" smtClean="0"/>
              <a:t> </a:t>
            </a:r>
            <a:r>
              <a:rPr lang="cs-CZ" dirty="0" err="1" smtClean="0"/>
              <a:t>of</a:t>
            </a:r>
            <a:r>
              <a:rPr lang="cs-CZ" dirty="0" smtClean="0"/>
              <a:t> </a:t>
            </a:r>
            <a:r>
              <a:rPr lang="cs-CZ" dirty="0" err="1" smtClean="0"/>
              <a:t>Health</a:t>
            </a:r>
            <a:r>
              <a:rPr lang="cs-CZ" dirty="0" smtClean="0"/>
              <a:t>, která vyžaduje, aby výsledky byly do určité doby volně přístupné pro veřejnost</a:t>
            </a:r>
          </a:p>
          <a:p>
            <a:pPr>
              <a:buBlip>
                <a:blip r:embed="rId3"/>
              </a:buBlip>
            </a:pPr>
            <a:r>
              <a:rPr lang="cs-CZ" dirty="0" err="1" smtClean="0"/>
              <a:t>Elsevier</a:t>
            </a:r>
            <a:r>
              <a:rPr lang="cs-CZ" dirty="0" smtClean="0"/>
              <a:t> podpořil nejprve RWA </a:t>
            </a:r>
            <a:r>
              <a:rPr lang="cs-CZ" b="1" dirty="0" smtClean="0"/>
              <a:t>3.2.2012</a:t>
            </a:r>
            <a:r>
              <a:rPr lang="cs-CZ" dirty="0" smtClean="0"/>
              <a:t>, rychle svou podporu odvolal </a:t>
            </a:r>
            <a:r>
              <a:rPr lang="cs-CZ" b="1" dirty="0" smtClean="0"/>
              <a:t>27.2.2012</a:t>
            </a:r>
          </a:p>
          <a:p>
            <a:endParaRPr lang="cs-CZ" dirty="0"/>
          </a:p>
        </p:txBody>
      </p:sp>
      <p:sp>
        <p:nvSpPr>
          <p:cNvPr id="8" name="Zástupný symbol pro obsah 7"/>
          <p:cNvSpPr>
            <a:spLocks noGrp="1"/>
          </p:cNvSpPr>
          <p:nvPr>
            <p:ph sz="quarter" idx="4"/>
          </p:nvPr>
        </p:nvSpPr>
        <p:spPr>
          <a:xfrm>
            <a:off x="467544" y="2132856"/>
            <a:ext cx="3822192" cy="3993307"/>
          </a:xfrm>
        </p:spPr>
        <p:txBody>
          <a:bodyPr>
            <a:normAutofit fontScale="85000" lnSpcReduction="20000"/>
          </a:bodyPr>
          <a:lstStyle/>
          <a:p>
            <a:pPr marL="0" indent="0">
              <a:buNone/>
            </a:pPr>
            <a:r>
              <a:rPr lang="en-US" b="1" i="1" dirty="0"/>
              <a:t>No Federal agency may adopt</a:t>
            </a:r>
            <a:r>
              <a:rPr lang="en-US" i="1" dirty="0"/>
              <a:t>, implement, maintain, continue, or otherwise engage in </a:t>
            </a:r>
            <a:r>
              <a:rPr lang="en-US" b="1" i="1" dirty="0"/>
              <a:t>any policy</a:t>
            </a:r>
            <a:r>
              <a:rPr lang="en-US" i="1" dirty="0"/>
              <a:t>, program, or other activity that--</a:t>
            </a:r>
          </a:p>
          <a:p>
            <a:pPr marL="0" indent="0">
              <a:buNone/>
            </a:pPr>
            <a:r>
              <a:rPr lang="en-US" i="1" dirty="0"/>
              <a:t>(1) causes, </a:t>
            </a:r>
            <a:r>
              <a:rPr lang="en-US" b="1" i="1" dirty="0"/>
              <a:t>permits</a:t>
            </a:r>
            <a:r>
              <a:rPr lang="en-US" i="1" dirty="0"/>
              <a:t>, or authorizes </a:t>
            </a:r>
            <a:r>
              <a:rPr lang="en-US" b="1" i="1" dirty="0"/>
              <a:t>network dissemination of any private-sector research work</a:t>
            </a:r>
            <a:r>
              <a:rPr lang="en-US" i="1" dirty="0"/>
              <a:t> </a:t>
            </a:r>
            <a:r>
              <a:rPr lang="en-US" b="1" i="1" dirty="0"/>
              <a:t>without the prior consent of the publisher of such work</a:t>
            </a:r>
            <a:r>
              <a:rPr lang="en-US" i="1" dirty="0"/>
              <a:t>; or</a:t>
            </a:r>
          </a:p>
          <a:p>
            <a:pPr marL="0" indent="0">
              <a:buNone/>
            </a:pPr>
            <a:r>
              <a:rPr lang="en-US" i="1" dirty="0"/>
              <a:t>(2) requires that any actual or prospective author, or the employer of such an actual or prospective author, assent to network dissemination of a private-sector research work.</a:t>
            </a:r>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3</a:t>
            </a:fld>
            <a:endParaRPr lang="cs-CZ"/>
          </a:p>
        </p:txBody>
      </p:sp>
    </p:spTree>
    <p:extLst>
      <p:ext uri="{BB962C8B-B14F-4D97-AF65-F5344CB8AC3E}">
        <p14:creationId xmlns:p14="http://schemas.microsoft.com/office/powerpoint/2010/main" val="1636674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607028"/>
            <a:ext cx="4927922" cy="4320480"/>
          </a:xfrm>
          <a:prstGeom prst="rect">
            <a:avLst/>
          </a:prstGeom>
        </p:spPr>
      </p:pic>
      <p:sp>
        <p:nvSpPr>
          <p:cNvPr id="10" name="Nadpis 9"/>
          <p:cNvSpPr>
            <a:spLocks noGrp="1"/>
          </p:cNvSpPr>
          <p:nvPr>
            <p:ph type="title"/>
          </p:nvPr>
        </p:nvSpPr>
        <p:spPr/>
        <p:txBody>
          <a:bodyPr>
            <a:normAutofit/>
          </a:bodyPr>
          <a:lstStyle/>
          <a:p>
            <a:r>
              <a:rPr lang="cs-CZ" sz="3600" dirty="0" smtClean="0"/>
              <a:t>Petice pro OA k vědeckým </a:t>
            </a:r>
            <a:r>
              <a:rPr lang="cs-CZ" sz="3600" dirty="0" smtClean="0"/>
              <a:t>článkům (1:1)</a:t>
            </a:r>
            <a:endParaRPr lang="cs-CZ" sz="3600" dirty="0"/>
          </a:p>
        </p:txBody>
      </p:sp>
      <p:sp>
        <p:nvSpPr>
          <p:cNvPr id="7" name="Zástupný symbol pro obsah 6"/>
          <p:cNvSpPr>
            <a:spLocks noGrp="1"/>
          </p:cNvSpPr>
          <p:nvPr>
            <p:ph sz="half" idx="2"/>
          </p:nvPr>
        </p:nvSpPr>
        <p:spPr>
          <a:xfrm>
            <a:off x="5048627" y="1618036"/>
            <a:ext cx="3822192" cy="3417243"/>
          </a:xfrm>
        </p:spPr>
        <p:txBody>
          <a:bodyPr/>
          <a:lstStyle/>
          <a:p>
            <a:pPr>
              <a:buBlip>
                <a:blip r:embed="rId4"/>
              </a:buBlip>
            </a:pPr>
            <a:r>
              <a:rPr lang="cs-CZ" dirty="0" smtClean="0"/>
              <a:t>13.5.2012</a:t>
            </a:r>
          </a:p>
          <a:p>
            <a:pPr marL="0" indent="0">
              <a:buNone/>
            </a:pPr>
            <a:endParaRPr lang="cs-CZ" dirty="0" smtClean="0"/>
          </a:p>
          <a:p>
            <a:pPr>
              <a:buBlip>
                <a:blip r:embed="rId4"/>
              </a:buBlip>
            </a:pPr>
            <a:r>
              <a:rPr lang="cs-CZ" dirty="0" smtClean="0"/>
              <a:t>19.6.2012 30 tisíc podpisů (min. 25 tisíc)</a:t>
            </a:r>
          </a:p>
          <a:p>
            <a:pPr marL="0" indent="0">
              <a:buNone/>
            </a:pPr>
            <a:endParaRPr lang="cs-CZ" dirty="0"/>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4</a:t>
            </a:fld>
            <a:endParaRPr lang="cs-CZ"/>
          </a:p>
        </p:txBody>
      </p:sp>
      <p:grpSp>
        <p:nvGrpSpPr>
          <p:cNvPr id="8" name="Skupina 7"/>
          <p:cNvGrpSpPr/>
          <p:nvPr/>
        </p:nvGrpSpPr>
        <p:grpSpPr>
          <a:xfrm>
            <a:off x="575917" y="3767268"/>
            <a:ext cx="8060283" cy="728756"/>
            <a:chOff x="683568" y="3140968"/>
            <a:chExt cx="8060283" cy="728756"/>
          </a:xfrm>
        </p:grpSpPr>
        <p:pic>
          <p:nvPicPr>
            <p:cNvPr id="2" name="Obráze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140968"/>
              <a:ext cx="7556950" cy="720567"/>
            </a:xfrm>
            <a:prstGeom prst="rect">
              <a:avLst/>
            </a:prstGeom>
          </p:spPr>
        </p:pic>
        <p:cxnSp>
          <p:nvCxnSpPr>
            <p:cNvPr id="20" name="Přímá spojnice 19"/>
            <p:cNvCxnSpPr/>
            <p:nvPr/>
          </p:nvCxnSpPr>
          <p:spPr>
            <a:xfrm>
              <a:off x="4788024" y="3645024"/>
              <a:ext cx="3955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683568" y="3869724"/>
              <a:ext cx="5760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4224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ormAutofit/>
          </a:bodyPr>
          <a:lstStyle/>
          <a:p>
            <a:r>
              <a:rPr lang="cs-CZ" dirty="0" err="1" smtClean="0"/>
              <a:t>Elsevier</a:t>
            </a:r>
            <a:r>
              <a:rPr lang="cs-CZ" dirty="0" smtClean="0"/>
              <a:t> (2:1)</a:t>
            </a:r>
            <a:endParaRPr lang="cs-CZ" dirty="0"/>
          </a:p>
        </p:txBody>
      </p:sp>
      <p:sp>
        <p:nvSpPr>
          <p:cNvPr id="2" name="Zástupný symbol pro obsah 1"/>
          <p:cNvSpPr>
            <a:spLocks noGrp="1"/>
          </p:cNvSpPr>
          <p:nvPr>
            <p:ph sz="half" idx="1"/>
          </p:nvPr>
        </p:nvSpPr>
        <p:spPr/>
        <p:txBody>
          <a:bodyPr>
            <a:normAutofit fontScale="85000" lnSpcReduction="20000"/>
          </a:bodyPr>
          <a:lstStyle/>
          <a:p>
            <a:r>
              <a:rPr lang="cs-CZ" dirty="0" smtClean="0"/>
              <a:t>Leden 2012</a:t>
            </a:r>
          </a:p>
          <a:p>
            <a:r>
              <a:rPr lang="cs-CZ" dirty="0" smtClean="0"/>
              <a:t>Omezení práva na auto-archivaci pro autory, kteří náleží k instituci s politikou povinného OA (250 politik OA)</a:t>
            </a:r>
          </a:p>
          <a:p>
            <a:r>
              <a:rPr lang="cs-CZ" dirty="0" smtClean="0"/>
              <a:t>Instituce s politikou OA mají uzavřít smlouvu s vydavatelem</a:t>
            </a:r>
          </a:p>
          <a:p>
            <a:endParaRPr lang="cs-CZ" dirty="0" smtClean="0">
              <a:sym typeface="Wingdings" pitchFamily="2" charset="2"/>
            </a:endParaRPr>
          </a:p>
          <a:p>
            <a:pPr marL="0" indent="0">
              <a:buNone/>
            </a:pPr>
            <a:r>
              <a:rPr lang="cs-CZ" dirty="0" smtClean="0">
                <a:sym typeface="Wingdings" pitchFamily="2" charset="2"/>
              </a:rPr>
              <a:t>- </a:t>
            </a:r>
            <a:r>
              <a:rPr lang="cs-CZ" dirty="0" smtClean="0"/>
              <a:t>Přitom ostatní autoři mohou uložit preprint i </a:t>
            </a:r>
            <a:r>
              <a:rPr lang="cs-CZ" dirty="0" err="1" smtClean="0"/>
              <a:t>postprint</a:t>
            </a:r>
            <a:endParaRPr lang="cs-CZ" dirty="0" smtClean="0"/>
          </a:p>
        </p:txBody>
      </p:sp>
      <p:sp>
        <p:nvSpPr>
          <p:cNvPr id="7" name="Zástupný symbol pro obsah 6"/>
          <p:cNvSpPr>
            <a:spLocks noGrp="1"/>
          </p:cNvSpPr>
          <p:nvPr>
            <p:ph sz="half" idx="2"/>
          </p:nvPr>
        </p:nvSpPr>
        <p:spPr/>
        <p:txBody>
          <a:bodyPr>
            <a:normAutofit fontScale="85000" lnSpcReduction="20000"/>
          </a:bodyPr>
          <a:lstStyle/>
          <a:p>
            <a:r>
              <a:rPr lang="cs-CZ" dirty="0" smtClean="0"/>
              <a:t>6.2.2012 </a:t>
            </a:r>
          </a:p>
          <a:p>
            <a:r>
              <a:rPr lang="cs-CZ" dirty="0" smtClean="0"/>
              <a:t>COAR (</a:t>
            </a:r>
            <a:r>
              <a:rPr lang="en-US" dirty="0" smtClean="0"/>
              <a:t>Confederation of Open Access Repositories</a:t>
            </a:r>
            <a:r>
              <a:rPr lang="cs-CZ" dirty="0" smtClean="0"/>
              <a:t>)</a:t>
            </a:r>
          </a:p>
          <a:p>
            <a:r>
              <a:rPr lang="cs-CZ" dirty="0" smtClean="0">
                <a:hlinkClick r:id="rId3"/>
              </a:rPr>
              <a:t>Otevřený dopis </a:t>
            </a:r>
            <a:r>
              <a:rPr lang="cs-CZ" dirty="0" smtClean="0"/>
              <a:t>vydavatelství </a:t>
            </a:r>
            <a:r>
              <a:rPr lang="cs-CZ" dirty="0" err="1" smtClean="0"/>
              <a:t>Elsevier</a:t>
            </a:r>
            <a:endParaRPr lang="cs-CZ" dirty="0" smtClean="0"/>
          </a:p>
          <a:p>
            <a:r>
              <a:rPr lang="cs-CZ" dirty="0" smtClean="0"/>
              <a:t>odrazuje své členy, aby uzavírali nevýhodnou smlouvu s </a:t>
            </a:r>
            <a:r>
              <a:rPr lang="cs-CZ" dirty="0" err="1" smtClean="0"/>
              <a:t>Elsevierem</a:t>
            </a:r>
            <a:endParaRPr lang="cs-CZ" dirty="0" smtClean="0"/>
          </a:p>
          <a:p>
            <a:r>
              <a:rPr lang="cs-CZ" dirty="0" smtClean="0"/>
              <a:t>vyzývá společnost </a:t>
            </a:r>
            <a:r>
              <a:rPr lang="cs-CZ" dirty="0" err="1" smtClean="0"/>
              <a:t>Elsevier</a:t>
            </a:r>
            <a:r>
              <a:rPr lang="cs-CZ" dirty="0" smtClean="0"/>
              <a:t>, aby přehodnotila svůj přístup zakazující otevřený přístup a revidovala své politiky</a:t>
            </a:r>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5</a:t>
            </a:fld>
            <a:endParaRPr lang="cs-CZ"/>
          </a:p>
        </p:txBody>
      </p:sp>
      <p:pic>
        <p:nvPicPr>
          <p:cNvPr id="8" name="Obrázek 7" descr="elsevier_logo.png"/>
          <p:cNvPicPr>
            <a:picLocks noChangeAspect="1"/>
          </p:cNvPicPr>
          <p:nvPr/>
        </p:nvPicPr>
        <p:blipFill>
          <a:blip r:embed="rId4" cstate="print"/>
          <a:stretch>
            <a:fillRect/>
          </a:stretch>
        </p:blipFill>
        <p:spPr>
          <a:xfrm>
            <a:off x="323528" y="188640"/>
            <a:ext cx="2222614" cy="1397072"/>
          </a:xfrm>
          <a:prstGeom prst="rect">
            <a:avLst/>
          </a:prstGeom>
        </p:spPr>
      </p:pic>
    </p:spTree>
    <p:extLst>
      <p:ext uri="{BB962C8B-B14F-4D97-AF65-F5344CB8AC3E}">
        <p14:creationId xmlns:p14="http://schemas.microsoft.com/office/powerpoint/2010/main" val="4146864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err="1" smtClean="0"/>
              <a:t>Cost</a:t>
            </a:r>
            <a:r>
              <a:rPr lang="cs-CZ" dirty="0" smtClean="0"/>
              <a:t> </a:t>
            </a:r>
            <a:r>
              <a:rPr lang="cs-CZ" dirty="0" err="1" smtClean="0"/>
              <a:t>of</a:t>
            </a:r>
            <a:r>
              <a:rPr lang="cs-CZ" dirty="0" smtClean="0"/>
              <a:t> </a:t>
            </a:r>
            <a:r>
              <a:rPr lang="cs-CZ" dirty="0" err="1" smtClean="0"/>
              <a:t>Knowledge</a:t>
            </a:r>
            <a:r>
              <a:rPr lang="cs-CZ" dirty="0" smtClean="0"/>
              <a:t> (2:2)</a:t>
            </a:r>
            <a:endParaRPr lang="cs-CZ" dirty="0"/>
          </a:p>
        </p:txBody>
      </p:sp>
      <p:sp>
        <p:nvSpPr>
          <p:cNvPr id="12" name="Zástupný symbol pro obsah 11"/>
          <p:cNvSpPr>
            <a:spLocks noGrp="1"/>
          </p:cNvSpPr>
          <p:nvPr>
            <p:ph sz="half" idx="1"/>
          </p:nvPr>
        </p:nvSpPr>
        <p:spPr/>
        <p:txBody>
          <a:bodyPr>
            <a:normAutofit fontScale="92500" lnSpcReduction="10000"/>
          </a:bodyPr>
          <a:lstStyle/>
          <a:p>
            <a:r>
              <a:rPr lang="cs-CZ" dirty="0" smtClean="0"/>
              <a:t>22.1.2012</a:t>
            </a:r>
          </a:p>
          <a:p>
            <a:r>
              <a:rPr lang="cs-CZ" dirty="0" smtClean="0"/>
              <a:t>matematik </a:t>
            </a:r>
            <a:r>
              <a:rPr lang="cs-CZ" dirty="0" err="1" smtClean="0"/>
              <a:t>Timothy</a:t>
            </a:r>
            <a:r>
              <a:rPr lang="cs-CZ" dirty="0" smtClean="0"/>
              <a:t> </a:t>
            </a:r>
            <a:r>
              <a:rPr lang="cs-CZ" dirty="0" err="1" smtClean="0"/>
              <a:t>Gowers</a:t>
            </a:r>
            <a:r>
              <a:rPr lang="cs-CZ" dirty="0" smtClean="0"/>
              <a:t> </a:t>
            </a:r>
            <a:r>
              <a:rPr lang="pt-BR" dirty="0" smtClean="0"/>
              <a:t>uveřejnil na svém blogu svou vůli nespolupracovat více s Elsevierem</a:t>
            </a:r>
            <a:endParaRPr lang="cs-CZ" dirty="0" smtClean="0"/>
          </a:p>
          <a:p>
            <a:pPr lvl="1"/>
            <a:r>
              <a:rPr lang="cs-CZ" dirty="0" smtClean="0"/>
              <a:t>Nepřiměřený zisk</a:t>
            </a:r>
          </a:p>
          <a:p>
            <a:pPr lvl="1"/>
            <a:r>
              <a:rPr lang="cs-CZ" dirty="0" smtClean="0"/>
              <a:t>Změna postoje k OA</a:t>
            </a:r>
          </a:p>
          <a:p>
            <a:r>
              <a:rPr lang="cs-CZ" dirty="0" smtClean="0"/>
              <a:t>12704 podpisů (22.9.20012) </a:t>
            </a:r>
          </a:p>
          <a:p>
            <a:pPr lvl="1"/>
            <a:r>
              <a:rPr lang="cs-CZ" dirty="0" smtClean="0"/>
              <a:t>Záměr upustit od spolupráce s vydavatelem</a:t>
            </a:r>
          </a:p>
          <a:p>
            <a:endParaRPr lang="cs-CZ" dirty="0" smtClean="0"/>
          </a:p>
          <a:p>
            <a:endParaRPr lang="cs-CZ" dirty="0"/>
          </a:p>
        </p:txBody>
      </p:sp>
      <p:pic>
        <p:nvPicPr>
          <p:cNvPr id="14" name="Zástupný symbol pro obsah 13" descr="elsevier-bojkot.jpg">
            <a:hlinkClick r:id="rId3"/>
          </p:cNvPr>
          <p:cNvPicPr>
            <a:picLocks noGrp="1" noChangeAspect="1"/>
          </p:cNvPicPr>
          <p:nvPr>
            <p:ph sz="half" idx="2"/>
          </p:nvPr>
        </p:nvPicPr>
        <p:blipFill>
          <a:blip r:embed="rId4" cstate="print"/>
          <a:stretch>
            <a:fillRect/>
          </a:stretch>
        </p:blipFill>
        <p:spPr>
          <a:xfrm>
            <a:off x="4970264" y="1600200"/>
            <a:ext cx="3394472" cy="4525963"/>
          </a:xfrm>
        </p:spPr>
      </p:pic>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6</a:t>
            </a:fld>
            <a:endParaRPr lang="cs-CZ"/>
          </a:p>
        </p:txBody>
      </p:sp>
    </p:spTree>
    <p:extLst>
      <p:ext uri="{BB962C8B-B14F-4D97-AF65-F5344CB8AC3E}">
        <p14:creationId xmlns:p14="http://schemas.microsoft.com/office/powerpoint/2010/main" val="4146864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oAutofit/>
          </a:bodyPr>
          <a:lstStyle/>
          <a:p>
            <a:r>
              <a:rPr lang="cs-CZ" sz="3600" dirty="0" smtClean="0"/>
              <a:t>Harvard </a:t>
            </a:r>
            <a:r>
              <a:rPr lang="cs-CZ" sz="3600" dirty="0" err="1" smtClean="0"/>
              <a:t>Library</a:t>
            </a:r>
            <a:r>
              <a:rPr lang="cs-CZ" sz="3600" dirty="0" smtClean="0"/>
              <a:t> </a:t>
            </a:r>
            <a:r>
              <a:rPr lang="en-US" sz="3600" dirty="0" smtClean="0"/>
              <a:t>Faculty Advisory Council Memorandum on Journal </a:t>
            </a:r>
            <a:r>
              <a:rPr lang="en-US" sz="3600" dirty="0" smtClean="0"/>
              <a:t>Pricing</a:t>
            </a:r>
            <a:r>
              <a:rPr lang="cs-CZ" sz="3600" dirty="0" smtClean="0"/>
              <a:t> (2:3)</a:t>
            </a:r>
            <a:endParaRPr lang="en-US" sz="3600" b="1" dirty="0"/>
          </a:p>
        </p:txBody>
      </p:sp>
      <p:sp>
        <p:nvSpPr>
          <p:cNvPr id="2" name="Zástupný symbol pro obsah 1"/>
          <p:cNvSpPr>
            <a:spLocks noGrp="1"/>
          </p:cNvSpPr>
          <p:nvPr>
            <p:ph idx="1"/>
          </p:nvPr>
        </p:nvSpPr>
        <p:spPr/>
        <p:txBody>
          <a:bodyPr>
            <a:normAutofit fontScale="85000" lnSpcReduction="20000"/>
          </a:bodyPr>
          <a:lstStyle/>
          <a:p>
            <a:pPr>
              <a:buNone/>
            </a:pPr>
            <a:r>
              <a:rPr lang="cs-CZ" b="1" dirty="0" smtClean="0"/>
              <a:t>Převážná část předplatného časopisů je neudržitelná</a:t>
            </a:r>
          </a:p>
          <a:p>
            <a:pPr>
              <a:buNone/>
            </a:pPr>
            <a:r>
              <a:rPr lang="cs-CZ" dirty="0" smtClean="0"/>
              <a:t>17.4.2012</a:t>
            </a:r>
          </a:p>
          <a:p>
            <a:pPr>
              <a:buNone/>
            </a:pPr>
            <a:r>
              <a:rPr lang="cs-CZ" dirty="0" smtClean="0"/>
              <a:t>Vyzývá akademické pracovníky a studenty:</a:t>
            </a:r>
          </a:p>
          <a:p>
            <a:pPr marL="514350" indent="-514350">
              <a:buAutoNum type="arabicPeriod"/>
            </a:pPr>
            <a:r>
              <a:rPr lang="cs-CZ" dirty="0" smtClean="0"/>
              <a:t>Aby se ujistili, že všechny své práce zpřístupnili uložením do IR DASH, jak vyžaduje univerzitní politika OA</a:t>
            </a:r>
          </a:p>
          <a:p>
            <a:pPr marL="514350" indent="-514350">
              <a:buAutoNum type="arabicPeriod"/>
            </a:pPr>
            <a:r>
              <a:rPr lang="cs-CZ" dirty="0" smtClean="0"/>
              <a:t>Aby zvážili zaslání svého článku do otevřeného časopisu, nebo do takového, který má rozumné a dostupné ceny předplatného, aby přesunuli prestiž na OA</a:t>
            </a:r>
          </a:p>
          <a:p>
            <a:pPr marL="514350" indent="-514350">
              <a:buNone/>
            </a:pPr>
            <a:r>
              <a:rPr lang="cs-CZ" dirty="0" smtClean="0">
                <a:hlinkClick r:id="rId3"/>
              </a:rPr>
              <a:t>http://isites.harvard.edu/icb/icb.do?keyword=k77982&amp;tabgroupid=icb.tabgroup143448</a:t>
            </a:r>
            <a:endParaRPr lang="cs-CZ" dirty="0" smtClean="0"/>
          </a:p>
          <a:p>
            <a:pPr marL="514350" indent="-514350">
              <a:buAutoNum type="arabicPeriod"/>
            </a:pPr>
            <a:endParaRPr lang="cs-CZ" dirty="0" smtClean="0"/>
          </a:p>
          <a:p>
            <a:pPr>
              <a:buNone/>
            </a:pPr>
            <a:endParaRPr lang="cs-CZ" dirty="0" smtClean="0"/>
          </a:p>
          <a:p>
            <a:pPr>
              <a:buNone/>
            </a:pPr>
            <a:endParaRPr lang="en-US" dirty="0" smtClean="0"/>
          </a:p>
          <a:p>
            <a:pPr>
              <a:buNone/>
            </a:pPr>
            <a:endParaRPr lang="cs-CZ" dirty="0" smtClean="0"/>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7</a:t>
            </a:fld>
            <a:endParaRPr lang="cs-CZ"/>
          </a:p>
        </p:txBody>
      </p:sp>
    </p:spTree>
    <p:extLst>
      <p:ext uri="{BB962C8B-B14F-4D97-AF65-F5344CB8AC3E}">
        <p14:creationId xmlns:p14="http://schemas.microsoft.com/office/powerpoint/2010/main" val="414686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ormAutofit/>
          </a:bodyPr>
          <a:lstStyle/>
          <a:p>
            <a:r>
              <a:rPr lang="cs-CZ" sz="3600" dirty="0" smtClean="0"/>
              <a:t>Budapešťská iniciativa – </a:t>
            </a:r>
            <a:r>
              <a:rPr lang="en-US" sz="3600" dirty="0" smtClean="0"/>
              <a:t>2002-2012</a:t>
            </a:r>
            <a:r>
              <a:rPr lang="cs-CZ" sz="3600" dirty="0" smtClean="0"/>
              <a:t> (2:4)</a:t>
            </a:r>
            <a:endParaRPr lang="cs-CZ" sz="3600" dirty="0"/>
          </a:p>
        </p:txBody>
      </p:sp>
      <p:sp>
        <p:nvSpPr>
          <p:cNvPr id="2" name="Zástupný symbol pro obsah 1"/>
          <p:cNvSpPr>
            <a:spLocks noGrp="1"/>
          </p:cNvSpPr>
          <p:nvPr>
            <p:ph sz="half" idx="1"/>
          </p:nvPr>
        </p:nvSpPr>
        <p:spPr/>
        <p:txBody>
          <a:bodyPr>
            <a:normAutofit/>
          </a:bodyPr>
          <a:lstStyle/>
          <a:p>
            <a:pPr>
              <a:buNone/>
            </a:pPr>
            <a:r>
              <a:rPr lang="cs-CZ" dirty="0" smtClean="0"/>
              <a:t>14.2.2002 </a:t>
            </a:r>
            <a:endParaRPr lang="cs-CZ" dirty="0" smtClean="0"/>
          </a:p>
          <a:p>
            <a:pPr>
              <a:buNone/>
            </a:pPr>
            <a:r>
              <a:rPr lang="cs-CZ" dirty="0" smtClean="0"/>
              <a:t>Poprvé oficiální použití termínu open </a:t>
            </a:r>
            <a:r>
              <a:rPr lang="cs-CZ" dirty="0" err="1" smtClean="0"/>
              <a:t>access</a:t>
            </a:r>
            <a:endParaRPr lang="cs-CZ" dirty="0" smtClean="0"/>
          </a:p>
          <a:p>
            <a:pPr>
              <a:buNone/>
            </a:pPr>
            <a:r>
              <a:rPr lang="cs-CZ" dirty="0" smtClean="0"/>
              <a:t>Definování dvou cest</a:t>
            </a:r>
          </a:p>
          <a:p>
            <a:pPr>
              <a:buFontTx/>
              <a:buChar char="-"/>
            </a:pPr>
            <a:r>
              <a:rPr lang="cs-CZ" dirty="0" smtClean="0"/>
              <a:t>Zelené</a:t>
            </a:r>
          </a:p>
          <a:p>
            <a:pPr>
              <a:buFontTx/>
              <a:buChar char="-"/>
            </a:pPr>
            <a:r>
              <a:rPr lang="cs-CZ" dirty="0" smtClean="0"/>
              <a:t>Zlaté</a:t>
            </a:r>
          </a:p>
          <a:p>
            <a:pPr>
              <a:buFontTx/>
              <a:buChar char="-"/>
            </a:pPr>
            <a:endParaRPr lang="cs-CZ" dirty="0"/>
          </a:p>
        </p:txBody>
      </p:sp>
      <p:sp>
        <p:nvSpPr>
          <p:cNvPr id="7" name="Zástupný symbol pro obsah 6"/>
          <p:cNvSpPr>
            <a:spLocks noGrp="1"/>
          </p:cNvSpPr>
          <p:nvPr>
            <p:ph sz="half" idx="2"/>
          </p:nvPr>
        </p:nvSpPr>
        <p:spPr/>
        <p:txBody>
          <a:bodyPr/>
          <a:lstStyle/>
          <a:p>
            <a:r>
              <a:rPr lang="cs-CZ" dirty="0" smtClean="0"/>
              <a:t>BOAI10</a:t>
            </a:r>
          </a:p>
          <a:p>
            <a:r>
              <a:rPr lang="cs-CZ" dirty="0" smtClean="0"/>
              <a:t>konference</a:t>
            </a:r>
          </a:p>
          <a:p>
            <a:r>
              <a:rPr lang="cs-CZ" dirty="0" smtClean="0"/>
              <a:t>Skupina významných zastánců OA (předsedala Alma </a:t>
            </a:r>
            <a:r>
              <a:rPr lang="cs-CZ" dirty="0" err="1" smtClean="0"/>
              <a:t>Swan</a:t>
            </a:r>
            <a:r>
              <a:rPr lang="cs-CZ" dirty="0" smtClean="0"/>
              <a:t>)</a:t>
            </a:r>
          </a:p>
          <a:p>
            <a:r>
              <a:rPr lang="cs-CZ" dirty="0" smtClean="0"/>
              <a:t>28 doporučení</a:t>
            </a:r>
          </a:p>
          <a:p>
            <a:r>
              <a:rPr lang="cs-CZ" dirty="0" smtClean="0"/>
              <a:t>Přednost zelená cesta</a:t>
            </a:r>
            <a:endParaRPr lang="cs-CZ" dirty="0"/>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8</a:t>
            </a:fld>
            <a:endParaRPr lang="cs-CZ"/>
          </a:p>
        </p:txBody>
      </p:sp>
    </p:spTree>
    <p:extLst>
      <p:ext uri="{BB962C8B-B14F-4D97-AF65-F5344CB8AC3E}">
        <p14:creationId xmlns:p14="http://schemas.microsoft.com/office/powerpoint/2010/main" val="4146864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ormAutofit/>
          </a:bodyPr>
          <a:lstStyle/>
          <a:p>
            <a:r>
              <a:rPr lang="cs-CZ" dirty="0" smtClean="0"/>
              <a:t>Nová politika OA ve </a:t>
            </a:r>
            <a:r>
              <a:rPr lang="cs-CZ" dirty="0" smtClean="0"/>
              <a:t>VB (3:4) </a:t>
            </a:r>
            <a:endParaRPr lang="cs-CZ" dirty="0"/>
          </a:p>
        </p:txBody>
      </p:sp>
      <p:sp>
        <p:nvSpPr>
          <p:cNvPr id="3" name="Zástupný symbol pro datum 2"/>
          <p:cNvSpPr>
            <a:spLocks noGrp="1"/>
          </p:cNvSpPr>
          <p:nvPr>
            <p:ph type="dt" sz="half" idx="10"/>
          </p:nvPr>
        </p:nvSpPr>
        <p:spPr/>
        <p:txBody>
          <a:bodyPr/>
          <a:lstStyle/>
          <a:p>
            <a:r>
              <a:rPr lang="cs-CZ" smtClean="0"/>
              <a:t>27.9.2012</a:t>
            </a:r>
            <a:endParaRPr lang="cs-CZ"/>
          </a:p>
        </p:txBody>
      </p:sp>
      <p:sp>
        <p:nvSpPr>
          <p:cNvPr id="4" name="Zástupný symbol pro zápatí 3"/>
          <p:cNvSpPr>
            <a:spLocks noGrp="1"/>
          </p:cNvSpPr>
          <p:nvPr>
            <p:ph type="ftr" sz="quarter" idx="11"/>
          </p:nvPr>
        </p:nvSpPr>
        <p:spPr/>
        <p:txBody>
          <a:bodyPr/>
          <a:lstStyle/>
          <a:p>
            <a:r>
              <a:rPr lang="cs-CZ" smtClean="0"/>
              <a:t>Bibliotheca academica, Pardubice</a:t>
            </a:r>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9</a:t>
            </a:fld>
            <a:endParaRPr lang="cs-CZ"/>
          </a:p>
        </p:txBody>
      </p:sp>
      <p:graphicFrame>
        <p:nvGraphicFramePr>
          <p:cNvPr id="12" name="Diagram 11"/>
          <p:cNvGraphicFramePr/>
          <p:nvPr/>
        </p:nvGraphicFramePr>
        <p:xfrm>
          <a:off x="611560" y="1628800"/>
          <a:ext cx="835292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864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2293</TotalTime>
  <Words>1426</Words>
  <Application>Microsoft Office PowerPoint</Application>
  <PresentationFormat>Předvádění na obrazovce (4:3)</PresentationFormat>
  <Paragraphs>239</Paragraphs>
  <Slides>21</Slides>
  <Notes>21</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sady Office</vt:lpstr>
      <vt:lpstr>Co nového v OA ve světě a v ČR</vt:lpstr>
      <vt:lpstr>Co nového ve světě OA?</vt:lpstr>
      <vt:lpstr>Research Works Act (RWA)– 16.12.2011 (1:0) </vt:lpstr>
      <vt:lpstr>Petice pro OA k vědeckým článkům (1:1)</vt:lpstr>
      <vt:lpstr>Elsevier (2:1)</vt:lpstr>
      <vt:lpstr>Cost of Knowledge (2:2)</vt:lpstr>
      <vt:lpstr>Harvard Library Faculty Advisory Council Memorandum on Journal Pricing (2:3)</vt:lpstr>
      <vt:lpstr>Budapešťská iniciativa – 2002-2012 (2:4)</vt:lpstr>
      <vt:lpstr>Nová politika OA ve VB (3:4) </vt:lpstr>
      <vt:lpstr>Nová politika OA ve VB</vt:lpstr>
      <vt:lpstr>Politika RCUK vs. BOAI10 doporučení</vt:lpstr>
      <vt:lpstr>Politika Evropské komise – 17.7.2012 (3:5)</vt:lpstr>
      <vt:lpstr>Gold vs. Green 3:5</vt:lpstr>
      <vt:lpstr>Open Repositories 2012, Edinburgh</vt:lpstr>
      <vt:lpstr>Open Repositories 2012, Edinburgh</vt:lpstr>
      <vt:lpstr>Open Repositories 2012</vt:lpstr>
      <vt:lpstr>Open Access v ČR</vt:lpstr>
      <vt:lpstr>Aktivity AKVŠ v oblasti OA</vt:lpstr>
      <vt:lpstr>Setkání DSpace</vt:lpstr>
      <vt:lpstr>Open Access Week 2012</vt:lpstr>
      <vt:lpstr>Závěr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Week v ČR</dc:title>
  <dc:creator>ryg22</dc:creator>
  <cp:lastModifiedBy>ryg22</cp:lastModifiedBy>
  <cp:revision>152</cp:revision>
  <cp:lastPrinted>2012-09-24T13:59:05Z</cp:lastPrinted>
  <dcterms:modified xsi:type="dcterms:W3CDTF">2012-09-26T20:05:56Z</dcterms:modified>
</cp:coreProperties>
</file>