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72251-7EBD-456B-A8D8-E8A1C7A7C252}" type="datetimeFigureOut">
              <a:rPr lang="cs-CZ" smtClean="0"/>
              <a:t>24.9.2012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411CC-D655-4E0C-A7C5-ACB45561CE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51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BA 2012, 26.-27. 10. 2012, Univerzita Pardubice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18F2A43-3672-4CF4-99E1-40C6D4ED19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87208" cy="4571999"/>
          </a:xfrm>
        </p:spPr>
        <p:txBody>
          <a:bodyPr>
            <a:normAutofit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Asociace knihoven vysokých škol ČR slaví 10. narozeniny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571184" cy="914400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Barbora </a:t>
            </a:r>
            <a:r>
              <a:rPr lang="cs-CZ" dirty="0" err="1" smtClean="0"/>
              <a:t>Ramajzlová</a:t>
            </a:r>
            <a:endParaRPr lang="cs-CZ" dirty="0"/>
          </a:p>
          <a:p>
            <a:pPr algn="r"/>
            <a:r>
              <a:rPr lang="cs-CZ" sz="1600" i="1" dirty="0" smtClean="0"/>
              <a:t>barbora.ramajzlova@uk.cvut.cz</a:t>
            </a:r>
            <a:endParaRPr lang="cs-CZ" sz="1600" i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1800200" cy="58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cs-CZ" dirty="0" smtClean="0"/>
              <a:t>AKVŠ MÁ budoucnost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300" dirty="0" smtClean="0"/>
              <a:t>Dokázala vytvořit sjednocující platformu</a:t>
            </a:r>
          </a:p>
          <a:p>
            <a:r>
              <a:rPr lang="cs-CZ" sz="3300" dirty="0" smtClean="0"/>
              <a:t>Má nezpochybnitelné a stále platné programové cíle</a:t>
            </a:r>
          </a:p>
          <a:p>
            <a:r>
              <a:rPr lang="cs-CZ" sz="3300" dirty="0" smtClean="0"/>
              <a:t>Vytváří podporu v různých oblastech činnosti VŠ knihoven</a:t>
            </a:r>
          </a:p>
          <a:p>
            <a:r>
              <a:rPr lang="cs-CZ" sz="3300" dirty="0" smtClean="0"/>
              <a:t>Má před sebou spoustu práce…</a:t>
            </a:r>
            <a:r>
              <a:rPr lang="cs-CZ" sz="2800" dirty="0" smtClean="0"/>
              <a:t> </a:t>
            </a:r>
          </a:p>
          <a:p>
            <a:endParaRPr lang="cs-CZ" sz="3000" dirty="0" smtClean="0"/>
          </a:p>
          <a:p>
            <a:r>
              <a:rPr lang="cs-CZ" sz="3000" dirty="0"/>
              <a:t> </a:t>
            </a:r>
            <a:r>
              <a:rPr lang="cs-CZ" sz="3000" dirty="0" smtClean="0"/>
              <a:t>               Potřebuje osobnosti …</a:t>
            </a:r>
            <a:r>
              <a:rPr lang="cs-CZ" dirty="0" smtClean="0"/>
              <a:t>odvážné a pracovité</a:t>
            </a:r>
          </a:p>
          <a:p>
            <a:r>
              <a:rPr lang="cs-CZ" dirty="0"/>
              <a:t>	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7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1371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Blahopřání patří všem!</a:t>
            </a:r>
          </a:p>
          <a:p>
            <a:r>
              <a:rPr lang="cs-CZ" sz="2400" smtClean="0"/>
              <a:t>Poděkování </a:t>
            </a:r>
            <a:r>
              <a:rPr lang="cs-CZ" sz="2400" smtClean="0"/>
              <a:t>těm</a:t>
            </a:r>
            <a:r>
              <a:rPr lang="cs-CZ" sz="2400" dirty="0" smtClean="0"/>
              <a:t>, kteří se po celou dobu podíleli na aktivitách AKVŠ, věnovali svůj čas, práci a energii…</a:t>
            </a:r>
            <a:endParaRPr lang="cs-CZ" sz="2400" dirty="0"/>
          </a:p>
        </p:txBody>
      </p:sp>
      <p:pic>
        <p:nvPicPr>
          <p:cNvPr id="7" name="Picture 5" descr="C:\Users\ramajbar\AppData\Local\Temp\XPgrpwise\imagesCAECUE21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087" y="3645024"/>
            <a:ext cx="2409825" cy="1895475"/>
          </a:xfrm>
          <a:prstGeom prst="rect">
            <a:avLst/>
          </a:prstGeom>
          <a:noFill/>
        </p:spPr>
      </p:pic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708066"/>
            <a:ext cx="1800200" cy="58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to bude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předcházelo</a:t>
            </a:r>
          </a:p>
          <a:p>
            <a:r>
              <a:rPr lang="cs-CZ" sz="2800" dirty="0" smtClean="0"/>
              <a:t>Založení AKVŠ</a:t>
            </a:r>
          </a:p>
          <a:p>
            <a:r>
              <a:rPr lang="cs-CZ" sz="2800" dirty="0" smtClean="0"/>
              <a:t>1. období</a:t>
            </a:r>
          </a:p>
          <a:p>
            <a:r>
              <a:rPr lang="cs-CZ" sz="2800" dirty="0" smtClean="0"/>
              <a:t>2. období</a:t>
            </a:r>
          </a:p>
          <a:p>
            <a:r>
              <a:rPr lang="cs-CZ" sz="2800" dirty="0" smtClean="0"/>
              <a:t>V čem je síla AKVŠ</a:t>
            </a:r>
          </a:p>
          <a:p>
            <a:r>
              <a:rPr lang="cs-CZ" sz="2800" dirty="0" smtClean="0"/>
              <a:t>Kde jsou slabá místa?</a:t>
            </a:r>
          </a:p>
          <a:p>
            <a:r>
              <a:rPr lang="cs-CZ" sz="2800" dirty="0" smtClean="0"/>
              <a:t>Máme budoucnost?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16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Zastavení 1 – </a:t>
            </a:r>
            <a:r>
              <a:rPr lang="cs-CZ" dirty="0" smtClean="0"/>
              <a:t>Rada </a:t>
            </a:r>
            <a:r>
              <a:rPr lang="cs-CZ" dirty="0" smtClean="0"/>
              <a:t>vysokých škol            </a:t>
            </a:r>
            <a:r>
              <a:rPr lang="cs-CZ" sz="3200" dirty="0" smtClean="0"/>
              <a:t>(1/2)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První institucionální základ pro spolupráci jako iniciativa RVŠ</a:t>
            </a:r>
          </a:p>
          <a:p>
            <a:r>
              <a:rPr lang="cs-CZ" sz="2800" dirty="0" smtClean="0"/>
              <a:t>Vytvoření Komise pro vysokoškolské knihovny </a:t>
            </a:r>
          </a:p>
          <a:p>
            <a:r>
              <a:rPr lang="cs-CZ" sz="2800" dirty="0" smtClean="0"/>
              <a:t>Zapojení VŠ knihoven do FRVŠ – to byla výzva!</a:t>
            </a:r>
          </a:p>
          <a:p>
            <a:r>
              <a:rPr lang="cs-CZ" sz="2800" dirty="0" smtClean="0"/>
              <a:t>Píše se rok 1994… </a:t>
            </a:r>
            <a:r>
              <a:rPr lang="cs-CZ" sz="2800" dirty="0" smtClean="0"/>
              <a:t>(integrace </a:t>
            </a:r>
            <a:r>
              <a:rPr lang="cs-CZ" sz="2800" dirty="0" smtClean="0"/>
              <a:t>knihoven, automatizace, technologie)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0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Zastavení 1 – Rada vysokých škol             </a:t>
            </a:r>
            <a:r>
              <a:rPr lang="cs-CZ" sz="3200" dirty="0" smtClean="0"/>
              <a:t>(2/2)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1997 – Oborová sekce pro VŠ knihovny</a:t>
            </a:r>
          </a:p>
          <a:p>
            <a:r>
              <a:rPr lang="cs-CZ" sz="2800" dirty="0" smtClean="0"/>
              <a:t>2003 – Pracovní komise pro vysokoškolské knihovny při RVŠ jako společná komise AKVŠ a RVŠ</a:t>
            </a:r>
          </a:p>
          <a:p>
            <a:r>
              <a:rPr lang="cs-CZ" sz="2800" dirty="0" smtClean="0"/>
              <a:t>2006 – komise ukončila činnost, zástupce AKVŠ </a:t>
            </a:r>
            <a:r>
              <a:rPr lang="cs-CZ" sz="2800" dirty="0" smtClean="0"/>
              <a:t>se </a:t>
            </a:r>
            <a:r>
              <a:rPr lang="cs-CZ" sz="2800" dirty="0" smtClean="0"/>
              <a:t>stal stálým hostem jednání P RVŠ a externím členem Komise pro IT</a:t>
            </a:r>
          </a:p>
          <a:p>
            <a:r>
              <a:rPr lang="cs-CZ" sz="2800" dirty="0" smtClean="0"/>
              <a:t>Shrnutí: spolupráce jako cesta, klíčové problémy projednávány a řešeny společně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>
            <a:normAutofit/>
          </a:bodyPr>
          <a:lstStyle/>
          <a:p>
            <a:r>
              <a:rPr lang="pl-PL" dirty="0" smtClean="0"/>
              <a:t>Zastavení 2 – od diskusí </a:t>
            </a:r>
            <a:br>
              <a:rPr lang="pl-PL" dirty="0" smtClean="0"/>
            </a:br>
            <a:r>
              <a:rPr lang="pl-PL" dirty="0" smtClean="0"/>
              <a:t>k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1999 – první návrh zalo­žení Asociace vysokoškolských knihoven</a:t>
            </a:r>
          </a:p>
          <a:p>
            <a:r>
              <a:rPr lang="cs-CZ" sz="2800" dirty="0" smtClean="0"/>
              <a:t>Řada podnětů, souvislostí, myšlenkový vývoj, různé návrhy</a:t>
            </a:r>
          </a:p>
          <a:p>
            <a:r>
              <a:rPr lang="cs-CZ" sz="2800" dirty="0" smtClean="0"/>
              <a:t>Shoda – dostat problémy knihoven za jejich hranice, „o patro výš“, překonat bariéry a opřít se o svoje vysoké školy</a:t>
            </a:r>
          </a:p>
          <a:p>
            <a:r>
              <a:rPr lang="cs-CZ" sz="2800" dirty="0" smtClean="0"/>
              <a:t>2002 – správný čas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AKVŠ – 1. období 2002-2007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Ustavení AKVŠ – 21 VVŠ (23 VVŠ do r. 2005)</a:t>
            </a:r>
          </a:p>
          <a:p>
            <a:r>
              <a:rPr lang="cs-CZ" sz="2400" dirty="0" smtClean="0"/>
              <a:t>Stanovy, výkonný výbor, komise </a:t>
            </a:r>
          </a:p>
          <a:p>
            <a:r>
              <a:rPr lang="cs-CZ" sz="2400" dirty="0" smtClean="0"/>
              <a:t>Hlavní zásady, ze kterých vycházela činnost:</a:t>
            </a:r>
          </a:p>
          <a:p>
            <a:pPr lvl="1"/>
            <a:r>
              <a:rPr lang="cs-CZ" dirty="0" smtClean="0"/>
              <a:t>Usilovat o rozvoj, zvyšování kvality a celkové úrovně</a:t>
            </a:r>
          </a:p>
          <a:p>
            <a:pPr lvl="1"/>
            <a:r>
              <a:rPr lang="cs-CZ" dirty="0" smtClean="0"/>
              <a:t>Hájit a prosazovat zájmy VŠ knihoven</a:t>
            </a:r>
          </a:p>
          <a:p>
            <a:pPr lvl="1"/>
            <a:r>
              <a:rPr lang="cs-CZ" dirty="0" smtClean="0"/>
              <a:t>Zastupovat VŠ knihovny</a:t>
            </a:r>
          </a:p>
          <a:p>
            <a:pPr lvl="1"/>
            <a:r>
              <a:rPr lang="cs-CZ" dirty="0" smtClean="0"/>
              <a:t>Vytvořit základnu pro národní a mezinárodní spolupráci</a:t>
            </a:r>
          </a:p>
          <a:p>
            <a:r>
              <a:rPr lang="cs-CZ" sz="2400" dirty="0" smtClean="0"/>
              <a:t>První kroky a první nárazy → knihovnická obec, nový knihovní zákon</a:t>
            </a:r>
          </a:p>
          <a:p>
            <a:r>
              <a:rPr lang="cs-CZ" sz="2400" dirty="0" smtClean="0"/>
              <a:t>Stabilizace činnosti, upevnění postavení </a:t>
            </a:r>
            <a:r>
              <a:rPr lang="cs-CZ" sz="2400" dirty="0" smtClean="0"/>
              <a:t>v </a:t>
            </a:r>
            <a:r>
              <a:rPr lang="cs-CZ" sz="2400" dirty="0" smtClean="0"/>
              <a:t>národním prostoru</a:t>
            </a:r>
            <a:endParaRPr lang="cs-CZ" sz="24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6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AKVŠ – 2. období 2007-2012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Rozvoj činností, rychlé reagování na potřeby VŠ a jejich knihoven </a:t>
            </a:r>
          </a:p>
          <a:p>
            <a:r>
              <a:rPr lang="cs-CZ" sz="2800" dirty="0" smtClean="0"/>
              <a:t>Mezinárodní spolupráce </a:t>
            </a:r>
          </a:p>
          <a:p>
            <a:r>
              <a:rPr lang="cs-CZ" sz="2800" dirty="0" smtClean="0"/>
              <a:t>Fond podpory zahraničních cest</a:t>
            </a:r>
          </a:p>
          <a:p>
            <a:r>
              <a:rPr lang="cs-CZ" sz="2800" dirty="0" smtClean="0"/>
              <a:t>Elektronické informační zdroje a jejich financování</a:t>
            </a:r>
          </a:p>
          <a:p>
            <a:r>
              <a:rPr lang="cs-CZ" sz="2800" dirty="0" smtClean="0"/>
              <a:t>Masivnější sebeprosazování nese výsledky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04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 čem je síla AKVŠ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37356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Uchopitelnost</a:t>
            </a:r>
          </a:p>
          <a:p>
            <a:pPr lvl="1"/>
            <a:r>
              <a:rPr lang="cs-CZ" dirty="0" smtClean="0"/>
              <a:t>poprvé VŠ knihovny jako organizovaná skupina, je tu orgán, který má strukturu, kompetence ... </a:t>
            </a:r>
          </a:p>
          <a:p>
            <a:r>
              <a:rPr lang="cs-CZ" sz="2800" dirty="0" smtClean="0"/>
              <a:t>Společné řešení společných zájmů </a:t>
            </a:r>
          </a:p>
          <a:p>
            <a:pPr lvl="1"/>
            <a:r>
              <a:rPr lang="cs-CZ" dirty="0" smtClean="0"/>
              <a:t>poslední příklad: příprava projektů </a:t>
            </a:r>
            <a:r>
              <a:rPr lang="cs-CZ" dirty="0" err="1" smtClean="0"/>
              <a:t>VaVpI</a:t>
            </a:r>
            <a:endParaRPr lang="cs-CZ" dirty="0" smtClean="0"/>
          </a:p>
          <a:p>
            <a:r>
              <a:rPr lang="cs-CZ" sz="2800" dirty="0" smtClean="0"/>
              <a:t>Podpora aktuálních a specifických témat, potřebných pro VŠ </a:t>
            </a:r>
          </a:p>
          <a:p>
            <a:r>
              <a:rPr lang="cs-CZ" sz="2800" dirty="0" smtClean="0"/>
              <a:t>Mezinárodní spolupráce </a:t>
            </a:r>
          </a:p>
          <a:p>
            <a:pPr lvl="1"/>
            <a:r>
              <a:rPr lang="cs-CZ" dirty="0" smtClean="0"/>
              <a:t>už nejen sdílení zkušeností, ale i srovnávání a výsledky</a:t>
            </a:r>
          </a:p>
          <a:p>
            <a:r>
              <a:rPr lang="cs-CZ" sz="2600" dirty="0" smtClean="0"/>
              <a:t>Přínos ke zvyšování kvality – knihovny, VŠ</a:t>
            </a:r>
          </a:p>
          <a:p>
            <a:r>
              <a:rPr lang="cs-CZ" sz="2600" dirty="0" smtClean="0"/>
              <a:t>Vlastní finanční prostředky na podporu činnosti</a:t>
            </a:r>
          </a:p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8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lang="cs-CZ" dirty="0" smtClean="0"/>
              <a:t>Kde jsou slabá místa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Víme, že AKVŠ není vždy vnímána pozitivně</a:t>
            </a:r>
          </a:p>
          <a:p>
            <a:r>
              <a:rPr lang="cs-CZ" sz="2400" dirty="0" smtClean="0"/>
              <a:t>Mnohdy je předmětem alibistického zaštítění </a:t>
            </a:r>
          </a:p>
          <a:p>
            <a:r>
              <a:rPr lang="cs-CZ" sz="2400" dirty="0" smtClean="0"/>
              <a:t>Ve vlastních řadách často chybí silný pocit příslušnosti k vysoké škole</a:t>
            </a:r>
          </a:p>
          <a:p>
            <a:r>
              <a:rPr lang="cs-CZ" sz="2400" dirty="0" smtClean="0"/>
              <a:t>Výkonný výbor </a:t>
            </a:r>
          </a:p>
          <a:p>
            <a:pPr lvl="1"/>
            <a:r>
              <a:rPr lang="cs-CZ" dirty="0" smtClean="0"/>
              <a:t>volení zástupci víceméně dle hledisek: velikost VŠ, oborové zastoupení, regionální …) → ukazuje se jako problematické</a:t>
            </a:r>
          </a:p>
          <a:p>
            <a:r>
              <a:rPr lang="cs-CZ" sz="2400" dirty="0" smtClean="0"/>
              <a:t>Práce ve VV </a:t>
            </a:r>
          </a:p>
          <a:p>
            <a:pPr lvl="1"/>
            <a:r>
              <a:rPr lang="cs-CZ" dirty="0" smtClean="0"/>
              <a:t>nevyrovnaně rozložená, vyžadující různé znalosti, náročná, nezaplacená, někdy i nepochopená…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BA 2012, 26.-27. 10. 2012, Univerzita Pardubice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6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233</TotalTime>
  <Words>626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Základní</vt:lpstr>
      <vt:lpstr> Asociace knihoven vysokých škol ČR slaví 10. narozeniny</vt:lpstr>
      <vt:lpstr>O čem to bude</vt:lpstr>
      <vt:lpstr>Zastavení 1 – Rada vysokých škol            (1/2)</vt:lpstr>
      <vt:lpstr>Zastavení 1 – Rada vysokých škol             (2/2)</vt:lpstr>
      <vt:lpstr>Zastavení 2 – od diskusí  k činu</vt:lpstr>
      <vt:lpstr>AKVŠ – 1. období 2002-2007</vt:lpstr>
      <vt:lpstr>AKVŠ – 2. období 2007-2012</vt:lpstr>
      <vt:lpstr>V čem je síla AKVŠ</vt:lpstr>
      <vt:lpstr>Kde jsou slabá místa</vt:lpstr>
      <vt:lpstr>AKVŠ MÁ budoucnost !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Asociace knihoven vysokých škol ČR slaví 10. narozeniny</dc:title>
  <dc:creator>Lenka</dc:creator>
  <cp:lastModifiedBy>aa aa</cp:lastModifiedBy>
  <cp:revision>20</cp:revision>
  <dcterms:created xsi:type="dcterms:W3CDTF">2012-09-23T22:52:51Z</dcterms:created>
  <dcterms:modified xsi:type="dcterms:W3CDTF">2012-09-24T13:10:36Z</dcterms:modified>
</cp:coreProperties>
</file>