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5" r:id="rId2"/>
    <p:sldMasterId id="2147483677" r:id="rId3"/>
    <p:sldMasterId id="2147483679" r:id="rId4"/>
    <p:sldMasterId id="2147483681" r:id="rId5"/>
    <p:sldMasterId id="2147483683" r:id="rId6"/>
    <p:sldMasterId id="2147483685" r:id="rId7"/>
    <p:sldMasterId id="2147483687" r:id="rId8"/>
    <p:sldMasterId id="2147483689" r:id="rId9"/>
  </p:sldMasterIdLst>
  <p:notesMasterIdLst>
    <p:notesMasterId r:id="rId24"/>
  </p:notesMasterIdLst>
  <p:handoutMasterIdLst>
    <p:handoutMasterId r:id="rId25"/>
  </p:handoutMasterIdLst>
  <p:sldIdLst>
    <p:sldId id="256" r:id="rId10"/>
    <p:sldId id="271" r:id="rId11"/>
    <p:sldId id="282" r:id="rId12"/>
    <p:sldId id="270" r:id="rId13"/>
    <p:sldId id="272" r:id="rId14"/>
    <p:sldId id="273" r:id="rId15"/>
    <p:sldId id="274" r:id="rId16"/>
    <p:sldId id="275" r:id="rId17"/>
    <p:sldId id="283" r:id="rId18"/>
    <p:sldId id="277" r:id="rId19"/>
    <p:sldId id="278" r:id="rId20"/>
    <p:sldId id="279" r:id="rId21"/>
    <p:sldId id="284" r:id="rId22"/>
    <p:sldId id="281" r:id="rId23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7784CD3-7BE5-483D-8CE7-F17043BA0D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6055AB1-6A3E-48B7-9D4C-1D6D241FFB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A7A250-E385-4AA7-BE4B-0342EE9880E2}" type="slidenum">
              <a:rPr lang="cs-CZ"/>
              <a:pPr/>
              <a:t>1</a:t>
            </a:fld>
            <a:endParaRPr lang="cs-CZ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055AB1-6A3E-48B7-9D4C-1D6D241FFB1D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055AB1-6A3E-48B7-9D4C-1D6D241FFB1D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055AB1-6A3E-48B7-9D4C-1D6D241FFB1D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055AB1-6A3E-48B7-9D4C-1D6D241FFB1D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055AB1-6A3E-48B7-9D4C-1D6D241FFB1D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3020E-4AD5-44BB-93C3-31415B26F024}" type="slidenum">
              <a:rPr lang="cs-CZ"/>
              <a:pPr/>
              <a:t>2</a:t>
            </a:fld>
            <a:endParaRPr 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3020E-4AD5-44BB-93C3-31415B26F024}" type="slidenum">
              <a:rPr lang="cs-CZ"/>
              <a:pPr/>
              <a:t>3</a:t>
            </a:fld>
            <a:endParaRPr 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055AB1-6A3E-48B7-9D4C-1D6D241FFB1D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055AB1-6A3E-48B7-9D4C-1D6D241FFB1D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591031-D8FC-4534-8F1F-424A490A90EE}" type="slidenum">
              <a:rPr lang="cs-CZ"/>
              <a:pPr/>
              <a:t>6</a:t>
            </a:fld>
            <a:endParaRPr lang="cs-C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055AB1-6A3E-48B7-9D4C-1D6D241FFB1D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055AB1-6A3E-48B7-9D4C-1D6D241FFB1D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055AB1-6A3E-48B7-9D4C-1D6D241FFB1D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404813"/>
            <a:ext cx="2152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276600" y="6165850"/>
            <a:ext cx="5264150" cy="457200"/>
          </a:xfrm>
        </p:spPr>
        <p:txBody>
          <a:bodyPr anchor="b"/>
          <a:lstStyle>
            <a:lvl1pPr>
              <a:defRPr sz="1200" smtClean="0"/>
            </a:lvl1pPr>
          </a:lstStyle>
          <a:p>
            <a:pPr>
              <a:defRPr/>
            </a:pPr>
            <a:r>
              <a:rPr lang="pt-BR" altLang="en-US" smtClean="0"/>
              <a:t>Bibliotheca academica 2012, 26.–27. 9. 2012, Pardubice</a:t>
            </a:r>
            <a:endParaRPr lang="cs-CZ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68413"/>
            <a:ext cx="2057400" cy="45370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68413"/>
            <a:ext cx="6019800" cy="45370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68413"/>
            <a:ext cx="8229600" cy="45370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276600" y="6165850"/>
            <a:ext cx="5264150" cy="457200"/>
          </a:xfrm>
        </p:spPr>
        <p:txBody>
          <a:bodyPr anchor="b"/>
          <a:lstStyle>
            <a:lvl1pPr>
              <a:defRPr sz="1200" smtClean="0"/>
            </a:lvl1pPr>
          </a:lstStyle>
          <a:p>
            <a:pPr>
              <a:defRPr/>
            </a:pPr>
            <a:r>
              <a:rPr lang="pt-BR" altLang="en-US" smtClean="0"/>
              <a:t>Bibliotheca academica 2012, 26.–27. 9. 2012, Pardubice</a:t>
            </a:r>
            <a:endParaRPr lang="cs-CZ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68413"/>
            <a:ext cx="8229600" cy="45370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420938"/>
            <a:ext cx="40386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420938"/>
            <a:ext cx="40386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68413"/>
            <a:ext cx="8229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20938"/>
            <a:ext cx="82296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4100" name="Freeform 4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8313" y="476250"/>
            <a:ext cx="2152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24300" y="6237288"/>
            <a:ext cx="4695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68413"/>
            <a:ext cx="8229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20938"/>
            <a:ext cx="82296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4100" name="Freeform 4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476250"/>
            <a:ext cx="2152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24300" y="6237288"/>
            <a:ext cx="4695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Bibliotheca academica 2012, 26.–27. 9. 2012, Pardubice</a:t>
            </a:r>
            <a:endParaRPr lang="cs-CZ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68413"/>
            <a:ext cx="8229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20938"/>
            <a:ext cx="82296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4100" name="Freeform 4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76250"/>
            <a:ext cx="2152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24300" y="6237288"/>
            <a:ext cx="4695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Bibliotheca academica 2012, 26.–27. 9. 2012, Pardubice</a:t>
            </a:r>
            <a:endParaRPr lang="cs-CZ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68413"/>
            <a:ext cx="8229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20938"/>
            <a:ext cx="82296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4100" name="Freeform 4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76250"/>
            <a:ext cx="2152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24300" y="6237288"/>
            <a:ext cx="4695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Bibliotheca academica 2012, 26.–27. 9. 2012, Pardubice</a:t>
            </a:r>
            <a:endParaRPr lang="cs-CZ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68413"/>
            <a:ext cx="8229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20938"/>
            <a:ext cx="82296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4100" name="Freeform 4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76250"/>
            <a:ext cx="2152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24300" y="6237288"/>
            <a:ext cx="4695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Bibliotheca academica 2012, 26.–27. 9. 2012, Pardubice</a:t>
            </a:r>
            <a:endParaRPr lang="cs-CZ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68413"/>
            <a:ext cx="8229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20938"/>
            <a:ext cx="82296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4100" name="Freeform 4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76250"/>
            <a:ext cx="2152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24300" y="6237288"/>
            <a:ext cx="4695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Bibliotheca academica 2012, 26.–27. 9. 2012, Pardubice</a:t>
            </a:r>
            <a:endParaRPr lang="cs-CZ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68413"/>
            <a:ext cx="8229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20938"/>
            <a:ext cx="82296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4100" name="Freeform 4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76250"/>
            <a:ext cx="2152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24300" y="6237288"/>
            <a:ext cx="4695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Bibliotheca academica 2012, 26.–27. 9. 2012, Pardubice</a:t>
            </a:r>
            <a:endParaRPr lang="cs-CZ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68413"/>
            <a:ext cx="8229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20938"/>
            <a:ext cx="82296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4100" name="Freeform 4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76250"/>
            <a:ext cx="2152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24300" y="6237288"/>
            <a:ext cx="4695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Bibliotheca academica 2012, 26.–27. 9. 2012, Pardubice</a:t>
            </a:r>
            <a:endParaRPr lang="cs-CZ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68413"/>
            <a:ext cx="8229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20938"/>
            <a:ext cx="82296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4100" name="Freeform 4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76250"/>
            <a:ext cx="2152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24300" y="6237288"/>
            <a:ext cx="4695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Bibliotheca academica 2012, 26.–27. 9. 2012, Pardubice</a:t>
            </a:r>
            <a:endParaRPr lang="cs-CZ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2481064"/>
          </a:xfrm>
        </p:spPr>
        <p:txBody>
          <a:bodyPr/>
          <a:lstStyle/>
          <a:p>
            <a:pPr eaLnBrk="1" hangingPunct="1"/>
            <a:r>
              <a:rPr lang="cs-CZ" sz="4000" dirty="0" smtClean="0"/>
              <a:t>AKVŠ – silná asociace s jasnou vizí do roku 2020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1880" y="4581128"/>
            <a:ext cx="5042520" cy="1656184"/>
          </a:xfrm>
        </p:spPr>
        <p:txBody>
          <a:bodyPr/>
          <a:lstStyle/>
          <a:p>
            <a:pPr eaLnBrk="1" hangingPunct="1"/>
            <a:r>
              <a:rPr lang="cs-CZ" dirty="0" smtClean="0"/>
              <a:t>Iva </a:t>
            </a:r>
            <a:r>
              <a:rPr lang="cs-CZ" dirty="0" err="1" smtClean="0"/>
              <a:t>Prochásková</a:t>
            </a:r>
            <a:endParaRPr lang="cs-CZ" dirty="0" smtClean="0"/>
          </a:p>
          <a:p>
            <a:pPr eaLnBrk="1" hangingPunct="1"/>
            <a:r>
              <a:rPr lang="cs-CZ" dirty="0" err="1" smtClean="0"/>
              <a:t>iva.prochaskova</a:t>
            </a:r>
            <a:r>
              <a:rPr lang="cs-CZ" dirty="0" smtClean="0"/>
              <a:t>@</a:t>
            </a:r>
            <a:r>
              <a:rPr lang="cs-CZ" dirty="0" err="1" smtClean="0"/>
              <a:t>upce.cz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altLang="en-US" smtClean="0"/>
              <a:t>Bibliotheca academica 2012, 26.–27. 9. 2012, Pardubice</a:t>
            </a:r>
            <a:endParaRPr lang="cs-CZ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68412"/>
            <a:ext cx="8229600" cy="1080467"/>
          </a:xfrm>
        </p:spPr>
        <p:txBody>
          <a:bodyPr/>
          <a:lstStyle/>
          <a:p>
            <a:pPr lvl="1"/>
            <a:r>
              <a:rPr lang="cs-CZ" sz="3200" dirty="0" smtClean="0"/>
              <a:t>Zefektivnit práci VV, rovnoměrněji rozložit úkoly aneb jak sestavovat kandidátku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363272" cy="3528392"/>
          </a:xfrm>
        </p:spPr>
        <p:txBody>
          <a:bodyPr/>
          <a:lstStyle/>
          <a:p>
            <a:r>
              <a:rPr lang="cs-CZ" sz="2400" dirty="0" smtClean="0"/>
              <a:t>Rovnoměrné zastoupení škol</a:t>
            </a:r>
          </a:p>
          <a:p>
            <a:pPr lvl="1"/>
            <a:r>
              <a:rPr lang="cs-CZ" sz="2200" dirty="0" smtClean="0"/>
              <a:t>Podle velikosti?</a:t>
            </a:r>
          </a:p>
          <a:p>
            <a:pPr lvl="1"/>
            <a:r>
              <a:rPr lang="cs-CZ" sz="2200" dirty="0" smtClean="0"/>
              <a:t>Podle oborů?</a:t>
            </a:r>
          </a:p>
          <a:p>
            <a:pPr lvl="1"/>
            <a:r>
              <a:rPr lang="cs-CZ" sz="2200" dirty="0" smtClean="0"/>
              <a:t>Podle regionů? </a:t>
            </a:r>
          </a:p>
          <a:p>
            <a:r>
              <a:rPr lang="cs-CZ" sz="2400" dirty="0" smtClean="0"/>
              <a:t>Lze se oprostit od těchto hledisek a volit členy podle</a:t>
            </a:r>
          </a:p>
          <a:p>
            <a:pPr lvl="1"/>
            <a:r>
              <a:rPr lang="cs-CZ" sz="2200" dirty="0" smtClean="0"/>
              <a:t>Odborného zaměření na KA v souladu se SP?</a:t>
            </a:r>
          </a:p>
          <a:p>
            <a:pPr lvl="1"/>
            <a:r>
              <a:rPr lang="cs-CZ" sz="2200" dirty="0" smtClean="0"/>
              <a:t>Prestiže v rámci vysokoškolské knihovnické komunity?</a:t>
            </a:r>
          </a:p>
          <a:p>
            <a:pPr lvl="1"/>
            <a:r>
              <a:rPr lang="cs-CZ" sz="2200" dirty="0" smtClean="0"/>
              <a:t>Zkušeností a výsledků dosavadní práce?</a:t>
            </a:r>
          </a:p>
          <a:p>
            <a:pPr lvl="1">
              <a:buNone/>
            </a:pPr>
            <a:endParaRPr lang="cs-CZ" sz="1600" dirty="0" smtClean="0"/>
          </a:p>
          <a:p>
            <a:pPr lvl="2"/>
            <a:endParaRPr lang="cs-CZ" sz="2000" dirty="0" smtClean="0"/>
          </a:p>
          <a:p>
            <a:pPr lvl="1"/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915816" y="6237288"/>
            <a:ext cx="5704309" cy="476250"/>
          </a:xfrm>
        </p:spPr>
        <p:txBody>
          <a:bodyPr/>
          <a:lstStyle/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744640"/>
          </a:xfrm>
        </p:spPr>
        <p:txBody>
          <a:bodyPr/>
          <a:lstStyle/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cs-CZ" sz="2400" dirty="0" smtClean="0"/>
              <a:t>Využívat ve větší míře profesionální konzultační služby</a:t>
            </a:r>
          </a:p>
          <a:p>
            <a:pPr marL="695325" lvl="2" indent="-342900"/>
            <a:r>
              <a:rPr lang="cs-CZ" sz="2000" dirty="0" smtClean="0"/>
              <a:t>Cílem změny je zvýšit profesionalitu reakce AKVŠ na právní problémy, a další odborné problémy vyžadující rozsáhlou znalost problematiky (např. licenční vyjednávání)</a:t>
            </a:r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cs-CZ" sz="2400" dirty="0" smtClean="0"/>
              <a:t>Změnit systém členských poplatků podle velikosti instituce</a:t>
            </a:r>
            <a:endParaRPr lang="cs-CZ" sz="2400" b="1" dirty="0" smtClean="0"/>
          </a:p>
          <a:p>
            <a:pPr marL="695325" lvl="2" indent="-342900"/>
            <a:r>
              <a:rPr lang="cs-CZ" sz="2000" dirty="0" smtClean="0"/>
              <a:t>Vytvořit tři kategorie členů podle velikosti VŠ (počet studentů a/nebo akademických pracovníků)</a:t>
            </a:r>
          </a:p>
          <a:p>
            <a:pPr marL="695325" lvl="2" indent="-342900"/>
            <a:r>
              <a:rPr lang="cs-CZ" sz="2000" dirty="0" smtClean="0"/>
              <a:t>S – zůstává 10 000 Kč</a:t>
            </a:r>
          </a:p>
          <a:p>
            <a:pPr marL="695325" lvl="2" indent="-342900"/>
            <a:r>
              <a:rPr lang="cs-CZ" sz="2000" dirty="0" smtClean="0"/>
              <a:t>M – 15 000 Kč</a:t>
            </a:r>
          </a:p>
          <a:p>
            <a:pPr marL="695325" lvl="2" indent="-342900"/>
            <a:r>
              <a:rPr lang="cs-CZ" sz="2000" dirty="0" smtClean="0"/>
              <a:t>L – 20 000 Kč</a:t>
            </a:r>
          </a:p>
          <a:p>
            <a:pPr marL="695325" lvl="2" indent="-342900"/>
            <a:endParaRPr lang="cs-CZ" sz="2000" dirty="0" smtClean="0"/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3203848" y="6237288"/>
            <a:ext cx="5416277" cy="476250"/>
          </a:xfrm>
        </p:spPr>
        <p:txBody>
          <a:bodyPr/>
          <a:lstStyle/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Strategický plán na léta 2013 až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32448"/>
          </a:xfrm>
        </p:spPr>
        <p:txBody>
          <a:bodyPr/>
          <a:lstStyle/>
          <a:p>
            <a:r>
              <a:rPr lang="cs-CZ" dirty="0" smtClean="0"/>
              <a:t>VV navrhuje čtyři klíčové aktivity</a:t>
            </a:r>
          </a:p>
          <a:p>
            <a:pPr lvl="1"/>
            <a:r>
              <a:rPr lang="cs-CZ" sz="2400" dirty="0" smtClean="0"/>
              <a:t>podpora otevřeného přístupu jako změny v komunikaci vědeckých výsledků </a:t>
            </a:r>
          </a:p>
          <a:p>
            <a:pPr lvl="1"/>
            <a:r>
              <a:rPr lang="cs-CZ" sz="2400" dirty="0" smtClean="0"/>
              <a:t>zajištění informační infrastruktury pro vzdělávání a výzkum</a:t>
            </a:r>
          </a:p>
          <a:p>
            <a:pPr lvl="1"/>
            <a:r>
              <a:rPr lang="cs-CZ" sz="2400" dirty="0" smtClean="0"/>
              <a:t>podpora informačního vzdělávání a zvyšování informační gramotnosti na VŠ</a:t>
            </a:r>
          </a:p>
          <a:p>
            <a:pPr lvl="1"/>
            <a:r>
              <a:rPr lang="cs-CZ" sz="2400" dirty="0" smtClean="0"/>
              <a:t>nové trendy ve VŠ knihovnách, zvyšování jejich kvality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915816" y="6237288"/>
            <a:ext cx="5704309" cy="476250"/>
          </a:xfrm>
        </p:spPr>
        <p:txBody>
          <a:bodyPr/>
          <a:lstStyle/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176464"/>
          </a:xfrm>
        </p:spPr>
        <p:txBody>
          <a:bodyPr/>
          <a:lstStyle/>
          <a:p>
            <a:r>
              <a:rPr lang="cs-CZ" sz="2400" dirty="0" smtClean="0"/>
              <a:t>Veřejná diskuse k předloženým návrhům změn, ke způsobu volby VV, k navrženému SP (návrhy členů k rozpracování KA do konkrétních cílů </a:t>
            </a:r>
            <a:r>
              <a:rPr lang="cs-CZ" sz="2400" smtClean="0"/>
              <a:t>a </a:t>
            </a:r>
            <a:r>
              <a:rPr lang="cs-CZ" sz="2400" smtClean="0"/>
              <a:t>činností): </a:t>
            </a:r>
            <a:r>
              <a:rPr lang="cs-CZ" sz="2400" dirty="0" smtClean="0">
                <a:solidFill>
                  <a:srgbClr val="FF0000"/>
                </a:solidFill>
              </a:rPr>
              <a:t>do 31. 10. 2012</a:t>
            </a:r>
          </a:p>
          <a:p>
            <a:r>
              <a:rPr lang="cs-CZ" sz="2400" dirty="0" smtClean="0"/>
              <a:t>VV: </a:t>
            </a:r>
            <a:r>
              <a:rPr lang="cs-CZ" sz="2400" dirty="0" smtClean="0">
                <a:solidFill>
                  <a:srgbClr val="FF0000"/>
                </a:solidFill>
              </a:rPr>
              <a:t>do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FF0000"/>
                </a:solidFill>
              </a:rPr>
              <a:t>15. 11. 2012</a:t>
            </a:r>
          </a:p>
          <a:p>
            <a:pPr lvl="1"/>
            <a:r>
              <a:rPr lang="cs-CZ" sz="2200" dirty="0" smtClean="0"/>
              <a:t>Shromáždí a vyhodnotí připomínky, rozpracuje SP v KA podle došlých návrhů</a:t>
            </a:r>
          </a:p>
          <a:p>
            <a:pPr lvl="1"/>
            <a:r>
              <a:rPr lang="cs-CZ" sz="2200" dirty="0" smtClean="0"/>
              <a:t>Schválí navržené změny, v případě potřeby připraví změny ve Statutu</a:t>
            </a:r>
          </a:p>
          <a:p>
            <a:pPr lvl="1"/>
            <a:r>
              <a:rPr lang="cs-CZ" sz="2200" dirty="0" smtClean="0"/>
              <a:t>Připraví  návrh způsobu sestavení kandidátky pro volby do VV </a:t>
            </a:r>
          </a:p>
          <a:p>
            <a:r>
              <a:rPr lang="cs-CZ" sz="2400" dirty="0" smtClean="0"/>
              <a:t>VV: </a:t>
            </a:r>
            <a:r>
              <a:rPr lang="cs-CZ" sz="2400" dirty="0" smtClean="0">
                <a:solidFill>
                  <a:srgbClr val="FF0000"/>
                </a:solidFill>
              </a:rPr>
              <a:t>do 20. 1. 2013</a:t>
            </a:r>
          </a:p>
          <a:p>
            <a:pPr lvl="1"/>
            <a:r>
              <a:rPr lang="cs-CZ" sz="2200" dirty="0" smtClean="0"/>
              <a:t>Připraví materiály pro výroční konferenci</a:t>
            </a: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915816" y="6237288"/>
            <a:ext cx="5704309" cy="476250"/>
          </a:xfrm>
        </p:spPr>
        <p:txBody>
          <a:bodyPr/>
          <a:lstStyle/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Jakou budoucnost má Asociace?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Je to jen v našich rukách!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12875"/>
            <a:ext cx="8229600" cy="792163"/>
          </a:xfrm>
        </p:spPr>
        <p:txBody>
          <a:bodyPr/>
          <a:lstStyle/>
          <a:p>
            <a:pPr eaLnBrk="1" hangingPunct="1"/>
            <a:r>
              <a:rPr lang="cs-CZ" sz="3400" dirty="0" smtClean="0"/>
              <a:t>O čem bude řeč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0575"/>
            <a:ext cx="8229600" cy="3744913"/>
          </a:xfrm>
        </p:spPr>
        <p:txBody>
          <a:bodyPr/>
          <a:lstStyle/>
          <a:p>
            <a:pPr eaLnBrk="1" hangingPunct="1"/>
            <a:r>
              <a:rPr lang="cs-CZ" dirty="0" smtClean="0"/>
              <a:t>Potřebuje AKVŠ nějaké změny?</a:t>
            </a:r>
          </a:p>
          <a:p>
            <a:pPr eaLnBrk="1" hangingPunct="1"/>
            <a:r>
              <a:rPr lang="cs-CZ" dirty="0" smtClean="0"/>
              <a:t>Vyhodnocení deseti let fungování a činnosti </a:t>
            </a:r>
          </a:p>
          <a:p>
            <a:pPr eaLnBrk="1" hangingPunct="1"/>
            <a:r>
              <a:rPr lang="cs-CZ" dirty="0" smtClean="0"/>
              <a:t>Inspirace v zahraničí</a:t>
            </a:r>
          </a:p>
          <a:p>
            <a:pPr eaLnBrk="1" hangingPunct="1"/>
            <a:r>
              <a:rPr lang="cs-CZ" dirty="0" smtClean="0"/>
              <a:t>Nová strategie</a:t>
            </a:r>
          </a:p>
          <a:p>
            <a:pPr eaLnBrk="1" hangingPunct="1"/>
            <a:r>
              <a:rPr lang="cs-CZ" dirty="0" smtClean="0"/>
              <a:t>Strategický plán pro roky 2013 až 2015</a:t>
            </a:r>
          </a:p>
          <a:p>
            <a:pPr eaLnBrk="1" hangingPunct="1"/>
            <a:r>
              <a:rPr lang="cs-CZ" dirty="0" smtClean="0"/>
              <a:t>Jakou budoucnost má AKVŠ?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3059832" y="6237288"/>
            <a:ext cx="5560293" cy="476250"/>
          </a:xfrm>
        </p:spPr>
        <p:txBody>
          <a:bodyPr/>
          <a:lstStyle/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12875"/>
            <a:ext cx="8229600" cy="792163"/>
          </a:xfrm>
        </p:spPr>
        <p:txBody>
          <a:bodyPr/>
          <a:lstStyle/>
          <a:p>
            <a:pPr eaLnBrk="1" hangingPunct="1"/>
            <a:r>
              <a:rPr lang="cs-CZ" sz="3400" dirty="0" smtClean="0"/>
              <a:t>Změny? Změny!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0575"/>
            <a:ext cx="8229600" cy="3744913"/>
          </a:xfrm>
        </p:spPr>
        <p:txBody>
          <a:bodyPr/>
          <a:lstStyle/>
          <a:p>
            <a:pPr eaLnBrk="1" hangingPunct="1"/>
            <a:r>
              <a:rPr lang="cs-CZ" i="1" dirty="0" err="1" smtClean="0"/>
              <a:t>Tempora</a:t>
            </a:r>
            <a:r>
              <a:rPr lang="cs-CZ" i="1" dirty="0" smtClean="0"/>
              <a:t> </a:t>
            </a:r>
            <a:r>
              <a:rPr lang="cs-CZ" i="1" dirty="0" err="1" smtClean="0"/>
              <a:t>mutantur</a:t>
            </a:r>
            <a:r>
              <a:rPr lang="cs-CZ" i="1" dirty="0" smtClean="0"/>
              <a:t> …</a:t>
            </a:r>
          </a:p>
          <a:p>
            <a:pPr eaLnBrk="1" hangingPunct="1"/>
            <a:r>
              <a:rPr lang="cs-CZ" i="1" dirty="0" smtClean="0"/>
              <a:t>Kdo chvíli stál …</a:t>
            </a:r>
          </a:p>
          <a:p>
            <a:pPr eaLnBrk="1" hangingPunct="1"/>
            <a:endParaRPr lang="cs-CZ" i="1" dirty="0" smtClean="0"/>
          </a:p>
          <a:p>
            <a:pPr eaLnBrk="1" hangingPunct="1">
              <a:buNone/>
            </a:pPr>
            <a:r>
              <a:rPr lang="cs-CZ" i="1" dirty="0" smtClean="0"/>
              <a:t>	Není potřeba měnit základní programové cíle, ale cesty vedoucí k jejich naplňování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3059832" y="6237288"/>
            <a:ext cx="5560293" cy="476250"/>
          </a:xfrm>
        </p:spPr>
        <p:txBody>
          <a:bodyPr/>
          <a:lstStyle/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Vyhodnocení uplynulých deseti let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816648"/>
          </a:xfrm>
        </p:spPr>
        <p:txBody>
          <a:bodyPr/>
          <a:lstStyle/>
          <a:p>
            <a:r>
              <a:rPr lang="cs-CZ" sz="2400" dirty="0" smtClean="0"/>
              <a:t>Silné stránky</a:t>
            </a:r>
          </a:p>
          <a:p>
            <a:pPr lvl="1"/>
            <a:r>
              <a:rPr lang="cs-CZ" sz="2400" dirty="0" smtClean="0"/>
              <a:t>Platforma pro:</a:t>
            </a:r>
          </a:p>
          <a:p>
            <a:pPr lvl="2"/>
            <a:r>
              <a:rPr lang="cs-CZ" dirty="0" smtClean="0"/>
              <a:t>Koordinaci řešení společných problémů</a:t>
            </a:r>
          </a:p>
          <a:p>
            <a:pPr lvl="2"/>
            <a:r>
              <a:rPr lang="cs-CZ" dirty="0" smtClean="0"/>
              <a:t>Nezištné sdílení zkušeností a „dobré praxe“ –  přínos pro zvyšování kvality knihoven členů</a:t>
            </a:r>
          </a:p>
          <a:p>
            <a:pPr lvl="1"/>
            <a:r>
              <a:rPr lang="cs-CZ" sz="2400" dirty="0" smtClean="0"/>
              <a:t>Dobrá spolupráce s RVŠ</a:t>
            </a:r>
          </a:p>
          <a:p>
            <a:pPr lvl="1"/>
            <a:r>
              <a:rPr lang="cs-CZ" sz="2400" dirty="0" smtClean="0"/>
              <a:t>Zapojení do mezinárodních organizací, vytvoření FPZC</a:t>
            </a:r>
          </a:p>
          <a:p>
            <a:pPr lvl="1"/>
            <a:r>
              <a:rPr lang="cs-CZ" sz="2400" dirty="0" smtClean="0"/>
              <a:t>Vnímání AKVŠ zvenčí – je to organizace, kterou je možno požádat o konzultace k odborným knihovnickým problémům, s níž je třeba počítat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3131840" y="6237288"/>
            <a:ext cx="5488285" cy="476250"/>
          </a:xfrm>
        </p:spPr>
        <p:txBody>
          <a:bodyPr/>
          <a:lstStyle/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uplynulých deseti let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672632"/>
          </a:xfrm>
        </p:spPr>
        <p:txBody>
          <a:bodyPr/>
          <a:lstStyle/>
          <a:p>
            <a:r>
              <a:rPr lang="cs-CZ" dirty="0" smtClean="0"/>
              <a:t>Slabé stránky</a:t>
            </a:r>
          </a:p>
          <a:p>
            <a:pPr lvl="1"/>
            <a:r>
              <a:rPr lang="cs-CZ" dirty="0" smtClean="0"/>
              <a:t>Neujasněnost postavení VŠK v systému knihoven</a:t>
            </a:r>
          </a:p>
          <a:p>
            <a:pPr lvl="1"/>
            <a:r>
              <a:rPr lang="cs-CZ" dirty="0" smtClean="0"/>
              <a:t>Zpětná vazba od jednotlivých členů</a:t>
            </a:r>
          </a:p>
          <a:p>
            <a:pPr lvl="1"/>
            <a:r>
              <a:rPr lang="cs-CZ" dirty="0" smtClean="0"/>
              <a:t>Systém řízení činnosti</a:t>
            </a:r>
          </a:p>
          <a:p>
            <a:pPr lvl="2"/>
            <a:r>
              <a:rPr lang="cs-CZ" dirty="0" smtClean="0"/>
              <a:t>Chybí dlouhodobější koncepce</a:t>
            </a:r>
          </a:p>
          <a:p>
            <a:pPr lvl="1"/>
            <a:r>
              <a:rPr lang="cs-CZ" dirty="0" smtClean="0"/>
              <a:t>VV</a:t>
            </a:r>
          </a:p>
          <a:p>
            <a:pPr lvl="2"/>
            <a:r>
              <a:rPr lang="cs-CZ" dirty="0" smtClean="0"/>
              <a:t>Úkoly rozložené nerovnoměrně, přetížení některých členů</a:t>
            </a:r>
          </a:p>
          <a:p>
            <a:pPr lvl="2"/>
            <a:r>
              <a:rPr lang="cs-CZ" dirty="0" smtClean="0"/>
              <a:t>Nedostačující odbornost (např. právní problémy)</a:t>
            </a:r>
          </a:p>
          <a:p>
            <a:pPr>
              <a:buNone/>
            </a:pP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771800" y="6237288"/>
            <a:ext cx="5848325" cy="476250"/>
          </a:xfrm>
        </p:spPr>
        <p:txBody>
          <a:bodyPr/>
          <a:lstStyle/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915816" y="6237288"/>
            <a:ext cx="5704309" cy="476250"/>
          </a:xfrm>
        </p:spPr>
        <p:txBody>
          <a:bodyPr/>
          <a:lstStyle/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 dirty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 smtClean="0"/>
              <a:t>Inspirace ze zahraničí</a:t>
            </a:r>
            <a:br>
              <a:rPr lang="cs-CZ" sz="4000" dirty="0" smtClean="0"/>
            </a:br>
            <a:endParaRPr lang="cs-CZ" sz="4000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2856"/>
            <a:ext cx="8229600" cy="3888432"/>
          </a:xfrm>
        </p:spPr>
        <p:txBody>
          <a:bodyPr/>
          <a:lstStyle/>
          <a:p>
            <a:pPr eaLnBrk="1" hangingPunct="1"/>
            <a:r>
              <a:rPr lang="cs-CZ" dirty="0" smtClean="0"/>
              <a:t>IFLA – materiály k projektu </a:t>
            </a:r>
            <a:r>
              <a:rPr lang="cs-CZ" i="1" dirty="0" err="1" smtClean="0"/>
              <a:t>Building</a:t>
            </a:r>
            <a:r>
              <a:rPr lang="cs-CZ" i="1" dirty="0" smtClean="0"/>
              <a:t> </a:t>
            </a:r>
            <a:r>
              <a:rPr lang="cs-CZ" i="1" dirty="0" err="1" smtClean="0"/>
              <a:t>Strong</a:t>
            </a:r>
            <a:r>
              <a:rPr lang="cs-CZ" i="1" dirty="0" smtClean="0"/>
              <a:t> </a:t>
            </a:r>
            <a:r>
              <a:rPr lang="cs-CZ" i="1" dirty="0" err="1" smtClean="0"/>
              <a:t>Library</a:t>
            </a:r>
            <a:r>
              <a:rPr lang="cs-CZ" i="1" dirty="0" smtClean="0"/>
              <a:t> </a:t>
            </a:r>
            <a:r>
              <a:rPr lang="cs-CZ" i="1" dirty="0" err="1" smtClean="0"/>
              <a:t>Associations</a:t>
            </a:r>
            <a:endParaRPr lang="cs-CZ" i="1" dirty="0" smtClean="0"/>
          </a:p>
          <a:p>
            <a:pPr lvl="1" eaLnBrk="1" hangingPunct="1"/>
            <a:r>
              <a:rPr lang="cs-CZ" dirty="0" smtClean="0"/>
              <a:t>Připravenost ke změnám</a:t>
            </a:r>
          </a:p>
          <a:p>
            <a:pPr lvl="1" eaLnBrk="1" hangingPunct="1"/>
            <a:r>
              <a:rPr lang="cs-CZ" dirty="0" smtClean="0"/>
              <a:t>Finanční udržitelnost</a:t>
            </a:r>
          </a:p>
          <a:p>
            <a:pPr eaLnBrk="1" hangingPunct="1"/>
            <a:r>
              <a:rPr lang="cs-CZ" dirty="0" smtClean="0"/>
              <a:t>LIBER</a:t>
            </a:r>
          </a:p>
          <a:p>
            <a:pPr lvl="1" eaLnBrk="1" hangingPunct="1"/>
            <a:r>
              <a:rPr lang="cs-CZ" dirty="0" smtClean="0"/>
              <a:t>Strategický plán</a:t>
            </a:r>
          </a:p>
          <a:p>
            <a:pPr lvl="1" eaLnBrk="1" hangingPunct="1"/>
            <a:r>
              <a:rPr lang="cs-CZ" dirty="0" smtClean="0"/>
              <a:t>Systém řízení činnosti</a:t>
            </a:r>
          </a:p>
          <a:p>
            <a:pPr eaLnBrk="1" hangingPunct="1"/>
            <a:endParaRPr 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68413"/>
            <a:ext cx="8229600" cy="720427"/>
          </a:xfrm>
        </p:spPr>
        <p:txBody>
          <a:bodyPr/>
          <a:lstStyle/>
          <a:p>
            <a:r>
              <a:rPr lang="cs-CZ" dirty="0" smtClean="0"/>
              <a:t>Nová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3888432"/>
          </a:xfrm>
        </p:spPr>
        <p:txBody>
          <a:bodyPr/>
          <a:lstStyle/>
          <a:p>
            <a:r>
              <a:rPr lang="cs-CZ" sz="2400" b="1" dirty="0" smtClean="0"/>
              <a:t>Cílem změn</a:t>
            </a:r>
            <a:r>
              <a:rPr lang="cs-CZ" sz="2400" dirty="0" smtClean="0"/>
              <a:t> je dosáhnout zefektivnění činnosti AKVŠ a zvýšení pozitivního dopadu této činnosti v informační infrastruktuře pro vzdělávání a </a:t>
            </a:r>
            <a:r>
              <a:rPr lang="cs-CZ" sz="2400" dirty="0" err="1" smtClean="0"/>
              <a:t>VaVaI</a:t>
            </a:r>
            <a:r>
              <a:rPr lang="cs-CZ" sz="2400" dirty="0" smtClean="0"/>
              <a:t>.</a:t>
            </a:r>
          </a:p>
          <a:p>
            <a:r>
              <a:rPr lang="cs-CZ" sz="2200" b="1" dirty="0" smtClean="0"/>
              <a:t>Navrhované změny</a:t>
            </a:r>
          </a:p>
          <a:p>
            <a:pPr lvl="1"/>
            <a:r>
              <a:rPr lang="cs-CZ" sz="2400" dirty="0" smtClean="0"/>
              <a:t>Realizovat činnost AKVŠ na základě „Strategického plánu“</a:t>
            </a:r>
          </a:p>
          <a:p>
            <a:pPr lvl="1"/>
            <a:r>
              <a:rPr lang="cs-CZ" sz="2400" dirty="0" smtClean="0"/>
              <a:t>Zefektivnit práci VV, rovnoměrněji rozložit úkoly</a:t>
            </a:r>
          </a:p>
          <a:p>
            <a:pPr lvl="1"/>
            <a:r>
              <a:rPr lang="cs-CZ" sz="2400" dirty="0" smtClean="0"/>
              <a:t>Využívat ve větší míře profesionální konzultační služby</a:t>
            </a:r>
          </a:p>
          <a:p>
            <a:pPr lvl="1"/>
            <a:r>
              <a:rPr lang="cs-CZ" sz="2400" dirty="0" smtClean="0"/>
              <a:t>Změnit systém členských poplatků podle velikosti institucí</a:t>
            </a:r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987824" y="6237288"/>
            <a:ext cx="5632301" cy="476250"/>
          </a:xfrm>
        </p:spPr>
        <p:txBody>
          <a:bodyPr/>
          <a:lstStyle/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Strategický plán (SP)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20938"/>
            <a:ext cx="8352928" cy="3384550"/>
          </a:xfrm>
        </p:spPr>
        <p:txBody>
          <a:bodyPr/>
          <a:lstStyle/>
          <a:p>
            <a:pPr marL="354013" indent="-354013"/>
            <a:r>
              <a:rPr lang="cs-CZ" sz="2400" dirty="0" smtClean="0"/>
              <a:t>Definuje oblasti stěžejní pro činnost AKVŠ v následujícím tříletém období (shodné s funkčním obdobím VV)</a:t>
            </a:r>
          </a:p>
          <a:p>
            <a:pPr marL="354013" indent="-354013"/>
            <a:r>
              <a:rPr lang="cs-CZ" sz="2400" dirty="0" smtClean="0"/>
              <a:t>Je vypracován VV s využitím návrhů členů a předložen ke schválení na výroční konferenci. V dalších letech je kontrolováno plnění  a  může být upraven po schválení výroční konferencí</a:t>
            </a:r>
          </a:p>
          <a:p>
            <a:pPr marL="354013" indent="-354013"/>
            <a:r>
              <a:rPr lang="cs-CZ" sz="2400" dirty="0" smtClean="0"/>
              <a:t>Je realizován prostřednictvím klíčových aktivit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915816" y="6237288"/>
            <a:ext cx="5704309" cy="476250"/>
          </a:xfrm>
        </p:spPr>
        <p:txBody>
          <a:bodyPr/>
          <a:lstStyle/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 (KA)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20938"/>
            <a:ext cx="8352928" cy="3384550"/>
          </a:xfrm>
        </p:spPr>
        <p:txBody>
          <a:bodyPr/>
          <a:lstStyle/>
          <a:p>
            <a:pPr marL="354013" indent="-354013"/>
            <a:r>
              <a:rPr lang="cs-CZ" sz="2400" b="1" dirty="0" smtClean="0"/>
              <a:t>KA</a:t>
            </a:r>
            <a:r>
              <a:rPr lang="cs-CZ" sz="2400" dirty="0" smtClean="0"/>
              <a:t> jsou rozvíjeny v práci odborných komisí. V rámci jedné komise  může pracovat několik neformálních skupin řešících dílčí úkoly</a:t>
            </a:r>
          </a:p>
          <a:p>
            <a:pPr marL="354013" indent="-354013"/>
            <a:r>
              <a:rPr lang="cs-CZ" sz="2400" dirty="0" smtClean="0"/>
              <a:t>Cíle KA jsou naplňovány různými formami: pořádáním seminářů, workshopů, vytvářením doporučení a materiálů popisujících „</a:t>
            </a:r>
            <a:r>
              <a:rPr lang="cs-CZ" sz="2400" smtClean="0"/>
              <a:t>dobrou praxi</a:t>
            </a:r>
          </a:p>
          <a:p>
            <a:pPr marL="354013" indent="-354013"/>
            <a:r>
              <a:rPr lang="cs-CZ" sz="2400" smtClean="0"/>
              <a:t>VV </a:t>
            </a:r>
            <a:r>
              <a:rPr lang="cs-CZ" sz="2400" dirty="0" smtClean="0"/>
              <a:t>monitoruje plnění cílů, navrhuje opatření při neplnění, prodloužení KA do dalšího období či ukončení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915816" y="6237288"/>
            <a:ext cx="5704309" cy="476250"/>
          </a:xfrm>
        </p:spPr>
        <p:txBody>
          <a:bodyPr/>
          <a:lstStyle/>
          <a:p>
            <a:pPr>
              <a:defRPr/>
            </a:pPr>
            <a:r>
              <a:rPr lang="pt-BR" smtClean="0"/>
              <a:t>Bibliotheca academica 2012, 26.–27. 9. 2012, Pardubice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_zpráva o činnosti_2">
  <a:themeElements>
    <a:clrScheme name="BA_zpráva o činnosti_2 16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CC00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AAAA"/>
      </a:accent5>
      <a:accent6>
        <a:srgbClr val="B90000"/>
      </a:accent6>
      <a:hlink>
        <a:srgbClr val="006600"/>
      </a:hlink>
      <a:folHlink>
        <a:srgbClr val="AFBF39"/>
      </a:folHlink>
    </a:clrScheme>
    <a:fontScheme name="BA_zpráva o činnosti_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_zpráva o činnosti_2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0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FF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1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CC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2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33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3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4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5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6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90000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A_zpráva o činnosti_2">
  <a:themeElements>
    <a:clrScheme name="BA_zpráva o činnosti_2 16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CC00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AAAA"/>
      </a:accent5>
      <a:accent6>
        <a:srgbClr val="B90000"/>
      </a:accent6>
      <a:hlink>
        <a:srgbClr val="006600"/>
      </a:hlink>
      <a:folHlink>
        <a:srgbClr val="AFBF39"/>
      </a:folHlink>
    </a:clrScheme>
    <a:fontScheme name="BA_zpráva o činnosti_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_zpráva o činnosti_2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0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FF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1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CC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2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33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3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4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5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6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90000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A_zpráva o činnosti_2">
  <a:themeElements>
    <a:clrScheme name="BA_zpráva o činnosti_2 16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CC00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AAAA"/>
      </a:accent5>
      <a:accent6>
        <a:srgbClr val="B90000"/>
      </a:accent6>
      <a:hlink>
        <a:srgbClr val="006600"/>
      </a:hlink>
      <a:folHlink>
        <a:srgbClr val="AFBF39"/>
      </a:folHlink>
    </a:clrScheme>
    <a:fontScheme name="BA_zpráva o činnosti_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_zpráva o činnosti_2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0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FF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1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CC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2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33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3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4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5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6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90000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A_zpráva o činnosti_2">
  <a:themeElements>
    <a:clrScheme name="BA_zpráva o činnosti_2 16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CC00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AAAA"/>
      </a:accent5>
      <a:accent6>
        <a:srgbClr val="B90000"/>
      </a:accent6>
      <a:hlink>
        <a:srgbClr val="006600"/>
      </a:hlink>
      <a:folHlink>
        <a:srgbClr val="AFBF39"/>
      </a:folHlink>
    </a:clrScheme>
    <a:fontScheme name="BA_zpráva o činnosti_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_zpráva o činnosti_2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0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FF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1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CC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2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33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3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4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5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6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90000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BA_zpráva o činnosti_2">
  <a:themeElements>
    <a:clrScheme name="BA_zpráva o činnosti_2 16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CC00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AAAA"/>
      </a:accent5>
      <a:accent6>
        <a:srgbClr val="B90000"/>
      </a:accent6>
      <a:hlink>
        <a:srgbClr val="006600"/>
      </a:hlink>
      <a:folHlink>
        <a:srgbClr val="AFBF39"/>
      </a:folHlink>
    </a:clrScheme>
    <a:fontScheme name="BA_zpráva o činnosti_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_zpráva o činnosti_2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0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FF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1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CC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2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33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3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4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5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6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90000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BA_zpráva o činnosti_2">
  <a:themeElements>
    <a:clrScheme name="BA_zpráva o činnosti_2 16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CC00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AAAA"/>
      </a:accent5>
      <a:accent6>
        <a:srgbClr val="B90000"/>
      </a:accent6>
      <a:hlink>
        <a:srgbClr val="006600"/>
      </a:hlink>
      <a:folHlink>
        <a:srgbClr val="AFBF39"/>
      </a:folHlink>
    </a:clrScheme>
    <a:fontScheme name="BA_zpráva o činnosti_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_zpráva o činnosti_2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0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FF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1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CC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2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33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3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4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5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6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90000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BA_zpráva o činnosti_2">
  <a:themeElements>
    <a:clrScheme name="BA_zpráva o činnosti_2 16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CC00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AAAA"/>
      </a:accent5>
      <a:accent6>
        <a:srgbClr val="B90000"/>
      </a:accent6>
      <a:hlink>
        <a:srgbClr val="006600"/>
      </a:hlink>
      <a:folHlink>
        <a:srgbClr val="AFBF39"/>
      </a:folHlink>
    </a:clrScheme>
    <a:fontScheme name="BA_zpráva o činnosti_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_zpráva o činnosti_2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0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FF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1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CC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2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33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3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4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5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6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90000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BA_zpráva o činnosti_2">
  <a:themeElements>
    <a:clrScheme name="BA_zpráva o činnosti_2 16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CC00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AAAA"/>
      </a:accent5>
      <a:accent6>
        <a:srgbClr val="B90000"/>
      </a:accent6>
      <a:hlink>
        <a:srgbClr val="006600"/>
      </a:hlink>
      <a:folHlink>
        <a:srgbClr val="AFBF39"/>
      </a:folHlink>
    </a:clrScheme>
    <a:fontScheme name="BA_zpráva o činnosti_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_zpráva o činnosti_2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0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FF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1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CC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2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33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3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4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5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6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90000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BA_zpráva o činnosti_2">
  <a:themeElements>
    <a:clrScheme name="BA_zpráva o činnosti_2 16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CC0000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AAAA"/>
      </a:accent5>
      <a:accent6>
        <a:srgbClr val="B90000"/>
      </a:accent6>
      <a:hlink>
        <a:srgbClr val="006600"/>
      </a:hlink>
      <a:folHlink>
        <a:srgbClr val="AFBF39"/>
      </a:folHlink>
    </a:clrScheme>
    <a:fontScheme name="BA_zpráva o činnosti_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_zpráva o činnosti_2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_zpráva o činnosti_2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0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FF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1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CC00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2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33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3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4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5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35742A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_zpráva o činnosti_2 16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C000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90000"/>
        </a:accent6>
        <a:hlink>
          <a:srgbClr val="00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BA_2009_zpráva o činnosti</Template>
  <TotalTime>2798</TotalTime>
  <Words>713</Words>
  <Application>Microsoft Office PowerPoint</Application>
  <PresentationFormat>Předvádění na obrazovce (4:3)</PresentationFormat>
  <Paragraphs>117</Paragraphs>
  <Slides>14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9</vt:i4>
      </vt:variant>
      <vt:variant>
        <vt:lpstr>Nadpisy snímků</vt:lpstr>
      </vt:variant>
      <vt:variant>
        <vt:i4>14</vt:i4>
      </vt:variant>
    </vt:vector>
  </HeadingPairs>
  <TitlesOfParts>
    <vt:vector size="23" baseType="lpstr">
      <vt:lpstr>BA_zpráva o činnosti_2</vt:lpstr>
      <vt:lpstr>1_BA_zpráva o činnosti_2</vt:lpstr>
      <vt:lpstr>2_BA_zpráva o činnosti_2</vt:lpstr>
      <vt:lpstr>3_BA_zpráva o činnosti_2</vt:lpstr>
      <vt:lpstr>4_BA_zpráva o činnosti_2</vt:lpstr>
      <vt:lpstr>5_BA_zpráva o činnosti_2</vt:lpstr>
      <vt:lpstr>6_BA_zpráva o činnosti_2</vt:lpstr>
      <vt:lpstr>7_BA_zpráva o činnosti_2</vt:lpstr>
      <vt:lpstr>8_BA_zpráva o činnosti_2</vt:lpstr>
      <vt:lpstr>AKVŠ – silná asociace s jasnou vizí do roku 2020</vt:lpstr>
      <vt:lpstr>O čem bude řeč</vt:lpstr>
      <vt:lpstr>Změny? Změny!</vt:lpstr>
      <vt:lpstr>Vyhodnocení uplynulých deseti let  </vt:lpstr>
      <vt:lpstr>Vyhodnocení uplynulých deseti let (2)</vt:lpstr>
      <vt:lpstr>Inspirace ze zahraničí </vt:lpstr>
      <vt:lpstr>Nová strategie</vt:lpstr>
      <vt:lpstr>Strategický plán (SP)</vt:lpstr>
      <vt:lpstr>Klíčové aktivity (KA)</vt:lpstr>
      <vt:lpstr>Zefektivnit práci VV, rovnoměrněji rozložit úkoly aneb jak sestavovat kandidátku</vt:lpstr>
      <vt:lpstr>Další změny</vt:lpstr>
      <vt:lpstr>Strategický plán na léta 2013 až 2015</vt:lpstr>
      <vt:lpstr>Harmonogram</vt:lpstr>
      <vt:lpstr>Jakou budoucnost má Asociace?</vt:lpstr>
    </vt:vector>
  </TitlesOfParts>
  <Company>UPa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Činnost v období  listopad 2008 – říjen 2009</dc:title>
  <dc:creator>UPa</dc:creator>
  <cp:lastModifiedBy>Valued Acer Customer</cp:lastModifiedBy>
  <cp:revision>108</cp:revision>
  <dcterms:created xsi:type="dcterms:W3CDTF">2009-10-17T13:25:10Z</dcterms:created>
  <dcterms:modified xsi:type="dcterms:W3CDTF">2012-09-26T05:05:56Z</dcterms:modified>
</cp:coreProperties>
</file>