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2" autoAdjust="0"/>
    <p:restoredTop sz="94660"/>
  </p:normalViewPr>
  <p:slideViewPr>
    <p:cSldViewPr>
      <p:cViewPr varScale="1">
        <p:scale>
          <a:sx n="68" d="100"/>
          <a:sy n="68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60C66-9BAC-41AC-B007-8B1463C20723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21F1C-61E0-4E15-8183-57D6038C80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38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B729-1DDC-4F5A-8A77-86041B050E11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959968" cy="365125"/>
          </a:xfrm>
        </p:spPr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9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EA17-5D01-4C4D-A066-47B9347DDADD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45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7D7-9A05-4468-8458-3A8BF677E813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76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8012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AF8-75B8-46E4-ADF3-4FFC87445462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1547664" y="476672"/>
            <a:ext cx="72008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273"/>
            <a:ext cx="1331640" cy="44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51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4422-2302-4300-B098-4D076097FA91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69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AD36-7B19-46EE-896C-766ADBA73A40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6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EF56-85B1-400A-A002-ADB4CD884938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5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8805-10A4-4136-9501-EAC2B485E0C6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3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6CF-4C96-4AAD-8685-C431D7B57438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0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524A-1E52-41A1-B11B-42A4F589359A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84E-2EB1-4698-A7D1-40232C87CA01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2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2EE5-D530-4950-ABD7-600126D5E017}" type="datetime1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Bibliotheca academica 2012, 26.–27. 9. 2012, Pardubice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1697-8F71-4A1B-8D81-7F7D040FB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Činnost AKVŠ v roce 2012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Marta Machytková</a:t>
            </a:r>
          </a:p>
          <a:p>
            <a:pPr>
              <a:defRPr/>
            </a:pPr>
            <a:r>
              <a:rPr lang="cs-CZ" dirty="0" err="1"/>
              <a:t>m</a:t>
            </a:r>
            <a:r>
              <a:rPr lang="cs-CZ" dirty="0" err="1" smtClean="0"/>
              <a:t>arta.machytkova</a:t>
            </a:r>
            <a:r>
              <a:rPr lang="en-US" dirty="0"/>
              <a:t>@</a:t>
            </a:r>
            <a:r>
              <a:rPr lang="en-US" dirty="0" err="1"/>
              <a:t>uk.cvut.c</a:t>
            </a:r>
            <a:r>
              <a:rPr lang="cs-CZ" dirty="0"/>
              <a:t>z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2880320" cy="96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32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Plán činnosti pro rok 2012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25355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sz="8000" dirty="0"/>
              <a:t>p</a:t>
            </a:r>
            <a:r>
              <a:rPr lang="cs-CZ" sz="8000" dirty="0" smtClean="0"/>
              <a:t>říprava </a:t>
            </a:r>
            <a:r>
              <a:rPr lang="cs-CZ" sz="8000" dirty="0"/>
              <a:t>výroční konference – zpráva o činnosti, zpráva o hospodaření za rok 2011, rozpočet a plán činnosti na rok 2012</a:t>
            </a:r>
          </a:p>
          <a:p>
            <a:pPr>
              <a:defRPr/>
            </a:pPr>
            <a:r>
              <a:rPr lang="cs-CZ" sz="8000" dirty="0" smtClean="0"/>
              <a:t>problematika </a:t>
            </a:r>
            <a:r>
              <a:rPr lang="cs-CZ" sz="8000" dirty="0"/>
              <a:t>přípravy novely </a:t>
            </a:r>
            <a:r>
              <a:rPr lang="cs-CZ" sz="8000" i="1" dirty="0"/>
              <a:t>Autorského zákona </a:t>
            </a:r>
          </a:p>
          <a:p>
            <a:pPr>
              <a:defRPr/>
            </a:pPr>
            <a:r>
              <a:rPr lang="cs-CZ" sz="8000" dirty="0" smtClean="0"/>
              <a:t>problematika </a:t>
            </a:r>
            <a:r>
              <a:rPr lang="cs-CZ" sz="8000" dirty="0"/>
              <a:t>elektronických informačních zdrojů </a:t>
            </a:r>
          </a:p>
          <a:p>
            <a:pPr>
              <a:defRPr/>
            </a:pPr>
            <a:r>
              <a:rPr lang="cs-CZ" sz="8000" dirty="0" smtClean="0"/>
              <a:t>problematika </a:t>
            </a:r>
            <a:r>
              <a:rPr lang="cs-CZ" sz="8000" dirty="0"/>
              <a:t>otevřeného přístupu a institucionálních </a:t>
            </a:r>
            <a:r>
              <a:rPr lang="cs-CZ" sz="8000" dirty="0" err="1"/>
              <a:t>repozitářů</a:t>
            </a:r>
            <a:r>
              <a:rPr lang="cs-CZ" sz="8000" dirty="0"/>
              <a:t> </a:t>
            </a:r>
          </a:p>
          <a:p>
            <a:pPr>
              <a:defRPr/>
            </a:pPr>
            <a:r>
              <a:rPr lang="cs-CZ" sz="8000" dirty="0" smtClean="0"/>
              <a:t>problematika </a:t>
            </a:r>
            <a:r>
              <a:rPr lang="cs-CZ" sz="8000" dirty="0"/>
              <a:t>statistického zjišťování údajů o VŠ knihovnách: vyhodnocení statistik 2011, identifikace problémů, pracovní setkání pro knihovníky ke správnému vykazování </a:t>
            </a:r>
          </a:p>
          <a:p>
            <a:pPr>
              <a:defRPr/>
            </a:pPr>
            <a:r>
              <a:rPr lang="cs-CZ" sz="8000" dirty="0"/>
              <a:t>Fond podpory zahraničních cest – výběrové řízení </a:t>
            </a:r>
          </a:p>
          <a:p>
            <a:pPr>
              <a:defRPr/>
            </a:pPr>
            <a:r>
              <a:rPr lang="cs-CZ" sz="8000" dirty="0" smtClean="0"/>
              <a:t>příprava </a:t>
            </a:r>
            <a:r>
              <a:rPr lang="cs-CZ" sz="8000" dirty="0"/>
              <a:t>a uskutečnění výroční akce </a:t>
            </a:r>
            <a:r>
              <a:rPr lang="cs-CZ" sz="8000" dirty="0" err="1"/>
              <a:t>Bibliotheca</a:t>
            </a:r>
            <a:r>
              <a:rPr lang="cs-CZ" sz="8000" dirty="0"/>
              <a:t> </a:t>
            </a:r>
            <a:r>
              <a:rPr lang="cs-CZ" sz="8000" dirty="0" err="1"/>
              <a:t>Academica</a:t>
            </a:r>
            <a:r>
              <a:rPr lang="cs-CZ" sz="8000" dirty="0"/>
              <a:t> – CPVŠK 2012 </a:t>
            </a:r>
          </a:p>
          <a:p>
            <a:pPr>
              <a:defRPr/>
            </a:pPr>
            <a:r>
              <a:rPr lang="cs-CZ" sz="8000" dirty="0" smtClean="0"/>
              <a:t>plánované </a:t>
            </a:r>
            <a:r>
              <a:rPr lang="cs-CZ" sz="8000" dirty="0"/>
              <a:t>odborné semináře</a:t>
            </a:r>
          </a:p>
          <a:p>
            <a:pPr>
              <a:defRPr/>
            </a:pPr>
            <a:r>
              <a:rPr lang="cs-CZ" sz="8000" dirty="0" smtClean="0"/>
              <a:t>mezinárodní </a:t>
            </a:r>
            <a:r>
              <a:rPr lang="cs-CZ" sz="8000" dirty="0"/>
              <a:t>spolupráce </a:t>
            </a:r>
          </a:p>
          <a:p>
            <a:pPr>
              <a:defRPr/>
            </a:pPr>
            <a:r>
              <a:rPr lang="cs-CZ" sz="8000" dirty="0" smtClean="0"/>
              <a:t>spolupráce </a:t>
            </a:r>
            <a:r>
              <a:rPr lang="cs-CZ" sz="8000" dirty="0"/>
              <a:t>s Radou vysokých škol </a:t>
            </a:r>
          </a:p>
          <a:p>
            <a:pPr>
              <a:defRPr/>
            </a:pPr>
            <a:r>
              <a:rPr lang="cs-CZ" sz="8000" dirty="0" smtClean="0"/>
              <a:t>zhodnocení </a:t>
            </a:r>
            <a:r>
              <a:rPr lang="cs-CZ" sz="8000" dirty="0"/>
              <a:t>činnosti roku 2012, zpráva o činnosti, zpráva o hospodaření, příprava plánu činnosti a návrh rozpočtu na rok 2013 </a:t>
            </a:r>
          </a:p>
          <a:p>
            <a:pPr>
              <a:defRPr/>
            </a:pPr>
            <a:r>
              <a:rPr lang="cs-CZ" sz="8000" dirty="0"/>
              <a:t>č</a:t>
            </a:r>
            <a:r>
              <a:rPr lang="cs-CZ" sz="8000" dirty="0" smtClean="0"/>
              <a:t>innost </a:t>
            </a:r>
            <a:r>
              <a:rPr lang="cs-CZ" sz="8000" dirty="0"/>
              <a:t>komise IVIG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49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712" y="260648"/>
            <a:ext cx="8507288" cy="1633662"/>
          </a:xfrm>
        </p:spPr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Problematika přípravy novely </a:t>
            </a:r>
            <a:br>
              <a:rPr lang="cs-CZ" sz="3600" b="1" dirty="0" smtClean="0"/>
            </a:br>
            <a:r>
              <a:rPr lang="cs-CZ" sz="3600" b="1" dirty="0" smtClean="0"/>
              <a:t>Autorského zákona </a:t>
            </a:r>
            <a:r>
              <a:rPr lang="cs-CZ" sz="4000" b="1" i="1" dirty="0" smtClean="0"/>
              <a:t/>
            </a:r>
            <a:br>
              <a:rPr lang="cs-CZ" sz="4000" b="1" i="1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25355"/>
          </a:xfrm>
        </p:spPr>
        <p:txBody>
          <a:bodyPr/>
          <a:lstStyle/>
          <a:p>
            <a:r>
              <a:rPr lang="cs-CZ" sz="2800" dirty="0" smtClean="0"/>
              <a:t>související s návrhem na změnu zpoplatnění kopírovacích služeb  </a:t>
            </a:r>
          </a:p>
          <a:p>
            <a:r>
              <a:rPr lang="cs-CZ" sz="2800" dirty="0" smtClean="0"/>
              <a:t>související s návrhem Knihovní licence „knihovní licence“ - prostor vysokoškolských knihoven </a:t>
            </a:r>
            <a:r>
              <a:rPr lang="cs-CZ" sz="2800" b="1" dirty="0" smtClean="0">
                <a:solidFill>
                  <a:srgbClr val="FF0000"/>
                </a:solidFill>
              </a:rPr>
              <a:t>X  ne </a:t>
            </a:r>
            <a:r>
              <a:rPr lang="cs-CZ" sz="2800" dirty="0" smtClean="0"/>
              <a:t>pro vysokou školu jako celek</a:t>
            </a:r>
          </a:p>
          <a:p>
            <a:r>
              <a:rPr lang="cs-CZ" sz="2800" dirty="0" smtClean="0"/>
              <a:t>potřeba právního poradce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6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Problematika elektronických informačních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Zajištění </a:t>
            </a:r>
            <a:r>
              <a:rPr lang="cs-CZ" sz="2400" b="1" dirty="0" smtClean="0"/>
              <a:t>stěžejních </a:t>
            </a:r>
            <a:r>
              <a:rPr lang="cs-CZ" sz="2400" b="1" dirty="0" smtClean="0"/>
              <a:t>EIZ (na základě potřeb a požadavků akademické obce)  - jedna ze základních podmínek rozvoje vědy a kvalitní výuky na vysokých školách.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800" b="1" dirty="0" smtClean="0"/>
              <a:t>AKVŠ – připravila</a:t>
            </a:r>
          </a:p>
          <a:p>
            <a:r>
              <a:rPr lang="cs-CZ" sz="2400" dirty="0" smtClean="0"/>
              <a:t>jádro EIZ pro VVI na  VVŠ, AV ČR , výzkumné ústavy</a:t>
            </a:r>
          </a:p>
          <a:p>
            <a:r>
              <a:rPr lang="cs-CZ" sz="2400" dirty="0" smtClean="0"/>
              <a:t>koordinace a spolupráce se žadateli  OP </a:t>
            </a:r>
            <a:r>
              <a:rPr lang="cs-CZ" sz="2400" dirty="0" err="1" smtClean="0"/>
              <a:t>VaVpI</a:t>
            </a:r>
            <a:r>
              <a:rPr lang="cs-CZ" sz="2400" dirty="0" smtClean="0"/>
              <a:t>  - pražské VŠ knihovny,  AV ČR, výzkumné  ústavy a instituce</a:t>
            </a:r>
          </a:p>
          <a:p>
            <a:r>
              <a:rPr lang="cs-CZ" sz="2400" dirty="0" smtClean="0"/>
              <a:t>příprava vyjednávání pražských institucí s producenty databází</a:t>
            </a:r>
          </a:p>
          <a:p>
            <a:r>
              <a:rPr lang="cs-CZ" sz="2400" dirty="0" smtClean="0"/>
              <a:t>příprava  konsorcia pro společenské a humanitní vědy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ednání zástupců VVŠ v </a:t>
            </a:r>
            <a:r>
              <a:rPr lang="cs-CZ" sz="2400" dirty="0" smtClean="0"/>
              <a:t>Pardubicích 20. 6. 2012</a:t>
            </a: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3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Financování elektronických informačních zdrojů pro VVI -  2013 - 2017  část 1  </a:t>
            </a:r>
            <a:r>
              <a:rPr lang="cs-CZ" sz="4000" dirty="0" smtClean="0"/>
              <a:t> 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výzva 4.3 v PO 3 OP </a:t>
            </a:r>
            <a:r>
              <a:rPr lang="cs-CZ" sz="2800" dirty="0" err="1" smtClean="0"/>
              <a:t>VaVpI</a:t>
            </a:r>
            <a:r>
              <a:rPr lang="cs-CZ" sz="2800" dirty="0" smtClean="0"/>
              <a:t> – alokováno 700mil.Kč</a:t>
            </a:r>
          </a:p>
          <a:p>
            <a:r>
              <a:rPr lang="cs-CZ" sz="2800" dirty="0" smtClean="0"/>
              <a:t>program MŠMT Informace – základ výzkumu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- pro rok 2013 plánováno 123 266 tis. Kč</a:t>
            </a:r>
          </a:p>
          <a:p>
            <a:r>
              <a:rPr lang="cs-CZ" sz="2800" dirty="0" smtClean="0"/>
              <a:t>příprava strategie nového vyjednávání licenčních podmínek pro přístup k EIZ  v projektu NTK od roku 2014</a:t>
            </a:r>
          </a:p>
          <a:p>
            <a:r>
              <a:rPr lang="cs-CZ" sz="2800" dirty="0" smtClean="0"/>
              <a:t>příprava licenčního centra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 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16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Financování elektronických informačních zdrojů pro VVI 2018 -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r>
              <a:rPr lang="cs-CZ" sz="2800" dirty="0" smtClean="0"/>
              <a:t>AKVŠ doporučuje</a:t>
            </a:r>
          </a:p>
          <a:p>
            <a:pPr lvl="1"/>
            <a:r>
              <a:rPr lang="cs-CZ" dirty="0" smtClean="0"/>
              <a:t>systémovou změnu ve financování EIZ pro VVI</a:t>
            </a:r>
          </a:p>
          <a:p>
            <a:pPr lvl="1"/>
            <a:r>
              <a:rPr lang="cs-CZ" dirty="0" smtClean="0"/>
              <a:t>vytvoření licenčního centra – infrastruktury pro centrální zajištění konsorciálních licencí na EIZ pro VVŠ, AVČR a výzkumné organizace </a:t>
            </a:r>
          </a:p>
          <a:p>
            <a:r>
              <a:rPr lang="cs-CZ" sz="2800" dirty="0" smtClean="0"/>
              <a:t>AKVŠ je připravena poskytnout MŠMT spolupráci při zajišťování konsorciálních licencí a při přípravě odborných podkladů pro zadávací dokumentaci případného projektu licenčního centra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1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Přijaté usnesení PRVŠ dne 20. 9. 2012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Rada VŠ žádá ministerstvo, aby do odborného poradního orgánu programu „Informace – základ výzkumu“ byli jmenováni zástupci Rady VŠ a Asociace </a:t>
            </a:r>
            <a:r>
              <a:rPr lang="cs-CZ" sz="3300" dirty="0" smtClean="0"/>
              <a:t>knihoven</a:t>
            </a:r>
            <a:r>
              <a:rPr lang="cs-CZ" dirty="0" smtClean="0"/>
              <a:t> vysokých škol ČR (AKVŠ). </a:t>
            </a:r>
          </a:p>
          <a:p>
            <a:pPr lvl="0"/>
            <a:r>
              <a:rPr lang="cs-CZ" dirty="0" smtClean="0"/>
              <a:t>Dále žádá, aby k přípravě nového modelu poskytování podpory na informační infrastrukturu z výdajů na výzkum, vývoj a inovace (</a:t>
            </a:r>
            <a:r>
              <a:rPr lang="cs-CZ" dirty="0" err="1" smtClean="0"/>
              <a:t>VaVaI</a:t>
            </a:r>
            <a:r>
              <a:rPr lang="cs-CZ" dirty="0" smtClean="0"/>
              <a:t>) a k přípravě národního centra pro centralizované nákupy licencí elektronických informačních zdrojů pro </a:t>
            </a:r>
            <a:r>
              <a:rPr lang="cs-CZ" dirty="0" err="1" smtClean="0"/>
              <a:t>VaVaI</a:t>
            </a:r>
            <a:r>
              <a:rPr lang="cs-CZ" dirty="0" smtClean="0"/>
              <a:t> ministerstvo využilo zkušeností AKVŠ a přizvalo zástupce AKVŠ a Rady VŠ k účasti na těchto úkolech.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2012</a:t>
            </a:r>
            <a:endParaRPr lang="cs-CZ" dirty="0" smtClean="0"/>
          </a:p>
          <a:p>
            <a:r>
              <a:rPr lang="pt-BR" dirty="0" smtClean="0"/>
              <a:t>26.–27. 9. 2012, Pardubice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45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512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Činnost AKVŠ v roce 2012</vt:lpstr>
      <vt:lpstr>Plán činnosti pro rok 2012 </vt:lpstr>
      <vt:lpstr> Problematika přípravy novely  Autorského zákona  </vt:lpstr>
      <vt:lpstr>Problematika elektronických informačních zdrojů</vt:lpstr>
      <vt:lpstr>Financování elektronických informačních zdrojů pro VVI -  2013 - 2017  část 1    </vt:lpstr>
      <vt:lpstr>Financování elektronických informačních zdrojů pro VVI 2018 -</vt:lpstr>
      <vt:lpstr>Přijaté usnesení PRVŠ dne 20. 9. 2012</vt:lpstr>
    </vt:vector>
  </TitlesOfParts>
  <Company>CVUT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AKVŠ v roce 2012</dc:title>
  <dc:creator>aa aa</dc:creator>
  <cp:lastModifiedBy>aa aa</cp:lastModifiedBy>
  <cp:revision>29</cp:revision>
  <dcterms:created xsi:type="dcterms:W3CDTF">2012-09-24T09:49:27Z</dcterms:created>
  <dcterms:modified xsi:type="dcterms:W3CDTF">2012-09-24T14:10:06Z</dcterms:modified>
</cp:coreProperties>
</file>