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6" r:id="rId6"/>
    <p:sldId id="259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11129D-606C-42CB-B8D7-06F2589E632F}" type="datetimeFigureOut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0569254-EE99-4034-BAEA-3FBA20FEE3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31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BE7D-25E8-44E9-BEE1-E46B60968254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A2B8B-597C-4A5D-988F-09FFD48A0F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26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5B2A1-3640-4342-858F-9738A0510C34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F71F3-642B-484B-8575-294D851F7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27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A8717-BE75-4144-A5CA-9E3B1E8191B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1B151-8222-491D-9501-C8900591F8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26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84579-347A-48A1-A11A-FC9E95CE89E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ACF2-9048-4F45-8233-9FEFB67A78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1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C525-DB78-478E-8876-AE14E3FAB50A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AE8E0-11B0-4B84-B1B4-985F83EA00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00699-D3C2-47A9-B68D-1C70475EB933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B840-A5A6-48B0-A835-9DBE0B6836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51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2E984-7B0B-4E7B-A168-12F6E8B15210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5ECA-17E9-4CB8-8910-D8B8BD6CD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1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7F82-0CCB-4D82-95A5-86C03D3F2BF6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2443-92BC-4F08-BF78-F0FF586CB7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23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E6B6-B9E7-41DA-8042-B454062AADFF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24CCB-D01F-4CA1-90A9-D15ECCE51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7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9309A-74F3-4FAE-B3BA-891FB5025909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D2581-1940-457E-B24A-1C8B35B653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24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9E0B7-4DD1-43CC-8382-1D96CE630A20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23AAA-B4E3-4951-8F3B-7CBE579FE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4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7A0C0D-45EA-4578-9438-C236BE5D558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Bibliotheca Academica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9ED773-B8B0-4CBC-90BE-9CE403C6C3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     Komise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00113" y="4292600"/>
            <a:ext cx="7416800" cy="1152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dirty="0" smtClean="0">
                <a:solidFill>
                  <a:schemeClr val="accent2">
                    <a:lumMod val="50000"/>
                  </a:schemeClr>
                </a:solidFill>
              </a:rPr>
              <a:t>Hana Landová (SIC ČZU)</a:t>
            </a:r>
            <a:endParaRPr lang="cs-CZ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4" name="Picture 9" descr="Logo IVIG nov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420938"/>
            <a:ext cx="159702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33375"/>
            <a:ext cx="19510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84213" y="708025"/>
            <a:ext cx="2527300" cy="6159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cs-CZ" sz="1600" dirty="0" err="1">
                <a:latin typeface="+mn-lt"/>
              </a:rPr>
              <a:t>Bibliotheca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Academica</a:t>
            </a:r>
            <a:r>
              <a:rPr lang="cs-CZ" sz="1600" dirty="0">
                <a:latin typeface="+mn-lt"/>
              </a:rPr>
              <a:t> 2012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Od minulé BA se událo … </a:t>
            </a:r>
            <a:r>
              <a:rPr lang="cs-CZ" b="1" smtClean="0">
                <a:sym typeface="Wingdings" pitchFamily="2" charset="2"/>
              </a:rPr>
              <a:t> </a:t>
            </a:r>
            <a:endParaRPr lang="cs-CZ" b="1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Pracovní semináře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Příprava výročního semináře IVIG 2012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Aktualizace dokumentů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Spolupráce </a:t>
            </a: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Dal</a:t>
            </a:r>
            <a:r>
              <a:rPr lang="cs-CZ" smtClean="0"/>
              <a:t>ší ročník průzkumu aktivit v oblasti IV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Char char="§"/>
            </a:pPr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3757606-2FD8-4B18-AA05-F0F3EAF9F934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Zaměřeno na hodnocení … </a:t>
            </a:r>
          </a:p>
        </p:txBody>
      </p:sp>
      <p:sp>
        <p:nvSpPr>
          <p:cNvPr id="4099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Nové téma, nová výzva </a:t>
            </a:r>
            <a:r>
              <a:rPr lang="cs-CZ" smtClean="0">
                <a:sym typeface="Wingdings" pitchFamily="2" charset="2"/>
              </a:rPr>
              <a:t>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>
                <a:sym typeface="Wingdings" pitchFamily="2" charset="2"/>
              </a:rPr>
              <a:t>2 pracovní semináře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>
                <a:sym typeface="Wingdings" pitchFamily="2" charset="2"/>
              </a:rPr>
              <a:t>Diskuse v úzkém kruhu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>
                <a:sym typeface="Wingdings" pitchFamily="2" charset="2"/>
              </a:rPr>
              <a:t>Příprava sady otázek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>
                <a:sym typeface="Wingdings" pitchFamily="2" charset="2"/>
              </a:rPr>
              <a:t>Otázky: pretest x posttest; obtížnost; oborová specializace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>
                <a:sym typeface="Wingdings" pitchFamily="2" charset="2"/>
              </a:rPr>
              <a:t>Ústřední téma semináře IVIG 2012</a:t>
            </a:r>
            <a:endParaRPr lang="cs-CZ" i="1" smtClean="0">
              <a:sym typeface="Wingdings" pitchFamily="2" charset="2"/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2800" i="1" smtClean="0">
                <a:sym typeface="Wingdings" pitchFamily="2" charset="2"/>
              </a:rPr>
              <a:t>Poděkování Jiřímu Kratochvílovi!</a:t>
            </a:r>
            <a:endParaRPr lang="cs-CZ" sz="2800" i="1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8C9F6B6-8C48-4BB9-849C-4D6CCFFED0A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IVIG 2012: letos trochu jinak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„Hodnocení efektivity informačního vzdělávání: víme, zda něco naučíme?“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Méně přednášejících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Diskuse pro všechny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Pracovní odpoledne: výstupy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Občerstvení vskutku domácí 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IVIG 2013: 19. září – Srdečně vás zveme!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1D2F9B5-06BC-478C-9D38-EA4645A76AE9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Aktualizace dokumentů</a:t>
            </a:r>
          </a:p>
        </p:txBody>
      </p:sp>
      <p:sp>
        <p:nvSpPr>
          <p:cNvPr id="6147" name="Zástupný symbol pro obsah 7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Potřeba revize a aktualizace: </a:t>
            </a:r>
            <a:r>
              <a:rPr lang="cs-CZ" sz="2400" i="1" smtClean="0"/>
              <a:t>Standardy, Koncepce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Nová situace, nové podmínky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Průběžná práce v malé pracovní skupině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Běh na dlouhou trať …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8C9F6B6-8C48-4BB9-849C-4D6CCFFED0A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Spolupráce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75297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ÚISK FF UK: </a:t>
            </a:r>
            <a:r>
              <a:rPr lang="cs-CZ" sz="2400" smtClean="0"/>
              <a:t>spolupořadatelství semináře IVIG</a:t>
            </a:r>
            <a:endParaRPr lang="cs-CZ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MZK: </a:t>
            </a:r>
            <a:r>
              <a:rPr lang="cs-CZ" sz="2400" smtClean="0"/>
              <a:t>příspěvek na konferenci </a:t>
            </a:r>
            <a:r>
              <a:rPr lang="cs-CZ" sz="2400" i="1" smtClean="0"/>
              <a:t>Informační gramotnost</a:t>
            </a:r>
            <a:endParaRPr lang="cs-CZ" i="1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KISK FF MU:  </a:t>
            </a:r>
            <a:r>
              <a:rPr lang="cs-CZ" sz="2400" smtClean="0"/>
              <a:t>projekt NAKLIV; autorský a recenzentský podíl na monografii</a:t>
            </a:r>
            <a:endParaRPr lang="cs-CZ" smtClean="0"/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Sekce IVU SDRUK: </a:t>
            </a:r>
            <a:r>
              <a:rPr lang="cs-CZ" sz="2400" smtClean="0"/>
              <a:t>příspěvek na  konferenci v Havl. B.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European Conference on Information Literacy </a:t>
            </a:r>
            <a:r>
              <a:rPr lang="cs-CZ" sz="2400" smtClean="0"/>
              <a:t>(ECIL): členství v organizační komisi 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LILAC 2012: </a:t>
            </a:r>
            <a:r>
              <a:rPr lang="cs-CZ" sz="2400" smtClean="0"/>
              <a:t>účast člena komise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UNESCO - "Worldwide Multi-Lingual IL Resources "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5539B7A-1F04-43CC-B418-C3B7698A79F4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Průzkum aktivit IV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6. ročník : kontinuita, trendy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Nová podoba dotazníku: pro / proti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Poprvé osloveny i soukromé školy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22 odpovědí: 5 soukr. VŠ + 13 veřejných VŠ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Tradiční problém: výsledky za velké VŠ bez centrální knihovny (UK, MU)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800" smtClean="0"/>
              <a:t>Analýza výsledků a komparace s předchozími ročníky průzkumu bude zpracována a připravena </a:t>
            </a:r>
            <a:br>
              <a:rPr lang="cs-CZ" sz="2800" smtClean="0"/>
            </a:br>
            <a:r>
              <a:rPr lang="cs-CZ" sz="2800" smtClean="0"/>
              <a:t>k publikování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610B412-4FCC-4601-940E-9D045DA000E6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 jedeme dál …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Spolupráce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Aktivní účast na konferencích i v zahraničí (LILAC 2013, ECIL 2013)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Teoretické zázemí: pokračování aktualizace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Publikace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IVIG 2013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mtClean="0"/>
              <a:t>Pracovní semináře: </a:t>
            </a:r>
            <a:r>
              <a:rPr lang="cs-CZ" sz="2400" i="1" smtClean="0"/>
              <a:t>Smartboard (listopad - AK JU)</a:t>
            </a: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5D357C-E64A-4EEC-ACE6-7ACE60FC10F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Bibliotheca Academica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13" y="3068638"/>
            <a:ext cx="7775575" cy="165576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www.</a:t>
            </a:r>
            <a:r>
              <a:rPr lang="cs-CZ" sz="2800" b="1" dirty="0" err="1" smtClean="0"/>
              <a:t>ivig.cz</a:t>
            </a:r>
            <a:endParaRPr lang="en-US" sz="2800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err="1"/>
              <a:t>hanalandova</a:t>
            </a:r>
            <a:r>
              <a:rPr lang="en-US" dirty="0" smtClean="0"/>
              <a:t>@sic.czu.cz</a:t>
            </a:r>
            <a:endParaRPr lang="cs-CZ" dirty="0"/>
          </a:p>
        </p:txBody>
      </p:sp>
      <p:pic>
        <p:nvPicPr>
          <p:cNvPr id="10243" name="Picture 9" descr="Logo IVIG nov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1671638"/>
            <a:ext cx="26416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336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             Komise</vt:lpstr>
      <vt:lpstr>Od minulé BA se událo …  </vt:lpstr>
      <vt:lpstr>Zaměřeno na hodnocení … </vt:lpstr>
      <vt:lpstr>IVIG 2012: letos trochu jinak</vt:lpstr>
      <vt:lpstr>Aktualizace dokumentů</vt:lpstr>
      <vt:lpstr>Spolupráce</vt:lpstr>
      <vt:lpstr>Průzkum aktivit IV </vt:lpstr>
      <vt:lpstr>A jedeme dál …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 zpráva o stavu komise</dc:title>
  <dc:creator>Host</dc:creator>
  <cp:lastModifiedBy>aa aa</cp:lastModifiedBy>
  <cp:revision>34</cp:revision>
  <dcterms:created xsi:type="dcterms:W3CDTF">2011-10-31T19:01:53Z</dcterms:created>
  <dcterms:modified xsi:type="dcterms:W3CDTF">2012-09-25T12:13:43Z</dcterms:modified>
</cp:coreProperties>
</file>