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84" r:id="rId4"/>
    <p:sldId id="280" r:id="rId5"/>
    <p:sldId id="288" r:id="rId6"/>
    <p:sldId id="291" r:id="rId7"/>
    <p:sldId id="289" r:id="rId8"/>
    <p:sldId id="290" r:id="rId9"/>
    <p:sldId id="293" r:id="rId10"/>
    <p:sldId id="292" r:id="rId11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 aa" initials="a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1921" autoAdjust="0"/>
  </p:normalViewPr>
  <p:slideViewPr>
    <p:cSldViewPr>
      <p:cViewPr>
        <p:scale>
          <a:sx n="75" d="100"/>
          <a:sy n="75" d="100"/>
        </p:scale>
        <p:origin x="-141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64AEB3-83B3-47E6-AAEF-DB0732C60AFF}" type="datetimeFigureOut">
              <a:rPr lang="cs-CZ"/>
              <a:pPr>
                <a:defRPr/>
              </a:pPr>
              <a:t>1.7.2015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804E53-FE84-4D73-80AC-E7D980EE6A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1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E64FA4-C220-43B1-B51D-C24668D2A091}" type="datetimeFigureOut">
              <a:rPr lang="cs-CZ"/>
              <a:pPr>
                <a:defRPr/>
              </a:pPr>
              <a:t>1.7.2015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2CDB66-C163-4403-9E6F-0B090CA10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8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488728-03EA-4DC0-97A8-0AD1E503AA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0BF3E5-0ECF-48BC-AA27-53B0F1592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F46C56-709F-4241-B641-720B2AC271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2CDB66-C163-4403-9E6F-0B090CA10D9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C1E9-770D-477E-B4B0-F687707FAD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B69B5-9A19-474E-975F-6A2CF8AFF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E2DA-D808-4999-A64F-2D7C9B5AB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1047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čára 8"/>
          <p:cNvCxnSpPr/>
          <p:nvPr userDrawn="1"/>
        </p:nvCxnSpPr>
        <p:spPr>
          <a:xfrm>
            <a:off x="1331913" y="549275"/>
            <a:ext cx="73437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9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6BB8-70F1-429E-8424-F29DDFD19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4796-7A0F-4E49-961B-F50C42C4D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017B-EFA6-4B4F-BAA7-2C7BD2097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5027-91CB-45CB-8ACF-5B52E95F8F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1917-3D74-4A82-92D4-8DB2C4FB8C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2846-EF23-409B-9650-33C865F3D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E4B8-85E3-4AB6-80F1-0D8E0F021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C87F-ABCD-4EBB-AA83-C380E3458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cs-CZ" sz="1000" smtClean="0">
                <a:latin typeface="+mn-lt"/>
              </a:defRPr>
            </a:lvl1pPr>
          </a:lstStyle>
          <a:p>
            <a:pPr>
              <a:defRPr/>
            </a:pPr>
            <a:r>
              <a:rPr lang="cs-CZ" smtClean="0"/>
              <a:t>17. 6. 2015, VŠE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9EDB9-8789-444F-B511-88074D279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773238"/>
            <a:ext cx="9144000" cy="2232025"/>
          </a:xfrm>
          <a:ln w="25400"/>
        </p:spPr>
        <p:txBody>
          <a:bodyPr rtlCol="0">
            <a:noAutofit/>
          </a:bodyPr>
          <a:lstStyle/>
          <a:p>
            <a:pPr fontAlgn="auto">
              <a:lnSpc>
                <a:spcPct val="150000"/>
              </a:lnSpc>
              <a:spcAft>
                <a:spcPts val="1800"/>
              </a:spcAft>
              <a:defRPr/>
            </a:pPr>
            <a:r>
              <a:rPr lang="pl-PL" dirty="0" smtClean="0"/>
              <a:t>Pořizování EIZ, licenční centrum, </a:t>
            </a:r>
            <a:br>
              <a:rPr lang="pl-PL" dirty="0" smtClean="0"/>
            </a:br>
            <a:r>
              <a:rPr lang="pl-PL" dirty="0" smtClean="0"/>
              <a:t>aneb na co se máme připravit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362" name="Picture 2" descr="http://www.akvs.cz/obr/logo-akv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765175"/>
            <a:ext cx="15398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Přímá spojovací čára 8"/>
          <p:cNvCxnSpPr/>
          <p:nvPr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27317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Věra </a:t>
            </a:r>
            <a:r>
              <a:rPr lang="cs-CZ" dirty="0"/>
              <a:t>S</a:t>
            </a:r>
            <a:r>
              <a:rPr lang="cs-CZ" dirty="0" smtClean="0"/>
              <a:t>vobodová, Mendelova univerzita v Brně, svobodov@mendelu.cz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/>
          <a:lstStyle/>
          <a:p>
            <a:r>
              <a:rPr lang="cs-CZ" sz="3200" dirty="0" smtClean="0"/>
              <a:t>Takže co se nám rýsuje: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Předpoklad úhrady vzniku licenčního centra a pořizování EIZ    z evropských peněz.</a:t>
            </a:r>
          </a:p>
          <a:p>
            <a:pPr lvl="1"/>
            <a:r>
              <a:rPr lang="cs-CZ" sz="2400" dirty="0" smtClean="0"/>
              <a:t>Bylo by žádoucí mít své zástupce u přípravy výzvy</a:t>
            </a:r>
          </a:p>
          <a:p>
            <a:pPr lvl="1"/>
            <a:endParaRPr lang="cs-CZ" sz="24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Licenční centrum schopné vyjednávat licence v roce 2017 pro 2018 se jeví jako </a:t>
            </a:r>
            <a:r>
              <a:rPr lang="cs-CZ" sz="2400" dirty="0" smtClean="0"/>
              <a:t>nereálné.</a:t>
            </a:r>
            <a:endParaRPr lang="cs-CZ" sz="2400" dirty="0"/>
          </a:p>
          <a:p>
            <a:pPr lvl="1"/>
            <a:r>
              <a:rPr lang="cs-CZ" sz="2400" dirty="0" smtClean="0"/>
              <a:t>Být připraven na potencionální možnost náhradního způsobu financování EIZ na 2018 jako v roce 2009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3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413" cy="5472336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Cílem je navrhnout moderní, funkční, ekonomicky přínosný model, který bude:</a:t>
            </a:r>
          </a:p>
          <a:p>
            <a:pPr lvl="1"/>
            <a:r>
              <a:rPr lang="cs-CZ" sz="2000" dirty="0" smtClean="0"/>
              <a:t>v souladu s připravovanou národní politikou podpory </a:t>
            </a:r>
            <a:r>
              <a:rPr lang="cs-CZ" sz="2000" dirty="0" err="1" smtClean="0"/>
              <a:t>VaV</a:t>
            </a:r>
            <a:r>
              <a:rPr lang="cs-CZ" sz="2000" dirty="0" smtClean="0"/>
              <a:t> (jak bude výzkum financován),</a:t>
            </a:r>
          </a:p>
          <a:p>
            <a:pPr lvl="1"/>
            <a:r>
              <a:rPr lang="cs-CZ" sz="2000" dirty="0" smtClean="0"/>
              <a:t>umožňovat finanční podporu pořizování EIZ z prostředků státního rozpočtu na vědu a výzkum,</a:t>
            </a:r>
          </a:p>
          <a:p>
            <a:pPr lvl="1"/>
            <a:r>
              <a:rPr lang="cs-CZ" sz="2000" dirty="0" smtClean="0"/>
              <a:t>odpovídat potřebám VŠ, AV ČR a dalších výzkumných organizací </a:t>
            </a:r>
          </a:p>
          <a:p>
            <a:pPr lvl="1"/>
            <a:r>
              <a:rPr lang="cs-CZ" sz="2000" dirty="0" smtClean="0"/>
              <a:t>bude zohledňovat rychle se měnící situaci v oblasti vědeckého publikování (otevřený přístup)</a:t>
            </a:r>
          </a:p>
          <a:p>
            <a:pPr lvl="1"/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100" dirty="0" smtClean="0"/>
              <a:t>AKVŠ hodlá spolupracovat na  koncepci  licenčního centra s dalšími výzkumnými organizacemi a knihovnami, kterých se týká pořizování EIZ</a:t>
            </a:r>
          </a:p>
          <a:p>
            <a:pPr marL="0" indent="0">
              <a:buFont typeface="Arial" charset="0"/>
              <a:buNone/>
            </a:pPr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5536" y="69269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+mn-lt"/>
              </a:rPr>
              <a:t>Východiska</a:t>
            </a:r>
            <a:endParaRPr lang="cs-CZ" sz="3200" b="1" dirty="0">
              <a:latin typeface="+mn-lt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7950" y="620713"/>
            <a:ext cx="8856663" cy="576039"/>
          </a:xfrm>
        </p:spPr>
        <p:txBody>
          <a:bodyPr/>
          <a:lstStyle/>
          <a:p>
            <a:r>
              <a:rPr lang="cs-CZ" sz="3200" dirty="0" smtClean="0"/>
              <a:t>Funkce LC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2" y="1412875"/>
            <a:ext cx="8424167" cy="453640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cs-CZ" sz="2600" dirty="0" smtClean="0"/>
              <a:t>základní požadované funkce: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cs-CZ" sz="26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/>
              <a:t>přijmout finance</a:t>
            </a:r>
            <a:r>
              <a:rPr lang="cs-CZ" sz="2400" dirty="0"/>
              <a:t> a to jak dotace ze státního rozpočtu, tak z vlastních finančních prostředků VO (spoluúčast) a zajistit finanční úhrady za licence </a:t>
            </a:r>
            <a:r>
              <a:rPr lang="cs-CZ" sz="2400" dirty="0" smtClean="0"/>
              <a:t>producentům, dokázat reagovat </a:t>
            </a:r>
            <a:r>
              <a:rPr lang="cs-CZ" sz="2400" dirty="0"/>
              <a:t>na </a:t>
            </a:r>
            <a:r>
              <a:rPr lang="cs-CZ" sz="2400" dirty="0" smtClean="0"/>
              <a:t>případné změny </a:t>
            </a:r>
            <a:r>
              <a:rPr lang="cs-CZ" sz="2400" dirty="0"/>
              <a:t>ve financování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koordinovat</a:t>
            </a:r>
            <a:r>
              <a:rPr lang="cs-CZ" sz="2400" dirty="0" smtClean="0"/>
              <a:t> požadavky výzkumných organizací na zajištění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dojednávat </a:t>
            </a:r>
            <a:r>
              <a:rPr lang="cs-CZ" sz="2400" dirty="0" smtClean="0"/>
              <a:t>optimální obchodní a licenční podmínky s producenty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zajistit veškerou </a:t>
            </a:r>
            <a:r>
              <a:rPr lang="cs-CZ" sz="2400" b="1" dirty="0"/>
              <a:t>administrativní činnost</a:t>
            </a:r>
            <a:r>
              <a:rPr lang="cs-CZ" sz="2400" dirty="0"/>
              <a:t> spojenou s předplatným či nákupem licencí, a to včetně realizace veřejných zakázek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sledovat, vyhodnocovat, </a:t>
            </a:r>
            <a:r>
              <a:rPr lang="cs-CZ" sz="2400" b="1" dirty="0" smtClean="0"/>
              <a:t>vyhledávat nové obchodní modely                </a:t>
            </a:r>
            <a:r>
              <a:rPr lang="cs-CZ" sz="2400" dirty="0" smtClean="0"/>
              <a:t>s ohledem na politiky otevřeného přístupu u komerčních </a:t>
            </a:r>
            <a:r>
              <a:rPr lang="cs-CZ" sz="2400" dirty="0"/>
              <a:t>vydavatelů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sz="24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8. zasedání sněmu Rady vysokých škol dne 22</a:t>
            </a:r>
            <a:r>
              <a:rPr lang="cs-CZ" sz="2800" dirty="0" smtClean="0"/>
              <a:t>. května 2014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i="1" dirty="0"/>
              <a:t> </a:t>
            </a:r>
            <a:r>
              <a:rPr lang="cs-CZ" b="1" i="1" dirty="0" smtClean="0"/>
              <a:t>Sněm se zabýval otázkou EIZ a licenčního centra a přijal toto usnesení: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b="1" i="1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Rada </a:t>
            </a:r>
            <a:r>
              <a:rPr lang="cs-CZ" dirty="0"/>
              <a:t>vysokých škol podporuje vznik licenčního centra s tím, </a:t>
            </a:r>
            <a:r>
              <a:rPr lang="cs-CZ" dirty="0" smtClean="0"/>
              <a:t>že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1. na elektronické informační zdroje (EIZ) </a:t>
            </a:r>
            <a:r>
              <a:rPr lang="cs-CZ" dirty="0">
                <a:solidFill>
                  <a:srgbClr val="FF0000"/>
                </a:solidFill>
              </a:rPr>
              <a:t>bude vyčleněna adekvátní </a:t>
            </a:r>
            <a:r>
              <a:rPr lang="cs-CZ" dirty="0" smtClean="0">
                <a:solidFill>
                  <a:srgbClr val="FF0000"/>
                </a:solidFill>
              </a:rPr>
              <a:t>částka </a:t>
            </a:r>
            <a:r>
              <a:rPr lang="cs-CZ" dirty="0">
                <a:solidFill>
                  <a:srgbClr val="FF0000"/>
                </a:solidFill>
              </a:rPr>
              <a:t>z prostředků státního rozpočtu </a:t>
            </a:r>
            <a:r>
              <a:rPr lang="cs-CZ" dirty="0"/>
              <a:t>na výzkum, vývoj a </a:t>
            </a:r>
            <a:r>
              <a:rPr lang="cs-CZ" dirty="0" smtClean="0"/>
              <a:t>inovace.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2. bude jasně </a:t>
            </a:r>
            <a:r>
              <a:rPr lang="cs-CZ" dirty="0">
                <a:solidFill>
                  <a:srgbClr val="FF0000"/>
                </a:solidFill>
              </a:rPr>
              <a:t>definován okruh organizací</a:t>
            </a:r>
            <a:r>
              <a:rPr lang="cs-CZ" dirty="0"/>
              <a:t>, které budou tímto způsobem podporovány - zejména by mělo jít o akademickou </a:t>
            </a:r>
            <a:r>
              <a:rPr lang="cs-CZ" dirty="0" smtClean="0"/>
              <a:t>sféru.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3. při výběru pořizovaných EIZ bude zajištěna ekonomická zpětná vazba jasně </a:t>
            </a:r>
            <a:r>
              <a:rPr lang="cs-CZ" dirty="0">
                <a:solidFill>
                  <a:srgbClr val="FF0000"/>
                </a:solidFill>
              </a:rPr>
              <a:t>stanovenou povinnou spoluúčastí </a:t>
            </a:r>
            <a:r>
              <a:rPr lang="cs-CZ" dirty="0"/>
              <a:t>podpořených organizací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46192" y="5517232"/>
            <a:ext cx="8568952" cy="9864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200" dirty="0">
                <a:solidFill>
                  <a:schemeClr val="tx1"/>
                </a:solidFill>
              </a:rPr>
              <a:t>Rada VŠ vyzývá MŠMT k sestavení pracovní skupiny zahrnující všechny zainteresované skupiny, která zpracuje konkrétní návrh licenčního centra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928992" cy="576064"/>
          </a:xfrm>
        </p:spPr>
        <p:txBody>
          <a:bodyPr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předběžný </a:t>
            </a:r>
            <a:r>
              <a:rPr lang="cs-CZ" sz="3200" dirty="0"/>
              <a:t>harmonogram výzev OP VVV na </a:t>
            </a:r>
            <a:r>
              <a:rPr lang="cs-CZ" sz="3200" dirty="0" smtClean="0"/>
              <a:t>2015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112568"/>
          </a:xfrm>
        </p:spPr>
        <p:txBody>
          <a:bodyPr/>
          <a:lstStyle/>
          <a:p>
            <a:r>
              <a:rPr lang="cs-CZ" sz="1800" dirty="0" smtClean="0"/>
              <a:t>podporované aktivity (PO1</a:t>
            </a:r>
            <a:r>
              <a:rPr lang="cs-CZ" sz="1800" dirty="0"/>
              <a:t>, IP1, SC4 </a:t>
            </a:r>
            <a:r>
              <a:rPr lang="cs-CZ" sz="1800" dirty="0" smtClean="0"/>
              <a:t>):  Budování </a:t>
            </a:r>
            <a:r>
              <a:rPr lang="cs-CZ" sz="1800" dirty="0"/>
              <a:t>institucionální kapacity a strategické inteligence veřejné správy, Rozvoj strategického řízení politiky </a:t>
            </a:r>
            <a:r>
              <a:rPr lang="cs-CZ" sz="1800" dirty="0" err="1"/>
              <a:t>VaVaI</a:t>
            </a:r>
            <a:r>
              <a:rPr lang="cs-CZ" sz="1800" dirty="0"/>
              <a:t>, Vytvoření systému popularizace výsledků českého </a:t>
            </a:r>
            <a:r>
              <a:rPr lang="cs-CZ" sz="1800" dirty="0" err="1"/>
              <a:t>VaV</a:t>
            </a:r>
            <a:r>
              <a:rPr lang="cs-CZ" sz="1800" dirty="0"/>
              <a:t>, Vytvoření a implementace systému centrálních informačních zdrojů pro </a:t>
            </a:r>
            <a:r>
              <a:rPr lang="cs-CZ" sz="1800" dirty="0" err="1"/>
              <a:t>VaV</a:t>
            </a:r>
            <a:r>
              <a:rPr lang="cs-CZ" sz="1800" dirty="0"/>
              <a:t>, Podpora volného přístupu k vědeckým informacím - „open </a:t>
            </a:r>
            <a:r>
              <a:rPr lang="cs-CZ" sz="1800" dirty="0" err="1"/>
              <a:t>access</a:t>
            </a:r>
            <a:r>
              <a:rPr lang="cs-CZ" sz="1800" dirty="0"/>
              <a:t>“, Vytvoření a implementace mechanismů pro mezinárodní koordinaci podpory výzkumných a inovačních </a:t>
            </a:r>
            <a:r>
              <a:rPr lang="cs-CZ" sz="1800" dirty="0" smtClean="0"/>
              <a:t>aktivit</a:t>
            </a:r>
          </a:p>
          <a:p>
            <a:r>
              <a:rPr lang="cs-CZ" sz="1800" dirty="0"/>
              <a:t>Typy příjemců: orgány státní správy a samosprávy, jim podřízené či jimi zřízené </a:t>
            </a:r>
            <a:r>
              <a:rPr lang="cs-CZ" sz="1800" dirty="0" smtClean="0"/>
              <a:t>organizace</a:t>
            </a:r>
          </a:p>
          <a:p>
            <a:r>
              <a:rPr lang="cs-CZ" sz="1800" dirty="0" smtClean="0"/>
              <a:t>Druh výzvy: průběžná</a:t>
            </a:r>
          </a:p>
          <a:p>
            <a:r>
              <a:rPr lang="cs-CZ" sz="1800" dirty="0" smtClean="0"/>
              <a:t>Plánované datum vyhlášení výzvy </a:t>
            </a:r>
            <a:r>
              <a:rPr lang="cs-CZ" sz="1800" b="1" dirty="0" smtClean="0">
                <a:solidFill>
                  <a:srgbClr val="C00000"/>
                </a:solidFill>
              </a:rPr>
              <a:t>2. 4. 2015</a:t>
            </a:r>
          </a:p>
          <a:p>
            <a:endParaRPr lang="cs-CZ" sz="1800" b="1" dirty="0" smtClean="0"/>
          </a:p>
          <a:p>
            <a:pPr marL="0" indent="0">
              <a:buNone/>
            </a:pPr>
            <a:r>
              <a:rPr lang="cs-CZ" sz="1800" dirty="0" smtClean="0"/>
              <a:t>Pravděpodobně se bude jednat o individuální projekt systémový, který </a:t>
            </a:r>
            <a:r>
              <a:rPr lang="cs-CZ" sz="1800" dirty="0"/>
              <a:t>předkládá předem stanovený příjemce </a:t>
            </a:r>
            <a:r>
              <a:rPr lang="cs-CZ" sz="1800" dirty="0" smtClean="0"/>
              <a:t>(úzký </a:t>
            </a:r>
            <a:r>
              <a:rPr lang="cs-CZ" sz="1800" dirty="0"/>
              <a:t>okruh </a:t>
            </a:r>
            <a:r>
              <a:rPr lang="cs-CZ" sz="1800" dirty="0" smtClean="0"/>
              <a:t>příjemců) na </a:t>
            </a:r>
            <a:r>
              <a:rPr lang="cs-CZ" sz="1800" dirty="0"/>
              <a:t>základě přímé výzvy. </a:t>
            </a:r>
            <a:r>
              <a:rPr lang="cs-CZ" sz="1800" dirty="0" smtClean="0"/>
              <a:t>Je </a:t>
            </a:r>
            <a:r>
              <a:rPr lang="cs-CZ" sz="1800" dirty="0"/>
              <a:t>zaměřen na rozvoj národních politik a </a:t>
            </a:r>
            <a:r>
              <a:rPr lang="cs-CZ" sz="1800" dirty="0" smtClean="0"/>
              <a:t>programů. </a:t>
            </a:r>
          </a:p>
          <a:p>
            <a:pPr marL="0" indent="0">
              <a:buNone/>
            </a:pPr>
            <a:r>
              <a:rPr lang="cs-CZ" sz="1800" dirty="0" smtClean="0"/>
              <a:t>Tisková zpráva: Evropská </a:t>
            </a:r>
            <a:r>
              <a:rPr lang="cs-CZ" sz="1800" dirty="0"/>
              <a:t>komise schválila </a:t>
            </a:r>
            <a:r>
              <a:rPr lang="cs-CZ" sz="1800" b="1" dirty="0">
                <a:solidFill>
                  <a:srgbClr val="C00000"/>
                </a:solidFill>
              </a:rPr>
              <a:t>13. května 2015 </a:t>
            </a:r>
            <a:r>
              <a:rPr lang="cs-CZ" sz="1800" dirty="0"/>
              <a:t>Operační program Výzkum, vývoj a vzdělávání (OP VVV) pro programové období </a:t>
            </a:r>
            <a:r>
              <a:rPr lang="cs-CZ" sz="1800" b="1" dirty="0">
                <a:solidFill>
                  <a:srgbClr val="C00000"/>
                </a:solidFill>
              </a:rPr>
              <a:t>2014–2020,</a:t>
            </a:r>
            <a:r>
              <a:rPr lang="cs-CZ" sz="1800" dirty="0"/>
              <a:t> jehož alokace představuje 2,77 miliardy eur.</a:t>
            </a:r>
          </a:p>
          <a:p>
            <a:pPr marL="0" indent="0">
              <a:buNone/>
            </a:pPr>
            <a:endParaRPr lang="cs-CZ" sz="1800" dirty="0"/>
          </a:p>
          <a:p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42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76064"/>
          </a:xfrm>
        </p:spPr>
        <p:txBody>
          <a:bodyPr/>
          <a:lstStyle/>
          <a:p>
            <a:r>
              <a:rPr lang="cs-CZ" sz="3200" dirty="0"/>
              <a:t>květen 2015 </a:t>
            </a:r>
            <a:r>
              <a:rPr lang="cs-CZ" sz="3200" dirty="0" smtClean="0"/>
              <a:t>– apelace nadřízeným orgánům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Nejsou známy informace  o </a:t>
            </a:r>
            <a:r>
              <a:rPr lang="cs-CZ" sz="1800" dirty="0"/>
              <a:t>zajištění elektronických informačních zdrojů pro </a:t>
            </a:r>
            <a:r>
              <a:rPr lang="cs-CZ" sz="1800" dirty="0" err="1"/>
              <a:t>VaVaI</a:t>
            </a:r>
            <a:r>
              <a:rPr lang="cs-CZ" sz="1800" dirty="0"/>
              <a:t> po roce </a:t>
            </a:r>
            <a:r>
              <a:rPr lang="cs-CZ" sz="1800" dirty="0" smtClean="0"/>
              <a:t>2017 po skončení  financování </a:t>
            </a:r>
            <a:r>
              <a:rPr lang="cs-CZ" sz="1800" dirty="0"/>
              <a:t>ze stávajících projektů OP </a:t>
            </a:r>
            <a:r>
              <a:rPr lang="cs-CZ" sz="1800" dirty="0" err="1"/>
              <a:t>VaVpI</a:t>
            </a:r>
            <a:r>
              <a:rPr lang="cs-CZ" sz="1800" dirty="0"/>
              <a:t> a programu </a:t>
            </a:r>
            <a:r>
              <a:rPr lang="cs-CZ" sz="1800" dirty="0" smtClean="0"/>
              <a:t>Informace </a:t>
            </a:r>
            <a:r>
              <a:rPr lang="cs-CZ" sz="1800" dirty="0"/>
              <a:t>základ výzkumu. 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Ve </a:t>
            </a:r>
            <a:r>
              <a:rPr lang="cs-CZ" sz="1800" dirty="0"/>
              <a:t>střednědobém výhledu státního rozpočtu nejsou ze strany MŠMT ČR po roce 2017 plánovány </a:t>
            </a:r>
            <a:r>
              <a:rPr lang="cs-CZ" sz="1800" dirty="0" smtClean="0"/>
              <a:t>finanční </a:t>
            </a:r>
            <a:r>
              <a:rPr lang="cs-CZ" sz="1800" dirty="0"/>
              <a:t>prostředky pro podporu nákupu </a:t>
            </a:r>
            <a:r>
              <a:rPr lang="cs-CZ" sz="1800" dirty="0" smtClean="0"/>
              <a:t>EIZ.</a:t>
            </a:r>
          </a:p>
          <a:p>
            <a:r>
              <a:rPr lang="cs-CZ" sz="1800" dirty="0" smtClean="0"/>
              <a:t>Nejsou </a:t>
            </a:r>
            <a:r>
              <a:rPr lang="cs-CZ" sz="1800" dirty="0"/>
              <a:t>vytvořeny podmínky pro sestavení projektu pro centralizované zajištění EIZ na národní úrovni v rámci plánované výzvy OP VVV (PO 1, SC 4) – především s ohledem na zajištění finanční udržitelnosti takového </a:t>
            </a:r>
            <a:r>
              <a:rPr lang="cs-CZ" sz="1800" dirty="0" smtClean="0"/>
              <a:t>projektu. Financování </a:t>
            </a:r>
            <a:r>
              <a:rPr lang="cs-CZ" sz="1800" dirty="0"/>
              <a:t>prostřednictvím OP VVV je nesystémové, krátkodobé, přesouvá problém na dobu </a:t>
            </a:r>
            <a:r>
              <a:rPr lang="cs-CZ" sz="1800" dirty="0" smtClean="0"/>
              <a:t>udržitelnosti.</a:t>
            </a:r>
            <a:endParaRPr lang="cs-CZ" sz="1800" dirty="0"/>
          </a:p>
          <a:p>
            <a:r>
              <a:rPr lang="cs-CZ" sz="1800" dirty="0" smtClean="0"/>
              <a:t>V</a:t>
            </a:r>
            <a:r>
              <a:rPr lang="cs-CZ" sz="1800" dirty="0"/>
              <a:t> souladu s usnesením Sněmu RVŠ ze dne 22. 5. 2014 a předsednictva ČKR ze dne 4. 12. 2014 žádáme </a:t>
            </a:r>
            <a:r>
              <a:rPr lang="cs-CZ" sz="1800" dirty="0" smtClean="0"/>
              <a:t> MŠMT o sestavení  pracovní skupiny, </a:t>
            </a:r>
            <a:r>
              <a:rPr lang="cs-CZ" sz="1800" dirty="0"/>
              <a:t>která se bude zabývat </a:t>
            </a:r>
            <a:r>
              <a:rPr lang="cs-CZ" sz="1800" dirty="0" smtClean="0"/>
              <a:t>dlouhodobým zajištěním EIZ </a:t>
            </a:r>
            <a:r>
              <a:rPr lang="cs-CZ" sz="1800" dirty="0"/>
              <a:t>pro </a:t>
            </a:r>
            <a:r>
              <a:rPr lang="cs-CZ" sz="1800" dirty="0" err="1"/>
              <a:t>VaVaI</a:t>
            </a:r>
            <a:r>
              <a:rPr lang="cs-CZ" sz="1800" dirty="0"/>
              <a:t>, </a:t>
            </a:r>
            <a:r>
              <a:rPr lang="cs-CZ" sz="1600" dirty="0"/>
              <a:t> </a:t>
            </a:r>
          </a:p>
          <a:p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03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3200" dirty="0"/>
              <a:t>květen 2015 – apelace nadřízeným </a:t>
            </a:r>
            <a:r>
              <a:rPr lang="cs-CZ" sz="3200" dirty="0" smtClean="0"/>
              <a:t>orgánům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Ústřední knihovnická rada     MŠMT (Chládek), Úřad vlády ČR (místopředseda </a:t>
            </a:r>
            <a:r>
              <a:rPr lang="cs-CZ" sz="2800" dirty="0" err="1" smtClean="0"/>
              <a:t>Bělobrádek</a:t>
            </a:r>
            <a:r>
              <a:rPr lang="cs-CZ" sz="2800" dirty="0" smtClean="0"/>
              <a:t>, předseda RVVI)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AKVŠ         Česká konference rektorů (prof. Zíma), </a:t>
            </a:r>
          </a:p>
          <a:p>
            <a:pPr marL="0" indent="0">
              <a:buNone/>
            </a:pPr>
            <a:r>
              <a:rPr lang="cs-CZ" sz="2000" dirty="0" smtClean="0"/>
              <a:t>                                 </a:t>
            </a:r>
            <a:r>
              <a:rPr lang="cs-CZ" sz="2800" dirty="0" smtClean="0"/>
              <a:t>Rada vysokých škol</a:t>
            </a:r>
            <a:endParaRPr lang="cs-CZ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KNAV         Akademická rada AV ČR       MŠMT</a:t>
            </a:r>
          </a:p>
          <a:p>
            <a:pPr marL="0" indent="0">
              <a:buNone/>
            </a:pPr>
            <a:r>
              <a:rPr lang="cs-CZ" sz="2800" dirty="0" smtClean="0"/>
              <a:t>O situaci byli podrobně informováni prof. Opatrný (místopředseda RVŠ) a prof. Dvořák (RVVI).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16016" y="2492895"/>
            <a:ext cx="261743" cy="26174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882021" y="3487862"/>
            <a:ext cx="261743" cy="26174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900291" y="3933056"/>
            <a:ext cx="261743" cy="26174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1900291" y="4437112"/>
            <a:ext cx="261743" cy="26174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 doprava 9"/>
          <p:cNvSpPr/>
          <p:nvPr/>
        </p:nvSpPr>
        <p:spPr>
          <a:xfrm>
            <a:off x="5940152" y="4458640"/>
            <a:ext cx="261743" cy="26174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53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328" y="332656"/>
            <a:ext cx="8229600" cy="652934"/>
          </a:xfrm>
        </p:spPr>
        <p:txBody>
          <a:bodyPr/>
          <a:lstStyle/>
          <a:p>
            <a:r>
              <a:rPr lang="cs-CZ" sz="3200" dirty="0" smtClean="0"/>
              <a:t>Květen 2015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204" y="1124745"/>
            <a:ext cx="8229600" cy="72008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Inforum</a:t>
            </a:r>
            <a:r>
              <a:rPr lang="cs-CZ" sz="2000" dirty="0" smtClean="0"/>
              <a:t>,  snímek z prezentace ing. Svobody (</a:t>
            </a:r>
            <a:r>
              <a:rPr lang="cs-CZ" sz="2000" dirty="0"/>
              <a:t>NTK) http://www.inforum.cz/pdf/2015/svoboda-martin.pdf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03264"/>
            <a:ext cx="7704856" cy="45365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535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První výsledek apelací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Odpověď místopředsedy vlády pro vědu, výzkum a inovace MVDr. Pavla </a:t>
            </a:r>
            <a:r>
              <a:rPr lang="cs-CZ" sz="2000" dirty="0" err="1" smtClean="0"/>
              <a:t>Bělobrádka</a:t>
            </a:r>
            <a:r>
              <a:rPr lang="cs-CZ" sz="2000" dirty="0" smtClean="0"/>
              <a:t>, Ph.D., MPA ze dne 9. 6. 2015 předsedovi Ústřední knihovnické rady ohledně dostupnosti EIZ a zřízení </a:t>
            </a:r>
            <a:r>
              <a:rPr lang="cs-CZ" sz="2000" dirty="0" err="1" smtClean="0"/>
              <a:t>tkz</a:t>
            </a:r>
            <a:r>
              <a:rPr lang="cs-CZ" sz="2000" dirty="0" smtClean="0"/>
              <a:t>. Národního koordinačního centra (</a:t>
            </a:r>
            <a:r>
              <a:rPr lang="cs-CZ" sz="2000" dirty="0" err="1" smtClean="0"/>
              <a:t>CzechLib</a:t>
            </a:r>
            <a:r>
              <a:rPr lang="cs-CZ" sz="2000" dirty="0" smtClean="0"/>
              <a:t>)</a:t>
            </a:r>
          </a:p>
          <a:p>
            <a:pPr>
              <a:buFontTx/>
              <a:buChar char="-"/>
            </a:pPr>
            <a:r>
              <a:rPr lang="cs-CZ" sz="2000" dirty="0" smtClean="0"/>
              <a:t>Předsednictvo RVVI se návrhem zabývalo 22. 2. 2015, v usnesení podpořilo jeho vznik s tím, že pro další kroky je třeba se obrátit na MŠMT.</a:t>
            </a:r>
          </a:p>
          <a:p>
            <a:pPr>
              <a:buFontTx/>
              <a:buChar char="-"/>
            </a:pPr>
            <a:r>
              <a:rPr lang="cs-CZ" sz="2000" dirty="0" smtClean="0"/>
              <a:t>RVVI se opírá o Aktualizaci Národní politiky VVI ČR 2009 -2015 (2020), ve kterém se ukládá mimo jiné zajištění informační infrastruktury pro systém </a:t>
            </a:r>
            <a:r>
              <a:rPr lang="cs-CZ" sz="2000" dirty="0" err="1" smtClean="0"/>
              <a:t>VaVaI</a:t>
            </a:r>
            <a:r>
              <a:rPr lang="cs-CZ" sz="2000" dirty="0" smtClean="0"/>
              <a:t> v ČR včetně přístupu  ke zdrojům a databázím  vědeckých informací.  Za plnění tohoto opatření má hlavní zodpovědnost MŠMT.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6. 2015, VŠE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Setkání ředitelů VŠ knihoven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538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4536</TotalTime>
  <Words>804</Words>
  <Application>Microsoft Office PowerPoint</Application>
  <PresentationFormat>Předvádění na obrazovce (4:3)</PresentationFormat>
  <Paragraphs>94</Paragraphs>
  <Slides>10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Pořizování EIZ, licenční centrum,  aneb na co se máme připravit</vt:lpstr>
      <vt:lpstr>Prezentace aplikace PowerPoint</vt:lpstr>
      <vt:lpstr>Funkce LC</vt:lpstr>
      <vt:lpstr>8. zasedání sněmu Rady vysokých škol dne 22. května 2014</vt:lpstr>
      <vt:lpstr> předběžný harmonogram výzev OP VVV na 2015 </vt:lpstr>
      <vt:lpstr>květen 2015 – apelace nadřízeným orgánům</vt:lpstr>
      <vt:lpstr>květen 2015 – apelace nadřízeným orgánům</vt:lpstr>
      <vt:lpstr>Květen 2015</vt:lpstr>
      <vt:lpstr>První výsledek apelací</vt:lpstr>
      <vt:lpstr>Takže co se nám rýsuje:</vt:lpstr>
    </vt:vector>
  </TitlesOfParts>
  <Company>CVUT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tka20</cp:lastModifiedBy>
  <cp:revision>187</cp:revision>
  <cp:lastPrinted>2014-10-08T14:58:16Z</cp:lastPrinted>
  <dcterms:created xsi:type="dcterms:W3CDTF">2013-10-08T05:19:06Z</dcterms:created>
  <dcterms:modified xsi:type="dcterms:W3CDTF">2015-07-01T06:33:27Z</dcterms:modified>
</cp:coreProperties>
</file>