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4" r:id="rId3"/>
    <p:sldId id="275" r:id="rId4"/>
    <p:sldId id="259" r:id="rId5"/>
    <p:sldId id="262" r:id="rId6"/>
    <p:sldId id="267" r:id="rId7"/>
    <p:sldId id="268" r:id="rId8"/>
    <p:sldId id="269" r:id="rId9"/>
    <p:sldId id="270" r:id="rId10"/>
    <p:sldId id="277" r:id="rId11"/>
    <p:sldId id="271" r:id="rId12"/>
    <p:sldId id="272" r:id="rId13"/>
    <p:sldId id="273" r:id="rId14"/>
    <p:sldId id="265" r:id="rId1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0F37D5-3A7E-4D86-A654-0974BEDF6FEA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6247E4-B326-480C-802A-483294B4122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8443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94073-5AFC-4183-9156-416F0268FF27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E8ECB0-A4E4-41A1-BFDE-9607AEE61BA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79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1FC4-BAB3-4D9F-915A-392CAD9F975E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0192-FDF3-48CB-A3EF-4F701D580B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1FC4-BAB3-4D9F-915A-392CAD9F975E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0192-FDF3-48CB-A3EF-4F701D580B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1FC4-BAB3-4D9F-915A-392CAD9F975E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0192-FDF3-48CB-A3EF-4F701D580B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1FC4-BAB3-4D9F-915A-392CAD9F975E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0192-FDF3-48CB-A3EF-4F701D580B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1FC4-BAB3-4D9F-915A-392CAD9F975E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0192-FDF3-48CB-A3EF-4F701D580B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1FC4-BAB3-4D9F-915A-392CAD9F975E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0192-FDF3-48CB-A3EF-4F701D580B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1FC4-BAB3-4D9F-915A-392CAD9F975E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0192-FDF3-48CB-A3EF-4F701D580B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1FC4-BAB3-4D9F-915A-392CAD9F975E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0192-FDF3-48CB-A3EF-4F701D580B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1FC4-BAB3-4D9F-915A-392CAD9F975E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0192-FDF3-48CB-A3EF-4F701D580B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1FC4-BAB3-4D9F-915A-392CAD9F975E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0192-FDF3-48CB-A3EF-4F701D580B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1FC4-BAB3-4D9F-915A-392CAD9F975E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00192-FDF3-48CB-A3EF-4F701D580B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A1FC4-BAB3-4D9F-915A-392CAD9F975E}" type="datetimeFigureOut">
              <a:rPr lang="cs-CZ" smtClean="0"/>
              <a:pPr/>
              <a:t>15.6.2015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00192-FDF3-48CB-A3EF-4F701D580B7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Shrnutí poznatků z konference ICOLC </a:t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B.</a:t>
            </a:r>
            <a:r>
              <a:rPr lang="cs-CZ" sz="2800" dirty="0" smtClean="0"/>
              <a:t> </a:t>
            </a:r>
            <a:r>
              <a:rPr lang="en-US" sz="2800" dirty="0" err="1" smtClean="0"/>
              <a:t>Katolic</a:t>
            </a:r>
            <a:r>
              <a:rPr lang="cs-CZ" sz="2800" dirty="0" err="1" smtClean="0"/>
              <a:t>ká</a:t>
            </a:r>
            <a:r>
              <a:rPr lang="cs-CZ" sz="2800" dirty="0" smtClean="0"/>
              <a:t> – 17. 6. 2015</a:t>
            </a:r>
            <a:endParaRPr lang="cs-CZ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Švédské konsorcium BIBSAM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Konsorcium univerzit, vysokých škol a vládou podporovaných vědeckých institucí</a:t>
            </a:r>
          </a:p>
          <a:p>
            <a:r>
              <a:rPr lang="cs-CZ" sz="2000" dirty="0"/>
              <a:t>o</a:t>
            </a:r>
            <a:r>
              <a:rPr lang="cs-CZ" sz="2000" dirty="0" smtClean="0"/>
              <a:t>rganizačně pod Národní knihovnou – vyjednává licenční smlouvy</a:t>
            </a:r>
          </a:p>
          <a:p>
            <a:r>
              <a:rPr lang="cs-CZ" sz="2000" dirty="0" smtClean="0"/>
              <a:t>79 členských institucí,</a:t>
            </a:r>
          </a:p>
          <a:p>
            <a:r>
              <a:rPr lang="cs-CZ" sz="2000" dirty="0" smtClean="0"/>
              <a:t>40 konsorciálních smluv,</a:t>
            </a:r>
          </a:p>
          <a:p>
            <a:r>
              <a:rPr lang="cs-CZ" sz="2000" dirty="0"/>
              <a:t>6</a:t>
            </a:r>
            <a:r>
              <a:rPr lang="cs-CZ" sz="2000" dirty="0" smtClean="0"/>
              <a:t> zaměstnanců.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b="1" dirty="0" smtClean="0"/>
              <a:t>Cíl: </a:t>
            </a:r>
            <a:r>
              <a:rPr lang="cs-CZ" sz="2000" dirty="0" smtClean="0"/>
              <a:t>zajištění licencí EIZ </a:t>
            </a:r>
          </a:p>
          <a:p>
            <a:r>
              <a:rPr lang="cs-CZ" sz="2000" b="1" dirty="0" smtClean="0"/>
              <a:t>Finanční toky: </a:t>
            </a:r>
            <a:r>
              <a:rPr lang="cs-CZ" sz="2000" dirty="0"/>
              <a:t>nákup EIZ je plně financován z rozpočtu </a:t>
            </a:r>
            <a:r>
              <a:rPr lang="cs-CZ" sz="2000"/>
              <a:t>členských </a:t>
            </a:r>
            <a:r>
              <a:rPr lang="cs-CZ" sz="2000" smtClean="0"/>
              <a:t>institucí</a:t>
            </a:r>
            <a:endParaRPr lang="cs-CZ" sz="2000" dirty="0"/>
          </a:p>
          <a:p>
            <a:r>
              <a:rPr lang="cs-CZ" sz="2000" b="1" dirty="0" smtClean="0"/>
              <a:t>Rozdělení poplatků na instituce: </a:t>
            </a:r>
            <a:r>
              <a:rPr lang="cs-CZ" sz="2000" dirty="0" smtClean="0"/>
              <a:t>různé modely – FTE, tištěná předplatná</a:t>
            </a:r>
          </a:p>
        </p:txBody>
      </p:sp>
    </p:spTree>
    <p:extLst>
      <p:ext uri="{BB962C8B-B14F-4D97-AF65-F5344CB8AC3E}">
        <p14:creationId xmlns:p14="http://schemas.microsoft.com/office/powerpoint/2010/main" val="485214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JISC – Velká Británie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cs-CZ" sz="2000" b="1" dirty="0" smtClean="0"/>
              <a:t>Národní konsorcium</a:t>
            </a:r>
          </a:p>
          <a:p>
            <a:r>
              <a:rPr lang="cs-CZ" sz="2000" b="1" dirty="0" smtClean="0"/>
              <a:t>Cíl: </a:t>
            </a:r>
            <a:r>
              <a:rPr lang="cs-CZ" sz="2000" dirty="0" smtClean="0"/>
              <a:t>podpora infrastruktury pro vzdělávání a výzkum , vyjednávání licencí, získávání co nejlepších podmínek na podporu výzkumu a vzdělávání, zajištění dostupnosti dat a nástrojů pro měření efektivity vynaložených prostředků.</a:t>
            </a:r>
          </a:p>
          <a:p>
            <a:r>
              <a:rPr lang="cs-CZ" sz="2000" dirty="0" smtClean="0"/>
              <a:t>500 </a:t>
            </a:r>
            <a:r>
              <a:rPr lang="cs-CZ" sz="2000" dirty="0"/>
              <a:t>členských </a:t>
            </a:r>
            <a:r>
              <a:rPr lang="cs-CZ" sz="2000" dirty="0" smtClean="0"/>
              <a:t>institucí (akademických)</a:t>
            </a:r>
            <a:endParaRPr lang="cs-CZ" sz="2000" dirty="0"/>
          </a:p>
          <a:p>
            <a:r>
              <a:rPr lang="cs-CZ" sz="2000" dirty="0"/>
              <a:t>2</a:t>
            </a:r>
            <a:r>
              <a:rPr lang="cs-CZ" sz="2000" dirty="0" smtClean="0"/>
              <a:t>0 zaměstnanců</a:t>
            </a:r>
          </a:p>
          <a:p>
            <a:r>
              <a:rPr lang="cs-CZ" sz="2000" b="1" dirty="0" smtClean="0"/>
              <a:t>Finance: </a:t>
            </a:r>
            <a:r>
              <a:rPr lang="cs-CZ" sz="2000" dirty="0" smtClean="0"/>
              <a:t>státní podpora na administrativní náklady a nákup stěžejních EIZ; nákup ostatních databází z rozpočtu organizací.</a:t>
            </a:r>
          </a:p>
          <a:p>
            <a:r>
              <a:rPr lang="cs-CZ" sz="2000" b="1" dirty="0" smtClean="0"/>
              <a:t>Rozdělení poplatků na instituce  (JISC </a:t>
            </a:r>
            <a:r>
              <a:rPr lang="cs-CZ" sz="2000" b="1" dirty="0" err="1" smtClean="0"/>
              <a:t>Banding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System</a:t>
            </a:r>
            <a:r>
              <a:rPr lang="cs-CZ" sz="2000" b="1" dirty="0" smtClean="0"/>
              <a:t> ) </a:t>
            </a:r>
            <a:r>
              <a:rPr lang="cs-CZ" sz="2000" dirty="0" smtClean="0"/>
              <a:t>– 10 cenových pásem:</a:t>
            </a:r>
          </a:p>
          <a:p>
            <a:pPr lvl="1">
              <a:buNone/>
            </a:pPr>
            <a:r>
              <a:rPr lang="cs-CZ" sz="2000" dirty="0" smtClean="0"/>
              <a:t> - původně dle typu organizace, objemů prostředků v rozpočtu, počtu potenciálních uživatelů,</a:t>
            </a:r>
          </a:p>
          <a:p>
            <a:pPr lvl="1">
              <a:buFontTx/>
              <a:buChar char="-"/>
            </a:pPr>
            <a:r>
              <a:rPr lang="cs-CZ" sz="2000" dirty="0" smtClean="0"/>
              <a:t>od srpna 2014:  podle objemu relevantních příjmů – tj. příjmy jednotlivých institucí v souvislosti s vědou, výukou a s dalšími činnostmi založenými na znalostech, nezahrnují se dotace. </a:t>
            </a:r>
            <a:endParaRPr lang="cs-CZ" sz="20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000" dirty="0" smtClean="0"/>
              <a:t>Statistiky </a:t>
            </a:r>
            <a:r>
              <a:rPr lang="cs-CZ" sz="2000" dirty="0"/>
              <a:t>jako podklad pro rozhodování o pořizování licencí (využití portálu JUSP</a:t>
            </a:r>
            <a:r>
              <a:rPr lang="cs-CZ" sz="2000" dirty="0" smtClean="0"/>
              <a:t>).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000" dirty="0"/>
              <a:t>Nabídka konzultací při samostatném licencování.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cs-CZ" sz="2000" dirty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Francouzské konsorcium </a:t>
            </a:r>
            <a:r>
              <a:rPr lang="cs-CZ" dirty="0" err="1" smtClean="0"/>
              <a:t>Couperin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1524000"/>
            <a:ext cx="8458200" cy="5486400"/>
          </a:xfrm>
        </p:spPr>
        <p:txBody>
          <a:bodyPr>
            <a:normAutofit fontScale="92500" lnSpcReduction="10000"/>
          </a:bodyPr>
          <a:lstStyle/>
          <a:p>
            <a:r>
              <a:rPr lang="cs-CZ" sz="2200" dirty="0" smtClean="0"/>
              <a:t>240 členských institucí  (</a:t>
            </a:r>
            <a:r>
              <a:rPr lang="cs-CZ" sz="2200" b="1" dirty="0" smtClean="0"/>
              <a:t>univerzity, vysoké školy, vědecké a výzkumné organizace, nemocnice, </a:t>
            </a:r>
            <a:r>
              <a:rPr lang="cs-CZ" sz="2200" dirty="0" smtClean="0"/>
              <a:t>…).</a:t>
            </a:r>
          </a:p>
          <a:p>
            <a:r>
              <a:rPr lang="cs-CZ" sz="2200" b="1" dirty="0" smtClean="0"/>
              <a:t>Cíl: </a:t>
            </a:r>
            <a:r>
              <a:rPr lang="cs-CZ" sz="2200" dirty="0" smtClean="0"/>
              <a:t>vyjednávání a zajištění nákupu EIZ; podpora národní politiky akvizice vědeckých archivů.</a:t>
            </a:r>
          </a:p>
          <a:p>
            <a:r>
              <a:rPr lang="cs-CZ" sz="2200" b="1" dirty="0" smtClean="0"/>
              <a:t>Finance: </a:t>
            </a:r>
            <a:r>
              <a:rPr lang="cs-CZ" sz="2200" dirty="0" smtClean="0"/>
              <a:t>Ministerstvo školství, platba členských institucí</a:t>
            </a:r>
          </a:p>
          <a:p>
            <a:r>
              <a:rPr lang="cs-CZ" sz="2200" dirty="0" smtClean="0"/>
              <a:t>2014:  69%  EIZ meziroční nárůst 0-2% (2011: 59% přes 4%)</a:t>
            </a:r>
          </a:p>
          <a:p>
            <a:endParaRPr lang="cs-CZ" sz="2200" dirty="0" smtClean="0"/>
          </a:p>
          <a:p>
            <a:r>
              <a:rPr lang="cs-CZ" sz="2200" dirty="0" smtClean="0"/>
              <a:t>2013-2014: intenzivní jednání s </a:t>
            </a:r>
            <a:r>
              <a:rPr lang="cs-CZ" sz="2200" dirty="0" err="1" smtClean="0"/>
              <a:t>Elsevier</a:t>
            </a:r>
            <a:r>
              <a:rPr lang="cs-CZ" sz="2200" dirty="0" smtClean="0"/>
              <a:t> o národní licenci (řídící výbor: z rektorů univerzit, prezidentů hlavních výzkumných agentur, Ministerstvo školství). </a:t>
            </a:r>
          </a:p>
          <a:p>
            <a:pPr lvl="1"/>
            <a:r>
              <a:rPr lang="cs-CZ" sz="2200" dirty="0" smtClean="0"/>
              <a:t>Cíl: snížení ceny, archivní práva k obsahu (2014-2018) zahrnující dodávku dat  pro národní archivaci, podpora OA časopisů,</a:t>
            </a:r>
          </a:p>
          <a:p>
            <a:pPr lvl="1"/>
            <a:r>
              <a:rPr lang="cs-CZ" sz="2200" dirty="0" smtClean="0"/>
              <a:t>Výsledek: 5 letá smlouva, archivní práva s možností přístupu k datům ne pouze prostřednictvím platformy </a:t>
            </a:r>
            <a:r>
              <a:rPr lang="cs-CZ" sz="2200" dirty="0" err="1" smtClean="0"/>
              <a:t>Elsevier</a:t>
            </a:r>
            <a:r>
              <a:rPr lang="cs-CZ" sz="2200" dirty="0" smtClean="0"/>
              <a:t>, možné snížení ceny po posouzení podílu OA / předplacených článků,</a:t>
            </a:r>
          </a:p>
          <a:p>
            <a:pPr lvl="1"/>
            <a:r>
              <a:rPr lang="cs-CZ" sz="2200" dirty="0" err="1" smtClean="0"/>
              <a:t>Couperin</a:t>
            </a:r>
            <a:r>
              <a:rPr lang="cs-CZ" sz="2200" dirty="0" smtClean="0"/>
              <a:t> navrhuje nové rozdělení poplatků dle FTE (počet vědeckých pracovníků) – zatím nedohodnuto.</a:t>
            </a:r>
          </a:p>
          <a:p>
            <a:pPr lvl="1">
              <a:buNone/>
            </a:pPr>
            <a:endParaRPr lang="cs-CZ" sz="1600" dirty="0" smtClean="0"/>
          </a:p>
          <a:p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Holandské konsorcium UKB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Konsorcium 13 univerzitních knihoven a  Národní </a:t>
            </a:r>
            <a:r>
              <a:rPr lang="cs-CZ" sz="2000" b="1" dirty="0" smtClean="0"/>
              <a:t>knihovny; </a:t>
            </a:r>
            <a:r>
              <a:rPr lang="cs-CZ" altLang="cs-CZ" sz="2000" dirty="0" smtClean="0"/>
              <a:t>Akademie </a:t>
            </a:r>
            <a:r>
              <a:rPr lang="cs-CZ" altLang="cs-CZ" sz="2000" dirty="0"/>
              <a:t>věd a vědecké </a:t>
            </a:r>
            <a:r>
              <a:rPr lang="cs-CZ" altLang="cs-CZ" sz="2000" dirty="0" smtClean="0"/>
              <a:t>knihovny jsou </a:t>
            </a:r>
            <a:r>
              <a:rPr lang="cs-CZ" altLang="cs-CZ" sz="2000" dirty="0"/>
              <a:t>spolupracujícími </a:t>
            </a:r>
            <a:r>
              <a:rPr lang="cs-CZ" altLang="cs-CZ" sz="2000" dirty="0" smtClean="0"/>
              <a:t>členy.</a:t>
            </a:r>
            <a:endParaRPr lang="cs-CZ" altLang="cs-CZ" sz="2000" dirty="0"/>
          </a:p>
          <a:p>
            <a:pPr marL="0" indent="0">
              <a:buNone/>
            </a:pPr>
            <a:endParaRPr lang="cs-CZ" sz="2000" b="1" dirty="0" smtClean="0"/>
          </a:p>
          <a:p>
            <a:r>
              <a:rPr lang="cs-CZ" sz="2000" b="1" dirty="0" smtClean="0"/>
              <a:t>Cíl: </a:t>
            </a:r>
            <a:r>
              <a:rPr lang="cs-CZ" sz="2000" dirty="0" smtClean="0"/>
              <a:t>dojednávání licencí k EIZ, rozvoj infrastruktury pro publikování vědeckých výstupů institucí, podpora publikování v režimu OA, podpora a vývoj informačních technologií k usnadnění procesu vědecké komunikace.</a:t>
            </a:r>
          </a:p>
          <a:p>
            <a:r>
              <a:rPr lang="cs-CZ" sz="2000" dirty="0"/>
              <a:t>S</a:t>
            </a:r>
            <a:r>
              <a:rPr lang="cs-CZ" sz="2000" dirty="0" smtClean="0"/>
              <a:t>polupráce s organizací SURF.</a:t>
            </a:r>
          </a:p>
          <a:p>
            <a:r>
              <a:rPr lang="cs-CZ" sz="2000" dirty="0" smtClean="0"/>
              <a:t>6 zaměstnanců</a:t>
            </a:r>
          </a:p>
          <a:p>
            <a:endParaRPr lang="cs-CZ" sz="2000" dirty="0" smtClean="0"/>
          </a:p>
          <a:p>
            <a:r>
              <a:rPr lang="cs-CZ" sz="2000" b="1" dirty="0" smtClean="0"/>
              <a:t>Finance: </a:t>
            </a:r>
            <a:r>
              <a:rPr lang="cs-CZ" sz="2000" dirty="0" smtClean="0"/>
              <a:t>z rozpočtu členských institucí.</a:t>
            </a:r>
          </a:p>
          <a:p>
            <a:pPr marL="0" indent="0">
              <a:buNone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400" y="2438400"/>
            <a:ext cx="8382000" cy="41910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„</a:t>
            </a:r>
            <a:r>
              <a:rPr lang="cs-CZ" sz="2800" dirty="0" err="1" smtClean="0"/>
              <a:t>Consortia</a:t>
            </a:r>
            <a:r>
              <a:rPr lang="cs-CZ" sz="2800" dirty="0" smtClean="0"/>
              <a:t> are </a:t>
            </a:r>
            <a:r>
              <a:rPr lang="cs-CZ" sz="2800" dirty="0" err="1" smtClean="0"/>
              <a:t>like</a:t>
            </a:r>
            <a:r>
              <a:rPr lang="cs-CZ" sz="2800" dirty="0" smtClean="0"/>
              <a:t> </a:t>
            </a:r>
            <a:r>
              <a:rPr lang="cs-CZ" sz="2800" dirty="0" err="1" smtClean="0"/>
              <a:t>snowflakes</a:t>
            </a:r>
            <a:r>
              <a:rPr lang="cs-CZ" sz="2800" dirty="0" smtClean="0"/>
              <a:t>, </a:t>
            </a:r>
            <a:r>
              <a:rPr lang="cs-CZ" sz="2800" dirty="0" err="1" smtClean="0"/>
              <a:t>each</a:t>
            </a:r>
            <a:r>
              <a:rPr lang="cs-CZ" sz="2800" dirty="0" smtClean="0"/>
              <a:t> </a:t>
            </a:r>
            <a:r>
              <a:rPr lang="cs-CZ" sz="2800" dirty="0" err="1" smtClean="0"/>
              <a:t>one</a:t>
            </a:r>
            <a:r>
              <a:rPr lang="cs-CZ" sz="2800" dirty="0" smtClean="0"/>
              <a:t> </a:t>
            </a:r>
            <a:r>
              <a:rPr lang="cs-CZ" sz="2800" dirty="0" err="1" smtClean="0"/>
              <a:t>is</a:t>
            </a:r>
            <a:r>
              <a:rPr lang="cs-CZ" sz="2800" dirty="0" smtClean="0"/>
              <a:t> </a:t>
            </a:r>
            <a:r>
              <a:rPr lang="cs-CZ" sz="2800" dirty="0" err="1" smtClean="0"/>
              <a:t>unique</a:t>
            </a:r>
            <a:r>
              <a:rPr lang="cs-CZ" sz="2800" dirty="0" smtClean="0"/>
              <a:t>“ </a:t>
            </a:r>
            <a:r>
              <a:rPr lang="cs-CZ" sz="2000" dirty="0" smtClean="0"/>
              <a:t>(</a:t>
            </a:r>
            <a:r>
              <a:rPr lang="cs-CZ" sz="2000" dirty="0" err="1" smtClean="0"/>
              <a:t>Kathy</a:t>
            </a:r>
            <a:r>
              <a:rPr lang="cs-CZ" sz="2000" dirty="0" smtClean="0"/>
              <a:t> </a:t>
            </a:r>
            <a:r>
              <a:rPr lang="cs-CZ" sz="2000" dirty="0" err="1" smtClean="0"/>
              <a:t>Perry</a:t>
            </a:r>
            <a:r>
              <a:rPr lang="cs-CZ" sz="2000" dirty="0" smtClean="0"/>
              <a:t>, VIVA – </a:t>
            </a:r>
            <a:r>
              <a:rPr lang="cs-CZ" sz="2000" dirty="0" err="1" smtClean="0"/>
              <a:t>Virtual</a:t>
            </a:r>
            <a:r>
              <a:rPr lang="cs-CZ" sz="2000" dirty="0" smtClean="0"/>
              <a:t> </a:t>
            </a:r>
            <a:r>
              <a:rPr lang="cs-CZ" sz="2000" dirty="0" err="1" smtClean="0"/>
              <a:t>Library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Virginia</a:t>
            </a:r>
            <a:r>
              <a:rPr lang="cs-CZ" sz="2000" dirty="0" smtClean="0"/>
              <a:t>)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Inspirace pro </a:t>
            </a:r>
            <a:r>
              <a:rPr lang="cs-CZ" sz="2000" dirty="0" err="1" smtClean="0"/>
              <a:t>CzechElib</a:t>
            </a:r>
            <a:endParaRPr lang="cs-CZ" sz="2000" dirty="0" smtClean="0"/>
          </a:p>
          <a:p>
            <a:endParaRPr lang="cs-CZ" sz="2000" dirty="0" smtClean="0"/>
          </a:p>
          <a:p>
            <a:endParaRPr lang="cs-CZ" sz="2000" i="1" dirty="0" smtClean="0"/>
          </a:p>
          <a:p>
            <a:pPr marL="0" indent="0">
              <a:buNone/>
            </a:pPr>
            <a:endParaRPr lang="cs-CZ" sz="2000" i="1" dirty="0" smtClean="0"/>
          </a:p>
          <a:p>
            <a:endParaRPr lang="cs-CZ" sz="2000" i="1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Konsorcia – obecné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71600"/>
            <a:ext cx="8686800" cy="5486400"/>
          </a:xfrm>
        </p:spPr>
        <p:txBody>
          <a:bodyPr>
            <a:normAutofit/>
          </a:bodyPr>
          <a:lstStyle/>
          <a:p>
            <a:r>
              <a:rPr lang="cs-CZ" sz="1900" b="1" dirty="0" smtClean="0"/>
              <a:t>Knihovnické konsorcium</a:t>
            </a:r>
            <a:r>
              <a:rPr lang="en-US" sz="1900" b="1" dirty="0" smtClean="0"/>
              <a:t>:</a:t>
            </a:r>
            <a:endParaRPr lang="cs-CZ" sz="1900" b="1" dirty="0" smtClean="0"/>
          </a:p>
          <a:p>
            <a:pPr lvl="1"/>
            <a:r>
              <a:rPr lang="en-US" sz="1800" dirty="0" smtClean="0"/>
              <a:t>S</a:t>
            </a:r>
            <a:r>
              <a:rPr lang="cs-CZ" sz="1800" dirty="0" smtClean="0"/>
              <a:t>družení, které zajišťuje systematický, koordinovaný a efektivní přístup k elektronickým informačním zdrojům. </a:t>
            </a:r>
          </a:p>
          <a:p>
            <a:pPr lvl="1"/>
            <a:r>
              <a:rPr lang="cs-CZ" sz="1800" dirty="0" smtClean="0"/>
              <a:t>Cílem je podpora vědy a výzkumu, vzdělávání, poskytování jednoduchého přístupu k informacím s kvalitním obsahem. </a:t>
            </a:r>
          </a:p>
          <a:p>
            <a:pPr lvl="1"/>
            <a:r>
              <a:rPr lang="cs-CZ" sz="1800" dirty="0" smtClean="0"/>
              <a:t>Výhody: větší vyjednávací síla, ekonomická efektivita.</a:t>
            </a:r>
          </a:p>
          <a:p>
            <a:r>
              <a:rPr lang="cs-CZ" sz="1900" b="1" dirty="0" smtClean="0"/>
              <a:t>Podle rozsahu působnosti:</a:t>
            </a:r>
          </a:p>
          <a:p>
            <a:pPr lvl="1"/>
            <a:r>
              <a:rPr lang="cs-CZ" sz="1800" dirty="0" smtClean="0"/>
              <a:t>regionální,</a:t>
            </a:r>
          </a:p>
          <a:p>
            <a:pPr lvl="1"/>
            <a:r>
              <a:rPr lang="cs-CZ" sz="1800" dirty="0" smtClean="0"/>
              <a:t>národní,</a:t>
            </a:r>
          </a:p>
          <a:p>
            <a:pPr lvl="1"/>
            <a:r>
              <a:rPr lang="cs-CZ" sz="1800" dirty="0"/>
              <a:t>o</a:t>
            </a:r>
            <a:r>
              <a:rPr lang="cs-CZ" sz="1800" dirty="0" smtClean="0"/>
              <a:t>borová.</a:t>
            </a:r>
            <a:endParaRPr lang="cs-CZ" sz="1800" dirty="0" smtClean="0">
              <a:solidFill>
                <a:srgbClr val="FF0000"/>
              </a:solidFill>
            </a:endParaRPr>
          </a:p>
          <a:p>
            <a:r>
              <a:rPr lang="cs-CZ" sz="1900" b="1" dirty="0" smtClean="0"/>
              <a:t>Činnost zaměřená na:</a:t>
            </a:r>
          </a:p>
          <a:p>
            <a:pPr lvl="1"/>
            <a:r>
              <a:rPr lang="cs-CZ" sz="1800" dirty="0" smtClean="0"/>
              <a:t>vyjednávání licencí k e-zdrojům, </a:t>
            </a:r>
          </a:p>
          <a:p>
            <a:pPr lvl="1"/>
            <a:r>
              <a:rPr lang="cs-CZ" sz="1800" dirty="0" smtClean="0"/>
              <a:t>digitalizaci, Open Access, podporu vědy,… .</a:t>
            </a:r>
          </a:p>
          <a:p>
            <a:r>
              <a:rPr lang="cs-CZ" sz="1900" b="1" dirty="0" smtClean="0"/>
              <a:t>Financování: </a:t>
            </a:r>
            <a:r>
              <a:rPr lang="cs-CZ" sz="1900" dirty="0" smtClean="0"/>
              <a:t>státní rozpočet, </a:t>
            </a:r>
            <a:r>
              <a:rPr lang="cs-CZ" sz="1900" dirty="0"/>
              <a:t>evropské </a:t>
            </a:r>
            <a:r>
              <a:rPr lang="cs-CZ" sz="1900" dirty="0" smtClean="0"/>
              <a:t>fondy, příspěvky členských knihoven.</a:t>
            </a:r>
          </a:p>
          <a:p>
            <a:r>
              <a:rPr lang="en-US" sz="1900" b="1" dirty="0" smtClean="0"/>
              <a:t>Po</a:t>
            </a:r>
            <a:r>
              <a:rPr lang="cs-CZ" sz="1900" b="1" dirty="0" smtClean="0"/>
              <a:t>čet zaměstnanců: </a:t>
            </a:r>
            <a:r>
              <a:rPr lang="cs-CZ" sz="1900" dirty="0" smtClean="0"/>
              <a:t>průzkum v r. 2009 – počet zaměstnanců 1-5 (60% konsorcií), více než 10 zaměstnanců (19% konsorcií), využívání externích konzultantů.</a:t>
            </a:r>
          </a:p>
          <a:p>
            <a:endParaRPr lang="cs-CZ" sz="1400" dirty="0" smtClean="0"/>
          </a:p>
          <a:p>
            <a:pPr lvl="1"/>
            <a:endParaRPr lang="cs-CZ" sz="14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1578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68362"/>
          </a:xfrm>
        </p:spPr>
        <p:txBody>
          <a:bodyPr/>
          <a:lstStyle/>
          <a:p>
            <a:r>
              <a:rPr lang="cs-CZ" dirty="0" smtClean="0"/>
              <a:t>ICOLC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172200"/>
          </a:xfrm>
        </p:spPr>
        <p:txBody>
          <a:bodyPr>
            <a:noAutofit/>
          </a:bodyPr>
          <a:lstStyle/>
          <a:p>
            <a:pPr lvl="1">
              <a:buNone/>
            </a:pPr>
            <a:endParaRPr lang="cs-CZ" sz="2000" dirty="0" smtClean="0"/>
          </a:p>
          <a:p>
            <a:r>
              <a:rPr lang="cs-CZ" sz="2000" b="1" dirty="0" smtClean="0"/>
              <a:t>ICOLC (</a:t>
            </a:r>
            <a:r>
              <a:rPr lang="cs-CZ" sz="2000" b="1" dirty="0" err="1" smtClean="0"/>
              <a:t>International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Coalition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of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Library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Consortia</a:t>
            </a:r>
            <a:r>
              <a:rPr lang="cs-CZ" sz="2000" b="1" dirty="0" smtClean="0"/>
              <a:t>) </a:t>
            </a:r>
            <a:r>
              <a:rPr lang="cs-CZ" sz="2000" dirty="0" smtClean="0"/>
              <a:t>– r. 1996</a:t>
            </a:r>
          </a:p>
          <a:p>
            <a:pPr lvl="1"/>
            <a:r>
              <a:rPr lang="cs-CZ" sz="2000" dirty="0" smtClean="0"/>
              <a:t>Neformální sdružení knihovnických konsorcií z celého světa (bez poplatků, vše dobrovolné).</a:t>
            </a:r>
          </a:p>
          <a:p>
            <a:pPr lvl="1"/>
            <a:r>
              <a:rPr lang="cs-CZ" sz="2000" dirty="0" smtClean="0"/>
              <a:t>Zahrnuje více než 210 konsorcií.</a:t>
            </a:r>
          </a:p>
          <a:p>
            <a:pPr lvl="1"/>
            <a:r>
              <a:rPr lang="cs-CZ" sz="2000" dirty="0" smtClean="0"/>
              <a:t>Cíl: otevřená diskuse o společných tématech, sdílení informací o cenových modelech, o nových projektech.</a:t>
            </a:r>
          </a:p>
          <a:p>
            <a:pPr lvl="1"/>
            <a:r>
              <a:rPr lang="cs-CZ" sz="2000" dirty="0" smtClean="0"/>
              <a:t>Společná vyjádření, prohlášení. </a:t>
            </a:r>
          </a:p>
          <a:p>
            <a:r>
              <a:rPr lang="cs-CZ" sz="2000" b="1" dirty="0" smtClean="0"/>
              <a:t>Témata</a:t>
            </a:r>
            <a:r>
              <a:rPr lang="cs-CZ" sz="2000" dirty="0" smtClean="0"/>
              <a:t> diskutovaná na konferenci</a:t>
            </a:r>
          </a:p>
          <a:p>
            <a:pPr lvl="1"/>
            <a:r>
              <a:rPr lang="cs-CZ" sz="2000" dirty="0" smtClean="0"/>
              <a:t>zkušenosti konsorcií z vyjednávání cen, stanovení výše finanční spoluúčasti členských institucí,</a:t>
            </a:r>
          </a:p>
          <a:p>
            <a:pPr lvl="1"/>
            <a:r>
              <a:rPr lang="cs-CZ" sz="2000" dirty="0" smtClean="0"/>
              <a:t>sledování a vyhodnocování statistik využívání EIZ,</a:t>
            </a:r>
          </a:p>
          <a:p>
            <a:pPr lvl="1"/>
            <a:r>
              <a:rPr lang="cs-CZ" sz="2000" dirty="0"/>
              <a:t>p</a:t>
            </a:r>
            <a:r>
              <a:rPr lang="cs-CZ" sz="2000" dirty="0" smtClean="0"/>
              <a:t>roblematika elektronických knih,</a:t>
            </a:r>
          </a:p>
          <a:p>
            <a:pPr lvl="1"/>
            <a:r>
              <a:rPr lang="cs-CZ" sz="2000" dirty="0"/>
              <a:t>s</a:t>
            </a:r>
            <a:r>
              <a:rPr lang="cs-CZ" sz="2000" dirty="0" smtClean="0"/>
              <a:t>ystémy ERM (</a:t>
            </a:r>
            <a:r>
              <a:rPr lang="en-US" sz="2000" dirty="0" smtClean="0"/>
              <a:t>Electronic Resource Management</a:t>
            </a:r>
            <a:r>
              <a:rPr lang="cs-CZ" sz="2000" dirty="0" smtClean="0"/>
              <a:t> Systems),</a:t>
            </a:r>
          </a:p>
          <a:p>
            <a:pPr lvl="1"/>
            <a:r>
              <a:rPr lang="cs-CZ" sz="2000" dirty="0" err="1" smtClean="0"/>
              <a:t>Discovery</a:t>
            </a:r>
            <a:r>
              <a:rPr lang="cs-CZ" sz="2000" dirty="0" smtClean="0"/>
              <a:t> systémy,</a:t>
            </a:r>
          </a:p>
          <a:p>
            <a:pPr lvl="1"/>
            <a:r>
              <a:rPr lang="cs-CZ" sz="2000" dirty="0" smtClean="0"/>
              <a:t>problematika digitalizace a uchovávání fondů,</a:t>
            </a:r>
          </a:p>
          <a:p>
            <a:pPr lvl="1"/>
            <a:r>
              <a:rPr lang="cs-CZ" sz="2000" dirty="0" smtClean="0"/>
              <a:t>Open Access</a:t>
            </a:r>
            <a:r>
              <a:rPr lang="cs-CZ" sz="2000" dirty="0"/>
              <a:t>.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828672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ICOLC – vybraná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cs-CZ" sz="2000" b="1" dirty="0"/>
              <a:t>Z</a:t>
            </a:r>
            <a:r>
              <a:rPr lang="cs-CZ" sz="2000" b="1" dirty="0" smtClean="0"/>
              <a:t>kušenosti </a:t>
            </a:r>
            <a:r>
              <a:rPr lang="cs-CZ" sz="2000" b="1" dirty="0"/>
              <a:t>konsorcií z vyjednávání </a:t>
            </a:r>
            <a:r>
              <a:rPr lang="cs-CZ" sz="2000" b="1" dirty="0" smtClean="0"/>
              <a:t>cen a </a:t>
            </a:r>
            <a:r>
              <a:rPr lang="cs-CZ" sz="2000" b="1" dirty="0"/>
              <a:t>stanovení výše finanční spoluúčasti členských institucí</a:t>
            </a:r>
            <a:endParaRPr lang="cs-CZ" sz="2000" b="1" dirty="0" smtClean="0"/>
          </a:p>
          <a:p>
            <a:r>
              <a:rPr lang="cs-CZ" sz="2000" dirty="0" smtClean="0"/>
              <a:t>Vybraná doporučení při vyjednávání licencí:</a:t>
            </a:r>
          </a:p>
          <a:p>
            <a:pPr lvl="1"/>
            <a:r>
              <a:rPr lang="cs-CZ" sz="1800" dirty="0" smtClean="0"/>
              <a:t>shromažďovat data o trhu, o členských institucích, o vydavatelích jako vstup pro vyjednávání,</a:t>
            </a:r>
          </a:p>
          <a:p>
            <a:pPr lvl="1"/>
            <a:r>
              <a:rPr lang="cs-CZ" sz="1800" dirty="0" smtClean="0"/>
              <a:t>kombinovat jednání o e-časopisech s jednáním o e-knihách (přidaná hodnota), </a:t>
            </a:r>
          </a:p>
          <a:p>
            <a:pPr lvl="1"/>
            <a:r>
              <a:rPr lang="cs-CZ" sz="1800" dirty="0" smtClean="0"/>
              <a:t>intenzivně jednat o snížení meziročního nárůstu</a:t>
            </a:r>
            <a:r>
              <a:rPr lang="en-US" sz="1800" dirty="0" smtClean="0"/>
              <a:t>,</a:t>
            </a:r>
            <a:endParaRPr lang="cs-CZ" sz="1800" dirty="0" smtClean="0"/>
          </a:p>
          <a:p>
            <a:pPr lvl="1"/>
            <a:r>
              <a:rPr lang="cs-CZ" sz="1800" dirty="0" smtClean="0"/>
              <a:t>požadovat flexibilní nabídky vydavatelů (např. variantní nabídky pro oborové kolekce),</a:t>
            </a:r>
          </a:p>
          <a:p>
            <a:pPr lvl="1"/>
            <a:r>
              <a:rPr lang="cs-CZ" sz="1800" dirty="0" smtClean="0"/>
              <a:t>smlouvy většinou na 3 roky.</a:t>
            </a:r>
          </a:p>
          <a:p>
            <a:pPr marL="457200" lvl="1" indent="0">
              <a:buNone/>
            </a:pPr>
            <a:endParaRPr lang="cs-CZ" sz="1600" dirty="0" smtClean="0"/>
          </a:p>
          <a:p>
            <a:r>
              <a:rPr lang="cs-CZ" sz="2000" dirty="0"/>
              <a:t>Stanovení výše členských </a:t>
            </a:r>
            <a:r>
              <a:rPr lang="cs-CZ" sz="2000" dirty="0" smtClean="0"/>
              <a:t>poplatků:</a:t>
            </a:r>
            <a:endParaRPr lang="cs-CZ" sz="2000" dirty="0"/>
          </a:p>
          <a:p>
            <a:pPr lvl="1"/>
            <a:r>
              <a:rPr lang="cs-CZ" sz="1800" dirty="0"/>
              <a:t>v</a:t>
            </a:r>
            <a:r>
              <a:rPr lang="cs-CZ" sz="1800" dirty="0" smtClean="0"/>
              <a:t>elikost instituce - FTE </a:t>
            </a:r>
            <a:r>
              <a:rPr lang="cs-CZ" sz="1800" dirty="0"/>
              <a:t>(! přesně definovat, co má být započteno – počet </a:t>
            </a:r>
            <a:r>
              <a:rPr lang="cs-CZ" sz="1800" dirty="0" smtClean="0"/>
              <a:t>studentů; </a:t>
            </a:r>
            <a:r>
              <a:rPr lang="cs-CZ" sz="1800" dirty="0"/>
              <a:t>studenti + akad. + věd. </a:t>
            </a:r>
            <a:r>
              <a:rPr lang="cs-CZ" sz="1800" dirty="0" smtClean="0"/>
              <a:t>pracovníci; </a:t>
            </a:r>
            <a:r>
              <a:rPr lang="cs-CZ" sz="1800" dirty="0"/>
              <a:t>vědečtí </a:t>
            </a:r>
            <a:r>
              <a:rPr lang="cs-CZ" sz="1800" dirty="0" smtClean="0"/>
              <a:t>pracovníci; </a:t>
            </a:r>
            <a:r>
              <a:rPr lang="cs-CZ" sz="1800" dirty="0"/>
              <a:t>oborové FTE,…),</a:t>
            </a:r>
          </a:p>
          <a:p>
            <a:pPr lvl="1"/>
            <a:r>
              <a:rPr lang="cs-CZ" sz="1800" dirty="0"/>
              <a:t>typ instituce,  </a:t>
            </a:r>
          </a:p>
          <a:p>
            <a:pPr lvl="1"/>
            <a:r>
              <a:rPr lang="cs-CZ" sz="1800" dirty="0"/>
              <a:t>statistiky využívání.</a:t>
            </a:r>
          </a:p>
          <a:p>
            <a:pPr lvl="1"/>
            <a:endParaRPr lang="cs-CZ" sz="2000" dirty="0" smtClean="0"/>
          </a:p>
          <a:p>
            <a:pPr lvl="1"/>
            <a:endParaRPr lang="cs-CZ" sz="1900" dirty="0" smtClean="0"/>
          </a:p>
          <a:p>
            <a:pPr lvl="1"/>
            <a:endParaRPr lang="cs-CZ" sz="2400" dirty="0" smtClean="0"/>
          </a:p>
          <a:p>
            <a:pPr lvl="1"/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ICOLC – vybraná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Autofit/>
          </a:bodyPr>
          <a:lstStyle/>
          <a:p>
            <a:r>
              <a:rPr lang="cs-CZ" sz="2000" b="1" dirty="0" smtClean="0"/>
              <a:t>Vyhodnocení statistik přístupů</a:t>
            </a:r>
          </a:p>
          <a:p>
            <a:pPr lvl="1"/>
            <a:r>
              <a:rPr lang="cs-CZ" sz="2000" dirty="0" smtClean="0"/>
              <a:t>Podrobné analýzy až na úroveň článků (JUSP - </a:t>
            </a:r>
            <a:r>
              <a:rPr lang="cs-CZ" sz="2000" dirty="0" err="1" smtClean="0"/>
              <a:t>Journal</a:t>
            </a:r>
            <a:r>
              <a:rPr lang="cs-CZ" sz="2000" dirty="0" smtClean="0"/>
              <a:t> </a:t>
            </a:r>
            <a:r>
              <a:rPr lang="cs-CZ" sz="2000" dirty="0" err="1" smtClean="0"/>
              <a:t>Usage</a:t>
            </a:r>
            <a:r>
              <a:rPr lang="cs-CZ" sz="2000" dirty="0" smtClean="0"/>
              <a:t> </a:t>
            </a:r>
            <a:r>
              <a:rPr lang="cs-CZ" sz="2000" dirty="0" err="1" smtClean="0"/>
              <a:t>Statistic</a:t>
            </a:r>
            <a:r>
              <a:rPr lang="cs-CZ" sz="2000" dirty="0" smtClean="0"/>
              <a:t> </a:t>
            </a:r>
            <a:r>
              <a:rPr lang="cs-CZ" sz="2000" dirty="0" err="1" smtClean="0"/>
              <a:t>Portal</a:t>
            </a:r>
            <a:r>
              <a:rPr lang="cs-CZ" sz="2000" dirty="0" smtClean="0"/>
              <a:t> – jednotný portál pro statistiky využívání databází – kvalitní data, další rozvoj, sběr dat na úrovni konsorcií).</a:t>
            </a:r>
            <a:endParaRPr lang="cs-CZ" sz="2000" b="1" dirty="0" smtClean="0"/>
          </a:p>
          <a:p>
            <a:r>
              <a:rPr lang="cs-CZ" sz="2000" b="1" dirty="0" smtClean="0"/>
              <a:t>E-knihy</a:t>
            </a:r>
          </a:p>
          <a:p>
            <a:pPr lvl="1"/>
            <a:r>
              <a:rPr lang="cs-CZ" sz="2000" dirty="0" smtClean="0"/>
              <a:t>projekty na podporu dostupnosti v národních jazycích (Finsko,..),</a:t>
            </a:r>
          </a:p>
          <a:p>
            <a:pPr lvl="1"/>
            <a:r>
              <a:rPr lang="cs-CZ" sz="2000" dirty="0" smtClean="0"/>
              <a:t>pilotní projekt na dostupnost e-učebnic (JISC, </a:t>
            </a:r>
            <a:r>
              <a:rPr lang="cs-CZ" sz="2000" dirty="0" err="1" smtClean="0"/>
              <a:t>FinELib</a:t>
            </a:r>
            <a:r>
              <a:rPr lang="cs-CZ" sz="2000" dirty="0" smtClean="0"/>
              <a:t>),</a:t>
            </a:r>
          </a:p>
          <a:p>
            <a:pPr lvl="1"/>
            <a:r>
              <a:rPr lang="cs-CZ" sz="2000" dirty="0" smtClean="0"/>
              <a:t>ve Francii na podporu rozvoje nabídky e-knih od r. 2012 sníženo DPH, </a:t>
            </a:r>
          </a:p>
          <a:p>
            <a:pPr lvl="1"/>
            <a:r>
              <a:rPr lang="cs-CZ" sz="2000" dirty="0" smtClean="0"/>
              <a:t>převažují roční licence a výběr konkrétních titulů.</a:t>
            </a:r>
          </a:p>
          <a:p>
            <a:r>
              <a:rPr lang="cs-CZ" sz="2000" b="1" dirty="0" smtClean="0"/>
              <a:t>ERM</a:t>
            </a:r>
            <a:r>
              <a:rPr lang="cs-CZ" sz="2000" dirty="0" smtClean="0"/>
              <a:t> systémy (</a:t>
            </a:r>
            <a:r>
              <a:rPr lang="cs-CZ" sz="2000" dirty="0" err="1" smtClean="0"/>
              <a:t>Electronic</a:t>
            </a:r>
            <a:r>
              <a:rPr lang="cs-CZ" sz="2000" dirty="0" smtClean="0"/>
              <a:t> </a:t>
            </a:r>
            <a:r>
              <a:rPr lang="cs-CZ" sz="2000" dirty="0" err="1" smtClean="0"/>
              <a:t>Resource</a:t>
            </a:r>
            <a:r>
              <a:rPr lang="cs-CZ" sz="2000" dirty="0" smtClean="0"/>
              <a:t> Management Systems) </a:t>
            </a:r>
          </a:p>
          <a:p>
            <a:pPr lvl="1"/>
            <a:r>
              <a:rPr lang="cs-CZ" sz="2000" dirty="0" smtClean="0"/>
              <a:t>Hledají se optimální řešení - některá konsorcia testují komerční produkty </a:t>
            </a:r>
            <a:r>
              <a:rPr lang="cs-CZ" sz="2000" dirty="0" err="1" smtClean="0"/>
              <a:t>Verde</a:t>
            </a:r>
            <a:r>
              <a:rPr lang="cs-CZ" sz="2000" dirty="0" smtClean="0"/>
              <a:t> a </a:t>
            </a:r>
            <a:r>
              <a:rPr lang="cs-CZ" sz="2000" dirty="0" err="1" smtClean="0"/>
              <a:t>Serial</a:t>
            </a:r>
            <a:r>
              <a:rPr lang="cs-CZ" sz="2000" dirty="0" smtClean="0"/>
              <a:t> </a:t>
            </a:r>
            <a:r>
              <a:rPr lang="cs-CZ" sz="2000" dirty="0" err="1" smtClean="0"/>
              <a:t>Sollution</a:t>
            </a:r>
            <a:r>
              <a:rPr lang="cs-CZ" sz="2000" dirty="0" smtClean="0"/>
              <a:t>, jiná mají vlastní systém. </a:t>
            </a:r>
          </a:p>
          <a:p>
            <a:r>
              <a:rPr lang="cs-CZ" sz="2000" dirty="0" smtClean="0"/>
              <a:t>……..</a:t>
            </a:r>
          </a:p>
          <a:p>
            <a:r>
              <a:rPr lang="cs-CZ" sz="2000" dirty="0" smtClean="0"/>
              <a:t>Diskuse, výměna zkušeností, podněty ke zkvalitnění a rozvoj služeb pro uživatele, inspirace. </a:t>
            </a:r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Turecké konsorcium ANKOS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cs-CZ" sz="2000" b="1" dirty="0" smtClean="0"/>
              <a:t>Konsorcium univerzitních knihoven </a:t>
            </a:r>
            <a:r>
              <a:rPr lang="cs-CZ" sz="2000" dirty="0" smtClean="0"/>
              <a:t>založeno v r. 1999:</a:t>
            </a:r>
          </a:p>
          <a:p>
            <a:pPr lvl="1"/>
            <a:r>
              <a:rPr lang="cs-CZ" sz="2000" dirty="0" smtClean="0"/>
              <a:t>aktuálně 120 členských institucí (univerzit),</a:t>
            </a:r>
          </a:p>
          <a:p>
            <a:pPr lvl="1"/>
            <a:r>
              <a:rPr lang="cs-CZ" sz="2000" dirty="0" smtClean="0"/>
              <a:t>zajišťuje licence do 81 databází.</a:t>
            </a:r>
          </a:p>
          <a:p>
            <a:pPr lvl="1"/>
            <a:r>
              <a:rPr lang="cs-CZ" sz="2000" b="1" dirty="0" smtClean="0"/>
              <a:t>Cíl: </a:t>
            </a:r>
            <a:r>
              <a:rPr lang="cs-CZ" sz="2000" dirty="0" smtClean="0"/>
              <a:t>poskytovat uživatelům na univerzitách přístup do e-časopisů a databází (</a:t>
            </a:r>
            <a:r>
              <a:rPr lang="cs-CZ" sz="2000" dirty="0" smtClean="0">
                <a:sym typeface="Wingdings" pitchFamily="2" charset="2"/>
              </a:rPr>
              <a:t>identifikace potřebných EIZ; vývoj cenového modelu nejlépe odpovídajícího ekonomické situaci, legislativním a akademickým potřebám; jednání s vydavateli, sledování vývoje ve vydavatelském světě).</a:t>
            </a:r>
          </a:p>
          <a:p>
            <a:pPr lvl="1"/>
            <a:r>
              <a:rPr lang="cs-CZ" sz="2000" dirty="0" smtClean="0">
                <a:sym typeface="Wingdings" pitchFamily="2" charset="2"/>
              </a:rPr>
              <a:t>Sběr dat o využívání a zpracování pravidelných podrobných reportů (podklad pro další rozhodování, </a:t>
            </a:r>
            <a:r>
              <a:rPr lang="cs-CZ" sz="2000" dirty="0" err="1" smtClean="0">
                <a:sym typeface="Wingdings" pitchFamily="2" charset="2"/>
              </a:rPr>
              <a:t>info</a:t>
            </a:r>
            <a:r>
              <a:rPr lang="cs-CZ" sz="2000" dirty="0" smtClean="0">
                <a:sym typeface="Wingdings" pitchFamily="2" charset="2"/>
              </a:rPr>
              <a:t> pro instituce zda více propagovat, školit,..).</a:t>
            </a:r>
          </a:p>
          <a:p>
            <a:pPr lvl="1"/>
            <a:r>
              <a:rPr lang="cs-CZ" sz="2000" dirty="0" smtClean="0">
                <a:sym typeface="Wingdings" pitchFamily="2" charset="2"/>
              </a:rPr>
              <a:t>Vlastní ERM systém pro podporu řízení a strategického plánování.</a:t>
            </a:r>
            <a:endParaRPr lang="cs-CZ" sz="2000" dirty="0" smtClean="0"/>
          </a:p>
          <a:p>
            <a:pPr lvl="1">
              <a:buNone/>
            </a:pPr>
            <a:endParaRPr lang="cs-CZ" sz="2000" dirty="0" smtClean="0"/>
          </a:p>
          <a:p>
            <a:pPr lvl="1"/>
            <a:r>
              <a:rPr lang="cs-CZ" sz="2000" b="1" dirty="0" smtClean="0"/>
              <a:t>Finanční toky: </a:t>
            </a:r>
            <a:r>
              <a:rPr lang="cs-CZ" sz="2000" dirty="0" smtClean="0"/>
              <a:t>finance z ministerstva </a:t>
            </a:r>
            <a:r>
              <a:rPr lang="cs-CZ" sz="2000" dirty="0" smtClean="0">
                <a:sym typeface="Wingdings" pitchFamily="2" charset="2"/>
              </a:rPr>
              <a:t> univerzity  provádí úhradu za přístup ze „svých“ finančních prostředků.</a:t>
            </a:r>
          </a:p>
          <a:p>
            <a:pPr lvl="1"/>
            <a:r>
              <a:rPr lang="cs-CZ" sz="2000" b="1" dirty="0" smtClean="0">
                <a:sym typeface="Wingdings" pitchFamily="2" charset="2"/>
              </a:rPr>
              <a:t>Finanční spoluúčast členských institucí: </a:t>
            </a:r>
            <a:r>
              <a:rPr lang="cs-CZ" sz="2000" dirty="0" smtClean="0">
                <a:sym typeface="Wingdings" pitchFamily="2" charset="2"/>
              </a:rPr>
              <a:t>FTE, cena databáze a využívání.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Litevské konsorcium  LMBA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Konsorcium univerzitních a vědeckých knihoven </a:t>
            </a:r>
            <a:r>
              <a:rPr lang="cs-CZ" sz="2000" dirty="0" smtClean="0"/>
              <a:t>založeno v r. 2001.</a:t>
            </a:r>
          </a:p>
          <a:p>
            <a:pPr lvl="1"/>
            <a:r>
              <a:rPr lang="cs-CZ" sz="2000" dirty="0" smtClean="0"/>
              <a:t>aktuálně 55 členských institucí,</a:t>
            </a:r>
          </a:p>
          <a:p>
            <a:pPr lvl="1"/>
            <a:r>
              <a:rPr lang="cs-CZ" sz="2000" dirty="0" smtClean="0"/>
              <a:t>11 pracovníků (3 na plný úvazek, ostatní na částečný).</a:t>
            </a:r>
          </a:p>
          <a:p>
            <a:pPr lvl="1"/>
            <a:r>
              <a:rPr lang="cs-CZ" sz="2000" b="1" dirty="0"/>
              <a:t>Cíl: </a:t>
            </a:r>
            <a:r>
              <a:rPr lang="cs-CZ" sz="2000" dirty="0" smtClean="0"/>
              <a:t>zajištění licencí k e-zdrojům, podpora implementace nových technologií a inovativních projektů v knihovnách, obhajování lepších podmínek pro knihovny, podpora OA</a:t>
            </a:r>
          </a:p>
          <a:p>
            <a:pPr lvl="1"/>
            <a:r>
              <a:rPr lang="cs-CZ" sz="2000" b="1" dirty="0" smtClean="0"/>
              <a:t>Finanční toky: </a:t>
            </a:r>
            <a:r>
              <a:rPr lang="cs-CZ" sz="2000" dirty="0" smtClean="0"/>
              <a:t>největší část z EU projektů, výrazně menší finance od Ministerstva kultury (důležité pro veřejné knihovny) a z financí knihoven.</a:t>
            </a:r>
          </a:p>
          <a:p>
            <a:pPr lvl="1"/>
            <a:r>
              <a:rPr lang="cs-CZ" sz="2000" b="1" dirty="0" smtClean="0">
                <a:sym typeface="Wingdings" pitchFamily="2" charset="2"/>
              </a:rPr>
              <a:t>Finanční spoluúčast členských institucí:</a:t>
            </a:r>
          </a:p>
          <a:p>
            <a:pPr lvl="2"/>
            <a:r>
              <a:rPr lang="cs-CZ" sz="2000" dirty="0" smtClean="0"/>
              <a:t>každý člen konsorcia uhradí ročně 171 Euro,</a:t>
            </a:r>
          </a:p>
          <a:p>
            <a:pPr lvl="2"/>
            <a:r>
              <a:rPr lang="cs-CZ" sz="2000" dirty="0">
                <a:sym typeface="Wingdings" pitchFamily="2" charset="2"/>
              </a:rPr>
              <a:t>dle ceny databáze (</a:t>
            </a:r>
            <a:r>
              <a:rPr lang="cs-CZ" sz="2000" dirty="0" smtClean="0"/>
              <a:t>v případě databází hrazených z vlastního rozpočtu).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Finské konsorcium </a:t>
            </a:r>
            <a:r>
              <a:rPr lang="cs-CZ" dirty="0" err="1" smtClean="0"/>
              <a:t>FinELib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 lnSpcReduction="10000"/>
          </a:bodyPr>
          <a:lstStyle/>
          <a:p>
            <a:r>
              <a:rPr lang="cs-CZ" sz="2000" b="1" dirty="0" smtClean="0"/>
              <a:t>Národní konsorcium univerzit, vysokých škol, výzkumných ústavů a veřejných knihoven.</a:t>
            </a:r>
          </a:p>
          <a:p>
            <a:r>
              <a:rPr lang="cs-CZ" sz="2000" dirty="0" smtClean="0"/>
              <a:t>420 členských institucí,</a:t>
            </a:r>
          </a:p>
          <a:p>
            <a:r>
              <a:rPr lang="cs-CZ" sz="2000" dirty="0" err="1" smtClean="0"/>
              <a:t>FinELib</a:t>
            </a:r>
            <a:r>
              <a:rPr lang="cs-CZ" sz="2000" dirty="0" smtClean="0"/>
              <a:t>: 10 zaměstnanců,</a:t>
            </a:r>
          </a:p>
          <a:p>
            <a:r>
              <a:rPr lang="cs-CZ" sz="2000" dirty="0" smtClean="0"/>
              <a:t>licence do 121 databází, do encyklopedií, e-knih, e-časopisů.</a:t>
            </a:r>
          </a:p>
          <a:p>
            <a:r>
              <a:rPr lang="cs-CZ" sz="2000" b="1" dirty="0" smtClean="0"/>
              <a:t>Cíl </a:t>
            </a:r>
            <a:r>
              <a:rPr lang="cs-CZ" sz="2000" dirty="0" err="1" smtClean="0"/>
              <a:t>FinELib</a:t>
            </a:r>
            <a:r>
              <a:rPr lang="cs-CZ" sz="2000" dirty="0" smtClean="0"/>
              <a:t>:</a:t>
            </a:r>
          </a:p>
          <a:p>
            <a:pPr lvl="1"/>
            <a:r>
              <a:rPr lang="cs-CZ" sz="2000" dirty="0" smtClean="0"/>
              <a:t>zajištění licencí,</a:t>
            </a:r>
          </a:p>
          <a:p>
            <a:pPr lvl="1"/>
            <a:r>
              <a:rPr lang="cs-CZ" sz="2000" dirty="0" smtClean="0"/>
              <a:t>vývoj uživatelského portálu pro jednotné vyhledávání IZ  (NELLI),</a:t>
            </a:r>
          </a:p>
          <a:p>
            <a:pPr lvl="1"/>
            <a:r>
              <a:rPr lang="cs-CZ" sz="2000" dirty="0" smtClean="0"/>
              <a:t>vlastní ERM systém (HALTI),</a:t>
            </a:r>
          </a:p>
          <a:p>
            <a:pPr lvl="1"/>
            <a:r>
              <a:rPr lang="cs-CZ" sz="2000" dirty="0" smtClean="0"/>
              <a:t>projekty na podporu využívání e-knih (i finských),</a:t>
            </a:r>
          </a:p>
          <a:p>
            <a:pPr lvl="1"/>
            <a:r>
              <a:rPr lang="cs-CZ" sz="2000" dirty="0" smtClean="0"/>
              <a:t>iniciativy pro podporu rozvoje finské vědy, výzkumu a vzdělávání,</a:t>
            </a:r>
          </a:p>
          <a:p>
            <a:r>
              <a:rPr lang="cs-CZ" sz="2000" b="1" dirty="0" smtClean="0"/>
              <a:t>Finanční toky: </a:t>
            </a:r>
            <a:r>
              <a:rPr lang="cs-CZ" sz="2000" dirty="0" smtClean="0"/>
              <a:t>finance z Ministerstva školství na EIZ převedeny do </a:t>
            </a:r>
            <a:r>
              <a:rPr lang="cs-CZ" sz="2000" dirty="0" err="1" smtClean="0"/>
              <a:t>FinELib</a:t>
            </a:r>
            <a:r>
              <a:rPr lang="cs-CZ" sz="2000" dirty="0" smtClean="0"/>
              <a:t> (pokrývají i administrativní náklady ); prostředky jsou na základě historického vývoje rozděleny mezi členské instituce (virtuální účty) – instituce se sami rozhodují, na jaké EIZ je chtějí použít. </a:t>
            </a:r>
          </a:p>
          <a:p>
            <a:r>
              <a:rPr lang="cs-CZ" sz="2000" dirty="0" smtClean="0"/>
              <a:t>Licence obnovovány na základě statistik využívání.</a:t>
            </a:r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Norské konsorcium </a:t>
            </a:r>
            <a:r>
              <a:rPr lang="cs-CZ" dirty="0" err="1" smtClean="0"/>
              <a:t>CRISTin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sz="2000" b="1" dirty="0" smtClean="0"/>
              <a:t>Národní konsorcium pro univerzity, vysoké školy, výzkumné organizace, veřejné knihovny, zdravotní instituce.</a:t>
            </a:r>
          </a:p>
          <a:p>
            <a:r>
              <a:rPr lang="cs-CZ" sz="2000" dirty="0" smtClean="0"/>
              <a:t>Organizačně je </a:t>
            </a:r>
            <a:r>
              <a:rPr lang="cs-CZ" sz="2000" dirty="0" err="1" smtClean="0"/>
              <a:t>CRISTin</a:t>
            </a:r>
            <a:r>
              <a:rPr lang="cs-CZ" sz="2000" dirty="0" smtClean="0"/>
              <a:t> pod University </a:t>
            </a:r>
            <a:r>
              <a:rPr lang="cs-CZ" sz="2000" dirty="0" err="1" smtClean="0"/>
              <a:t>of</a:t>
            </a:r>
            <a:r>
              <a:rPr lang="cs-CZ" sz="2000" dirty="0" smtClean="0"/>
              <a:t> Oslo</a:t>
            </a:r>
          </a:p>
          <a:p>
            <a:r>
              <a:rPr lang="cs-CZ" sz="2000" dirty="0" smtClean="0"/>
              <a:t>206 členských institucí,</a:t>
            </a:r>
          </a:p>
          <a:p>
            <a:r>
              <a:rPr lang="cs-CZ" sz="2000" dirty="0" smtClean="0"/>
              <a:t>30 konsorciálních smluv,</a:t>
            </a:r>
          </a:p>
          <a:p>
            <a:r>
              <a:rPr lang="cs-CZ" sz="2000" dirty="0" smtClean="0"/>
              <a:t>12 zaměstnanců (z toho 3 zajišťují konsorciální nákup EIZ).</a:t>
            </a:r>
          </a:p>
          <a:p>
            <a:r>
              <a:rPr lang="cs-CZ" sz="2000" b="1" dirty="0" smtClean="0"/>
              <a:t>Cíl</a:t>
            </a:r>
            <a:r>
              <a:rPr lang="cs-CZ" sz="2000" dirty="0" smtClean="0"/>
              <a:t> </a:t>
            </a:r>
            <a:r>
              <a:rPr lang="cs-CZ" sz="2000" dirty="0" err="1" smtClean="0"/>
              <a:t>CRISTin</a:t>
            </a:r>
            <a:r>
              <a:rPr lang="cs-CZ" sz="2000" dirty="0" smtClean="0"/>
              <a:t>:</a:t>
            </a:r>
          </a:p>
          <a:p>
            <a:pPr lvl="1"/>
            <a:r>
              <a:rPr lang="cs-CZ" sz="2000" dirty="0" smtClean="0"/>
              <a:t>zajištění licencí EIZ (smlouvy obvykle na 1-3 roky),</a:t>
            </a:r>
          </a:p>
          <a:p>
            <a:pPr lvl="1"/>
            <a:r>
              <a:rPr lang="cs-CZ" sz="2000" dirty="0" smtClean="0"/>
              <a:t>sběr informací o výzkumu v Norsku a jejich zpřístupňování veřejnosti,</a:t>
            </a:r>
          </a:p>
          <a:p>
            <a:pPr lvl="1"/>
            <a:r>
              <a:rPr lang="cs-CZ" sz="2000" dirty="0" smtClean="0"/>
              <a:t>realizace aktivit k podpoře OA.</a:t>
            </a:r>
          </a:p>
          <a:p>
            <a:r>
              <a:rPr lang="cs-CZ" sz="2000" b="1" dirty="0" smtClean="0"/>
              <a:t>Finanční toky: </a:t>
            </a:r>
            <a:r>
              <a:rPr lang="cs-CZ" sz="2000" dirty="0" smtClean="0"/>
              <a:t>nákup EIZ je plně financován z rozpočtu členských institucí.</a:t>
            </a:r>
          </a:p>
          <a:p>
            <a:pPr>
              <a:buNone/>
            </a:pPr>
            <a:r>
              <a:rPr lang="cs-CZ" sz="2000" dirty="0" smtClean="0"/>
              <a:t>      Činnost </a:t>
            </a:r>
            <a:r>
              <a:rPr lang="cs-CZ" sz="2000" dirty="0" err="1" smtClean="0"/>
              <a:t>CRISTin</a:t>
            </a:r>
            <a:r>
              <a:rPr lang="cs-CZ" sz="2000" dirty="0" smtClean="0"/>
              <a:t> je financována z prostředků Ministerstva školství.</a:t>
            </a:r>
          </a:p>
          <a:p>
            <a:r>
              <a:rPr lang="cs-CZ" sz="2000" b="1" dirty="0" smtClean="0"/>
              <a:t>Rozdělení poplatků na instituce: </a:t>
            </a:r>
            <a:r>
              <a:rPr lang="cs-CZ" sz="2000" dirty="0" smtClean="0"/>
              <a:t>pásma dle typu a velikosti instituce.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2069</TotalTime>
  <Words>1419</Words>
  <Application>Microsoft Office PowerPoint</Application>
  <PresentationFormat>Předvádění na obrazovce (4:3)</PresentationFormat>
  <Paragraphs>159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Motiv sady Office</vt:lpstr>
      <vt:lpstr>Shrnutí poznatků z konference ICOLC  </vt:lpstr>
      <vt:lpstr>Konsorcia – obecné informace</vt:lpstr>
      <vt:lpstr>ICOLC</vt:lpstr>
      <vt:lpstr>ICOLC – vybraná témata</vt:lpstr>
      <vt:lpstr>ICOLC – vybraná témata</vt:lpstr>
      <vt:lpstr>Turecké konsorcium ANKOS</vt:lpstr>
      <vt:lpstr>Litevské konsorcium  LMBA</vt:lpstr>
      <vt:lpstr>Finské konsorcium FinELib</vt:lpstr>
      <vt:lpstr>Norské konsorcium CRISTin</vt:lpstr>
      <vt:lpstr>Švédské konsorcium BIBSAM</vt:lpstr>
      <vt:lpstr>JISC – Velká Británie</vt:lpstr>
      <vt:lpstr>Francouzské konsorcium Couperin</vt:lpstr>
      <vt:lpstr>Holandské konsorcium UKB</vt:lpstr>
      <vt:lpstr>Závěrem</vt:lpstr>
    </vt:vector>
  </TitlesOfParts>
  <Company>Západočeská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konference ICOLC   - shrnutí poznatků, nejdůležitější doporučení a zkušenosti konsorcií, způsoby financování</dc:title>
  <dc:creator>bar</dc:creator>
  <cp:lastModifiedBy>Ing. Barbora KATOLICKÁ</cp:lastModifiedBy>
  <cp:revision>174</cp:revision>
  <cp:lastPrinted>2015-06-15T11:01:52Z</cp:lastPrinted>
  <dcterms:created xsi:type="dcterms:W3CDTF">2015-03-26T11:27:49Z</dcterms:created>
  <dcterms:modified xsi:type="dcterms:W3CDTF">2015-06-15T11:33:58Z</dcterms:modified>
</cp:coreProperties>
</file>