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19"/>
  </p:notesMasterIdLst>
  <p:sldIdLst>
    <p:sldId id="256" r:id="rId4"/>
    <p:sldId id="273" r:id="rId5"/>
    <p:sldId id="261" r:id="rId6"/>
    <p:sldId id="263" r:id="rId7"/>
    <p:sldId id="262" r:id="rId8"/>
    <p:sldId id="257" r:id="rId9"/>
    <p:sldId id="272" r:id="rId10"/>
    <p:sldId id="260" r:id="rId11"/>
    <p:sldId id="269" r:id="rId12"/>
    <p:sldId id="264" r:id="rId13"/>
    <p:sldId id="266" r:id="rId14"/>
    <p:sldId id="265" r:id="rId15"/>
    <p:sldId id="259" r:id="rId16"/>
    <p:sldId id="267" r:id="rId17"/>
    <p:sldId id="25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BD07"/>
    <a:srgbClr val="3CA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25" autoAdjust="0"/>
    <p:restoredTop sz="94660"/>
  </p:normalViewPr>
  <p:slideViewPr>
    <p:cSldViewPr>
      <p:cViewPr varScale="1">
        <p:scale>
          <a:sx n="92" d="100"/>
          <a:sy n="92" d="100"/>
        </p:scale>
        <p:origin x="-4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4A122-9DA7-46E9-919D-8FA2D8CED0D2}" type="datetimeFigureOut">
              <a:rPr lang="cs-CZ" smtClean="0"/>
              <a:t>2.12.2012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97319-F34D-4B32-BF19-F66A58B236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919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3BFEC-11C7-4E40-A59D-F54BB2B896E2}" type="datetime1">
              <a:rPr lang="cs-CZ" smtClean="0"/>
              <a:t>2.12.2012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5F97-B12B-4954-A041-6B7363120687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591DA-7387-4311-87E9-8B48E6AC1AFC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EB786-B4B0-4074-8D2E-1898661F294C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CD50-7725-4C6F-A3EE-F0EA012904BA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6203032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926C-248D-458C-8CBF-9BF8EBBDB7D0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467544" y="188640"/>
            <a:ext cx="1872208" cy="1368152"/>
          </a:xfrm>
        </p:spPr>
        <p:txBody>
          <a:bodyPr/>
          <a:lstStyle>
            <a:lvl4pPr>
              <a:buNone/>
              <a:defRPr/>
            </a:lvl4pPr>
          </a:lstStyle>
          <a:p>
            <a:pPr lvl="3"/>
            <a:endParaRPr lang="cs-CZ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99B5-3122-4572-9868-8DF95A3075E5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936C-32DD-4372-B608-5F9BE35C2244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E49A-E43E-484E-87CD-7914CDDFBF46}" type="datetime1">
              <a:rPr lang="cs-CZ" smtClean="0"/>
              <a:t>2.12.2012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1AE5-E2B6-4781-92ED-12BF8CE68D14}" type="datetime1">
              <a:rPr lang="cs-CZ" smtClean="0"/>
              <a:t>2.12.2012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42220-1CB7-477C-ADF8-801D5F9CAC55}" type="datetime1">
              <a:rPr lang="cs-CZ" smtClean="0"/>
              <a:t>2.12.2012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+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6203032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45538-5A58-45C0-A647-4343FEC19F1E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467544" y="188640"/>
            <a:ext cx="1872208" cy="1368152"/>
          </a:xfrm>
        </p:spPr>
        <p:txBody>
          <a:bodyPr/>
          <a:lstStyle>
            <a:lvl4pPr>
              <a:buNone/>
              <a:defRPr/>
            </a:lvl4pPr>
          </a:lstStyle>
          <a:p>
            <a:pPr lvl="3"/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59E74-1516-47BA-9788-88B94AD5E7FF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B2E5D-449D-4AD8-9906-3F12C7C1491C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61402-CED1-4B6B-BE11-E0B2C19D761B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D117A-8F62-4E01-A259-7B9BDF78C9D9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65D4-FFEB-4302-A012-D59DC48504F6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05B4-066B-46EB-BE56-AF121D27F3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D009C-ADC5-4BDE-976F-8B28FF5A93F8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05B4-066B-46EB-BE56-AF121D27F3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15AE5-99A2-48A4-B110-E87DD3CAF65C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05B4-066B-46EB-BE56-AF121D27F3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A50A-663B-4B33-99DA-316126BA4162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05B4-066B-46EB-BE56-AF121D27F3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8074-9B31-4D5C-9584-EFCCE7F82F49}" type="datetime1">
              <a:rPr lang="cs-CZ" smtClean="0"/>
              <a:t>2.12.2012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05B4-066B-46EB-BE56-AF121D27F3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233AA-93F5-41EC-A56B-72FC2CA108A0}" type="datetime1">
              <a:rPr lang="cs-CZ" smtClean="0"/>
              <a:t>2.12.2012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05B4-066B-46EB-BE56-AF121D27F3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6F63-3D8B-45A9-9631-9AFE11F361EF}" type="datetime1">
              <a:rPr lang="cs-CZ" smtClean="0"/>
              <a:t>2.12.2012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05B4-066B-46EB-BE56-AF121D27F3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D581E-E8EE-4F77-B47D-98057B9B9ED8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05B4-066B-46EB-BE56-AF121D27F3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AB5F-EB7F-45FF-99C6-DEF59481C005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05B4-066B-46EB-BE56-AF121D27F3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91E6E-93C3-444F-B7F4-6FD2DDBA076E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05B4-066B-46EB-BE56-AF121D27F3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6351-C510-48E4-8E07-F816A7DB9B2D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005B4-066B-46EB-BE56-AF121D27F3A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51B4-8A92-4DF8-92FA-88778708C462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8103C-4010-4968-8631-E0476ECA8110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FE90-41F1-455B-BBCE-12EE4872BBEA}" type="datetime1">
              <a:rPr lang="cs-CZ" smtClean="0"/>
              <a:t>2.12.2012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305E-7657-4210-9DAF-F08D5201984C}" type="datetime1">
              <a:rPr lang="cs-CZ" smtClean="0"/>
              <a:t>2.12.2012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5ABD8-754B-401B-898E-2FD99C854FD9}" type="datetime1">
              <a:rPr lang="cs-CZ" smtClean="0"/>
              <a:t>2.12.2012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E391-5516-43FA-8B20-3EE28E69C1C6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660232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A9E46-3D5C-46F4-B723-E7AFE9A8771A}" type="datetime1">
              <a:rPr lang="cs-CZ" smtClean="0"/>
              <a:t>2.12.2012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898232" y="609329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Jméno Příjmení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884368" y="2996952"/>
            <a:ext cx="1224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C00000"/>
                </a:solidFill>
              </a:defRPr>
            </a:lvl1pPr>
          </a:lstStyle>
          <a:p>
            <a:fld id="{DF6EAC34-5F1D-4EC2-9340-0C2F1A4CCE4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4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AB800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04248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164AA-D7DC-4FB8-B4E1-A6DF8EEDD169}" type="datetime1">
              <a:rPr lang="cs-CZ" smtClean="0"/>
              <a:t>2.12.2012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012160" y="594928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Jméno Příjmení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12768" y="2996952"/>
            <a:ext cx="219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EAC34-5F1D-4EC2-9340-0C2F1A4CCE4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AB800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2B8FF-5750-4B41-BE1C-36B5CE3D431B}" type="datetime1">
              <a:rPr lang="cs-CZ" smtClean="0"/>
              <a:t>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Jméno Příjmení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005B4-066B-46EB-BE56-AF121D27F3A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obe.com/products/digitaleditions/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Tablety </a:t>
            </a:r>
            <a:r>
              <a:rPr lang="cs-CZ" dirty="0" smtClean="0"/>
              <a:t>versus </a:t>
            </a:r>
            <a:r>
              <a:rPr lang="cs-CZ" dirty="0"/>
              <a:t>čtečky na FF UK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Radka Syrová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radka.syrova@ff.cuni.cz</a:t>
            </a:r>
          </a:p>
          <a:p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www.kjp.ff.cuni.cz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3BFEC-11C7-4E40-A59D-F54BB2B896E2}" type="datetime1">
              <a:rPr lang="cs-CZ" smtClean="0"/>
              <a:t>2.12.2012</a:t>
            </a:fld>
            <a:endParaRPr lang="cs-CZ" dirty="0"/>
          </a:p>
        </p:txBody>
      </p:sp>
      <p:pic>
        <p:nvPicPr>
          <p:cNvPr id="6" name="Picture 2" descr="Creative Commons Licen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696934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252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Zdroje e-knih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349080"/>
          </a:xfrm>
        </p:spPr>
        <p:txBody>
          <a:bodyPr>
            <a:normAutofit/>
          </a:bodyPr>
          <a:lstStyle/>
          <a:p>
            <a:pPr marL="571500" indent="-571500">
              <a:lnSpc>
                <a:spcPct val="200000"/>
              </a:lnSpc>
              <a:buClr>
                <a:srgbClr val="6BBC34"/>
              </a:buClr>
            </a:pPr>
            <a:r>
              <a:rPr lang="cs-CZ" sz="2800" b="1" dirty="0"/>
              <a:t>jednotlivé zakoupené i </a:t>
            </a:r>
            <a:r>
              <a:rPr lang="cs-CZ" sz="2800" b="1" dirty="0" smtClean="0"/>
              <a:t>předplacené v katalogu </a:t>
            </a:r>
          </a:p>
          <a:p>
            <a:pPr marL="571500" indent="-571500">
              <a:lnSpc>
                <a:spcPct val="200000"/>
              </a:lnSpc>
              <a:buClr>
                <a:srgbClr val="6BBC34"/>
              </a:buClr>
            </a:pPr>
            <a:r>
              <a:rPr lang="cs-CZ" sz="2800" b="1" dirty="0" smtClean="0"/>
              <a:t>kolekce </a:t>
            </a:r>
            <a:r>
              <a:rPr lang="cs-CZ" sz="2800" b="1" dirty="0"/>
              <a:t>na Portálu </a:t>
            </a:r>
            <a:r>
              <a:rPr lang="cs-CZ" sz="2800" b="1" dirty="0" smtClean="0"/>
              <a:t>e-zdrojů a e-knih </a:t>
            </a:r>
            <a:r>
              <a:rPr lang="cs-CZ" sz="2800" b="1" u="sng" dirty="0" smtClean="0">
                <a:solidFill>
                  <a:schemeClr val="bg1">
                    <a:lumMod val="50000"/>
                  </a:schemeClr>
                </a:solidFill>
              </a:rPr>
              <a:t>eknihy.cuni.cz</a:t>
            </a:r>
            <a:endParaRPr lang="cs-CZ" sz="2800" b="1" u="sng" dirty="0" smtClean="0"/>
          </a:p>
          <a:p>
            <a:pPr marL="571500" indent="-571500">
              <a:lnSpc>
                <a:spcPct val="200000"/>
              </a:lnSpc>
              <a:buClr>
                <a:srgbClr val="6BBC34"/>
              </a:buClr>
            </a:pPr>
            <a:r>
              <a:rPr lang="cs-CZ" sz="2800" b="1" dirty="0" smtClean="0"/>
              <a:t>volně </a:t>
            </a:r>
            <a:r>
              <a:rPr lang="cs-CZ" sz="2800" b="1" dirty="0"/>
              <a:t>dostupné knihy 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(OA + public </a:t>
            </a:r>
            <a:r>
              <a:rPr lang="cs-CZ" sz="2800" b="1" dirty="0" err="1">
                <a:solidFill>
                  <a:schemeClr val="bg1">
                    <a:lumMod val="50000"/>
                  </a:schemeClr>
                </a:solidFill>
              </a:rPr>
              <a:t>domain</a:t>
            </a:r>
            <a:r>
              <a:rPr lang="cs-CZ" sz="2800" b="1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571500" indent="-571500">
              <a:lnSpc>
                <a:spcPct val="200000"/>
              </a:lnSpc>
              <a:buClr>
                <a:srgbClr val="6BBC34"/>
              </a:buClr>
            </a:pPr>
            <a:r>
              <a:rPr lang="cs-CZ" sz="2800" b="1" dirty="0"/>
              <a:t>vlastní </a:t>
            </a:r>
            <a:r>
              <a:rPr lang="cs-CZ" sz="2800" b="1" dirty="0" smtClean="0"/>
              <a:t>nákup</a:t>
            </a:r>
            <a:endParaRPr lang="cs-CZ" sz="2800" b="1" dirty="0"/>
          </a:p>
          <a:p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428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Nabídka fakultních e-knih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0"/>
            <a:ext cx="7920880" cy="4349080"/>
          </a:xfrm>
        </p:spPr>
        <p:txBody>
          <a:bodyPr>
            <a:normAutofit lnSpcReduction="10000"/>
          </a:bodyPr>
          <a:lstStyle/>
          <a:p>
            <a:r>
              <a:rPr lang="cs-CZ" b="1" dirty="0" err="1"/>
              <a:t>ebrary</a:t>
            </a:r>
            <a:r>
              <a:rPr lang="cs-CZ" b="1" dirty="0"/>
              <a:t> </a:t>
            </a:r>
            <a:r>
              <a:rPr lang="cs-CZ" sz="2800" dirty="0"/>
              <a:t>(přes 74 000 v kolekci </a:t>
            </a:r>
            <a:r>
              <a:rPr lang="cs-CZ" sz="2800" dirty="0" err="1" smtClean="0"/>
              <a:t>Academic</a:t>
            </a:r>
            <a:r>
              <a:rPr lang="cs-CZ" sz="2800" dirty="0" smtClean="0"/>
              <a:t> </a:t>
            </a:r>
            <a:r>
              <a:rPr lang="cs-CZ" sz="2800" dirty="0" err="1" smtClean="0"/>
              <a:t>Complete</a:t>
            </a:r>
            <a:r>
              <a:rPr lang="cs-CZ" sz="2800" dirty="0" smtClean="0"/>
              <a:t> s možností </a:t>
            </a:r>
            <a:r>
              <a:rPr lang="cs-CZ" sz="2800" dirty="0"/>
              <a:t>dokoupení </a:t>
            </a:r>
            <a:r>
              <a:rPr lang="cs-CZ" sz="2800" dirty="0" smtClean="0"/>
              <a:t>jednotlivých titulů)</a:t>
            </a:r>
            <a:endParaRPr lang="cs-CZ" sz="2800" dirty="0"/>
          </a:p>
          <a:p>
            <a:endParaRPr lang="cs-CZ" sz="2600" dirty="0"/>
          </a:p>
          <a:p>
            <a:r>
              <a:rPr lang="cs-CZ" b="1" dirty="0"/>
              <a:t>EBSCO</a:t>
            </a:r>
            <a:r>
              <a:rPr lang="cs-CZ" dirty="0"/>
              <a:t> </a:t>
            </a:r>
            <a:r>
              <a:rPr lang="cs-CZ" sz="2800" dirty="0"/>
              <a:t>(126 nakoupených a 3 626 </a:t>
            </a:r>
            <a:r>
              <a:rPr lang="cs-CZ" sz="2800" dirty="0" smtClean="0"/>
              <a:t>dostupných)</a:t>
            </a:r>
          </a:p>
          <a:p>
            <a:endParaRPr lang="cs-CZ" sz="2800" dirty="0" smtClean="0"/>
          </a:p>
          <a:p>
            <a:r>
              <a:rPr lang="cs-CZ" b="1" dirty="0" smtClean="0"/>
              <a:t>eReading.cz</a:t>
            </a:r>
            <a:r>
              <a:rPr lang="cs-CZ" sz="2800" dirty="0" smtClean="0"/>
              <a:t> – nově i české e-knihy</a:t>
            </a:r>
          </a:p>
          <a:p>
            <a:endParaRPr lang="cs-CZ" sz="2600" b="1" dirty="0"/>
          </a:p>
          <a:p>
            <a:r>
              <a:rPr lang="cs-CZ" sz="2800" dirty="0" smtClean="0"/>
              <a:t>pouze </a:t>
            </a:r>
            <a:r>
              <a:rPr lang="cs-CZ" sz="2800" dirty="0"/>
              <a:t>online </a:t>
            </a:r>
            <a:r>
              <a:rPr lang="cs-CZ" sz="2800" dirty="0" smtClean="0"/>
              <a:t>čtení: </a:t>
            </a:r>
            <a:r>
              <a:rPr lang="cs-CZ" sz="2800" b="1" dirty="0"/>
              <a:t>Oxford </a:t>
            </a:r>
            <a:r>
              <a:rPr lang="cs-CZ" sz="2800" b="1" dirty="0" err="1"/>
              <a:t>Scholarship</a:t>
            </a:r>
            <a:r>
              <a:rPr lang="cs-CZ" sz="2800" b="1" dirty="0"/>
              <a:t> Online </a:t>
            </a:r>
            <a:r>
              <a:rPr lang="cs-CZ" sz="2800" dirty="0" err="1" smtClean="0"/>
              <a:t>Philosophy</a:t>
            </a:r>
            <a:r>
              <a:rPr lang="cs-CZ" sz="2800" dirty="0" smtClean="0"/>
              <a:t> a </a:t>
            </a:r>
            <a:r>
              <a:rPr lang="cs-CZ" sz="2800" dirty="0"/>
              <a:t>Religion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(přes 2 tis.), aj.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sz="28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428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Čtení e-knih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434908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on-line </a:t>
            </a:r>
            <a:r>
              <a:rPr lang="cs-CZ" dirty="0"/>
              <a:t>- internetový prohlížeč</a:t>
            </a:r>
          </a:p>
          <a:p>
            <a:endParaRPr lang="cs-CZ" b="1" dirty="0"/>
          </a:p>
          <a:p>
            <a:r>
              <a:rPr lang="cs-CZ" b="1" dirty="0"/>
              <a:t>off-line </a:t>
            </a:r>
            <a:r>
              <a:rPr lang="cs-CZ" dirty="0"/>
              <a:t>stažením </a:t>
            </a:r>
            <a:r>
              <a:rPr lang="cs-CZ" b="1" dirty="0"/>
              <a:t>PDF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/>
              <a:t>omezení v počtu </a:t>
            </a:r>
            <a:r>
              <a:rPr lang="cs-CZ" dirty="0" smtClean="0"/>
              <a:t>stažených stránek</a:t>
            </a:r>
            <a:endParaRPr lang="cs-CZ" dirty="0"/>
          </a:p>
          <a:p>
            <a:pPr lvl="1"/>
            <a:r>
              <a:rPr lang="cs-CZ" dirty="0"/>
              <a:t>špatná viditelnost na malém zařízení </a:t>
            </a:r>
          </a:p>
          <a:p>
            <a:pPr marL="857250" lvl="2" indent="0">
              <a:buNone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(čtečka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bez podpory Adobe DRM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- Kindle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endParaRPr lang="cs-CZ" b="1" dirty="0"/>
          </a:p>
          <a:p>
            <a:r>
              <a:rPr lang="cs-CZ" b="1" dirty="0"/>
              <a:t>off-line </a:t>
            </a:r>
            <a:r>
              <a:rPr lang="cs-CZ" b="1" dirty="0" smtClean="0"/>
              <a:t>výpůjčka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428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Postup off-line výpůjčky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vyhledání e-knihy k </a:t>
            </a:r>
            <a:r>
              <a:rPr lang="cs-CZ" dirty="0" smtClean="0"/>
              <a:t>výpůjčce</a:t>
            </a:r>
          </a:p>
          <a:p>
            <a:endParaRPr lang="cs-CZ" dirty="0"/>
          </a:p>
          <a:p>
            <a:r>
              <a:rPr lang="cs-CZ" dirty="0" smtClean="0"/>
              <a:t>stažení v programu</a:t>
            </a:r>
            <a:r>
              <a:rPr lang="cs-CZ" dirty="0"/>
              <a:t> </a:t>
            </a:r>
            <a:r>
              <a:rPr lang="cs-CZ" dirty="0">
                <a:hlinkClick r:id="rId2"/>
              </a:rPr>
              <a:t>Adobe Digital </a:t>
            </a:r>
            <a:r>
              <a:rPr lang="cs-CZ" dirty="0" err="1" smtClean="0">
                <a:hlinkClick r:id="rId2"/>
              </a:rPr>
              <a:t>Editions</a:t>
            </a:r>
            <a:endParaRPr lang="cs-CZ" dirty="0" smtClean="0"/>
          </a:p>
          <a:p>
            <a:pPr lvl="1"/>
            <a:r>
              <a:rPr lang="cs-CZ" dirty="0" smtClean="0"/>
              <a:t>Adobe ID</a:t>
            </a:r>
          </a:p>
          <a:p>
            <a:pPr lvl="1"/>
            <a:r>
              <a:rPr lang="cs-CZ" dirty="0" smtClean="0"/>
              <a:t>autorizování PC a čtečky podporující DRM </a:t>
            </a:r>
            <a:r>
              <a:rPr lang="cs-CZ" sz="2400" dirty="0" smtClean="0"/>
              <a:t> </a:t>
            </a:r>
          </a:p>
          <a:p>
            <a:pPr marL="400050" lvl="1" indent="0">
              <a:buNone/>
            </a:pPr>
            <a:r>
              <a:rPr lang="cs-CZ" sz="1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cs-CZ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cs-CZ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Bluefire</a:t>
            </a:r>
            <a:r>
              <a:rPr lang="cs-CZ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Reader</a:t>
            </a:r>
            <a:r>
              <a:rPr lang="cs-CZ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pro </a:t>
            </a:r>
            <a:r>
              <a:rPr lang="cs-CZ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iPad</a:t>
            </a:r>
            <a:r>
              <a:rPr lang="cs-CZ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cs-CZ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Aldiko</a:t>
            </a:r>
            <a:r>
              <a:rPr lang="cs-CZ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pro chytré </a:t>
            </a:r>
            <a:r>
              <a:rPr lang="cs-CZ" sz="2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telefonyAndroid</a:t>
            </a:r>
            <a:r>
              <a:rPr lang="cs-CZ" sz="2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OS)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vypůjčená </a:t>
            </a:r>
            <a:r>
              <a:rPr lang="cs-CZ" dirty="0"/>
              <a:t>e-kniha je k dispozici na čtečce a PC po dobu výpůjčky</a:t>
            </a:r>
            <a:r>
              <a:rPr lang="cs-CZ" sz="2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(až </a:t>
            </a:r>
            <a:r>
              <a:rPr lang="cs-CZ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 6 zařízeních)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020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Říjen 2011 - 2012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8208912" cy="434908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 oprava displeje, 2. poškrábaný</a:t>
            </a:r>
          </a:p>
          <a:p>
            <a:r>
              <a:rPr lang="cs-CZ" dirty="0"/>
              <a:t>n</a:t>
            </a:r>
            <a:r>
              <a:rPr lang="cs-CZ" dirty="0" smtClean="0"/>
              <a:t>enabité čtečky -&gt; zamrzlé</a:t>
            </a:r>
          </a:p>
          <a:p>
            <a:r>
              <a:rPr lang="cs-CZ" dirty="0"/>
              <a:t>p</a:t>
            </a:r>
            <a:r>
              <a:rPr lang="cs-CZ" dirty="0" smtClean="0"/>
              <a:t>růběžné mazání</a:t>
            </a:r>
          </a:p>
          <a:p>
            <a:r>
              <a:rPr lang="cs-CZ" dirty="0" smtClean="0"/>
              <a:t>prodlužování termínu vracení 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(nízké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zpozdné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cs-CZ" dirty="0"/>
              <a:t>nutnost půjčovat zaměstnanci 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(stipendisté nemohou sepsat smlouvu o vypůjčení)</a:t>
            </a:r>
          </a:p>
          <a:p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sz="2800" dirty="0"/>
              <a:t>semináře v knihovnách 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(čtečky a </a:t>
            </a:r>
            <a:r>
              <a:rPr lang="cs-CZ" sz="2000" dirty="0" err="1">
                <a:solidFill>
                  <a:schemeClr val="bg1">
                    <a:lumMod val="50000"/>
                  </a:schemeClr>
                </a:solidFill>
              </a:rPr>
              <a:t>iPady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138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0000" y="878855"/>
            <a:ext cx="7772400" cy="2190105"/>
          </a:xfrm>
        </p:spPr>
        <p:txBody>
          <a:bodyPr>
            <a:normAutofit/>
          </a:bodyPr>
          <a:lstStyle/>
          <a:p>
            <a:r>
              <a:rPr lang="cs-CZ" sz="3200" b="0" dirty="0" smtClean="0">
                <a:solidFill>
                  <a:srgbClr val="6FBD07"/>
                </a:solidFill>
              </a:rPr>
              <a:t>Doporučení pro nákup čteček</a:t>
            </a:r>
            <a:r>
              <a:rPr lang="cs-CZ" sz="3200" dirty="0" smtClean="0">
                <a:solidFill>
                  <a:srgbClr val="6FBD07"/>
                </a:solidFill>
              </a:rPr>
              <a:t/>
            </a:r>
            <a:br>
              <a:rPr lang="cs-CZ" sz="3200" dirty="0" smtClean="0">
                <a:solidFill>
                  <a:srgbClr val="6FBD07"/>
                </a:solidFill>
              </a:rPr>
            </a:br>
            <a:r>
              <a:rPr lang="cs-CZ" sz="2800" dirty="0" err="1">
                <a:solidFill>
                  <a:srgbClr val="6FBD07"/>
                </a:solidFill>
              </a:rPr>
              <a:t>Nook</a:t>
            </a:r>
            <a:r>
              <a:rPr lang="cs-CZ" sz="2800" dirty="0">
                <a:solidFill>
                  <a:srgbClr val="6FBD07"/>
                </a:solidFill>
              </a:rPr>
              <a:t> </a:t>
            </a:r>
            <a:r>
              <a:rPr lang="cs-CZ" sz="2800" dirty="0" err="1">
                <a:solidFill>
                  <a:srgbClr val="6FBD07"/>
                </a:solidFill>
              </a:rPr>
              <a:t>Simple</a:t>
            </a:r>
            <a:r>
              <a:rPr lang="cs-CZ" sz="2800" dirty="0">
                <a:solidFill>
                  <a:srgbClr val="6FBD07"/>
                </a:solidFill>
              </a:rPr>
              <a:t> </a:t>
            </a:r>
            <a:r>
              <a:rPr lang="cs-CZ" sz="2800" dirty="0" err="1">
                <a:solidFill>
                  <a:srgbClr val="6FBD07"/>
                </a:solidFill>
              </a:rPr>
              <a:t>Touch</a:t>
            </a:r>
            <a:r>
              <a:rPr lang="cs-CZ" sz="2800" dirty="0">
                <a:solidFill>
                  <a:srgbClr val="6FBD07"/>
                </a:solidFill>
              </a:rPr>
              <a:t> </a:t>
            </a:r>
            <a:r>
              <a:rPr lang="cs-CZ" sz="2000" dirty="0" smtClean="0">
                <a:solidFill>
                  <a:srgbClr val="6FBD07"/>
                </a:solidFill>
              </a:rPr>
              <a:t>(vč. </a:t>
            </a:r>
            <a:r>
              <a:rPr lang="cs-CZ" sz="2000" dirty="0" err="1" smtClean="0">
                <a:solidFill>
                  <a:srgbClr val="6FBD07"/>
                </a:solidFill>
              </a:rPr>
              <a:t>GlowLight</a:t>
            </a:r>
            <a:r>
              <a:rPr lang="cs-CZ" sz="2000" dirty="0" smtClean="0">
                <a:solidFill>
                  <a:srgbClr val="6FBD07"/>
                </a:solidFill>
              </a:rPr>
              <a:t>)</a:t>
            </a:r>
            <a:r>
              <a:rPr lang="cs-CZ" sz="2200" dirty="0" smtClean="0">
                <a:solidFill>
                  <a:srgbClr val="6FBD07"/>
                </a:solidFill>
              </a:rPr>
              <a:t>,</a:t>
            </a:r>
            <a:r>
              <a:rPr lang="cs-CZ" sz="2800" dirty="0" smtClean="0">
                <a:solidFill>
                  <a:srgbClr val="6FBD07"/>
                </a:solidFill>
              </a:rPr>
              <a:t> </a:t>
            </a:r>
            <a:r>
              <a:rPr lang="cs-CZ" sz="2800" dirty="0" err="1" smtClean="0">
                <a:solidFill>
                  <a:srgbClr val="6FBD07"/>
                </a:solidFill>
              </a:rPr>
              <a:t>PocketBook</a:t>
            </a:r>
            <a:r>
              <a:rPr lang="cs-CZ" sz="2800" b="0" dirty="0" smtClean="0">
                <a:solidFill>
                  <a:srgbClr val="6FBD07"/>
                </a:solidFill>
              </a:rPr>
              <a:t/>
            </a:r>
            <a:br>
              <a:rPr lang="cs-CZ" sz="2800" b="0" dirty="0" smtClean="0">
                <a:solidFill>
                  <a:srgbClr val="6FBD07"/>
                </a:solidFill>
              </a:rPr>
            </a:br>
            <a:r>
              <a:rPr lang="cs-CZ" sz="2800" b="0" dirty="0" smtClean="0">
                <a:solidFill>
                  <a:srgbClr val="6FBD07"/>
                </a:solidFill>
              </a:rPr>
              <a:t>a tabletu </a:t>
            </a:r>
            <a:r>
              <a:rPr lang="cs-CZ" sz="2800" dirty="0" err="1" smtClean="0">
                <a:solidFill>
                  <a:srgbClr val="6FBD07"/>
                </a:solidFill>
              </a:rPr>
              <a:t>iPad</a:t>
            </a:r>
            <a:r>
              <a:rPr lang="cs-CZ" sz="2800" dirty="0" smtClean="0">
                <a:solidFill>
                  <a:srgbClr val="6FBD07"/>
                </a:solidFill>
              </a:rPr>
              <a:t>.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04248" y="6309320"/>
            <a:ext cx="2133600" cy="365125"/>
          </a:xfrm>
        </p:spPr>
        <p:txBody>
          <a:bodyPr/>
          <a:lstStyle/>
          <a:p>
            <a:fld id="{63E3BFEC-11C7-4E40-A59D-F54BB2B896E2}" type="datetime1">
              <a:rPr lang="cs-CZ" smtClean="0"/>
              <a:t>2.12.2012</a:t>
            </a:fld>
            <a:endParaRPr lang="cs-CZ" dirty="0"/>
          </a:p>
        </p:txBody>
      </p:sp>
      <p:pic>
        <p:nvPicPr>
          <p:cNvPr id="6" name="Picture 2" descr="Creative Commons Licen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776" y="6670501"/>
            <a:ext cx="7620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zápatí 4"/>
          <p:cNvSpPr txBox="1">
            <a:spLocks/>
          </p:cNvSpPr>
          <p:nvPr/>
        </p:nvSpPr>
        <p:spPr>
          <a:xfrm>
            <a:off x="6050632" y="606686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Radka Syrová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752600"/>
          </a:xfrm>
        </p:spPr>
        <p:txBody>
          <a:bodyPr/>
          <a:lstStyle/>
          <a:p>
            <a:r>
              <a:rPr lang="cs-CZ" b="1" dirty="0"/>
              <a:t>Radka Syrová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radka.syrova@ff.cuni.cz</a:t>
            </a:r>
          </a:p>
          <a:p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www.kjp.ff.cuni.cz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98696" y="306896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Otázky?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77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341056"/>
            <a:ext cx="4882019" cy="382424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512168"/>
          </a:xfrm>
        </p:spPr>
        <p:txBody>
          <a:bodyPr>
            <a:normAutofit/>
          </a:bodyPr>
          <a:lstStyle/>
          <a:p>
            <a:r>
              <a:rPr lang="cs-CZ" b="1" dirty="0" smtClean="0"/>
              <a:t>Čtečky a tablety na FF UK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536504"/>
          </a:xfrm>
        </p:spPr>
        <p:txBody>
          <a:bodyPr>
            <a:normAutofit/>
          </a:bodyPr>
          <a:lstStyle/>
          <a:p>
            <a:pPr>
              <a:buClr>
                <a:srgbClr val="358A2E"/>
              </a:buClr>
            </a:pPr>
            <a:r>
              <a:rPr lang="cs-CZ" sz="2400" b="1" dirty="0" smtClean="0"/>
              <a:t>Knihovna Jana Palacha</a:t>
            </a:r>
          </a:p>
          <a:p>
            <a:pPr>
              <a:buClr>
                <a:srgbClr val="358A2E"/>
              </a:buClr>
            </a:pPr>
            <a:r>
              <a:rPr lang="cs-CZ" sz="2400" b="1" dirty="0" smtClean="0"/>
              <a:t>Knihovna filosofie a religionistiky</a:t>
            </a:r>
          </a:p>
          <a:p>
            <a:pPr>
              <a:buClr>
                <a:srgbClr val="C00000"/>
              </a:buClr>
            </a:pPr>
            <a:r>
              <a:rPr lang="cs-CZ" sz="2400" b="1" dirty="0"/>
              <a:t>Knihovna Celetná</a:t>
            </a:r>
            <a:endParaRPr lang="cs-CZ" sz="2400" b="1" dirty="0">
              <a:solidFill>
                <a:srgbClr val="3CAB05"/>
              </a:solidFill>
            </a:endParaRPr>
          </a:p>
          <a:p>
            <a:endParaRPr lang="cs-CZ" sz="2400" dirty="0">
              <a:solidFill>
                <a:srgbClr val="3CAB05"/>
              </a:solidFill>
            </a:endParaRPr>
          </a:p>
          <a:p>
            <a:endParaRPr lang="cs-CZ" sz="24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  <p:sp>
        <p:nvSpPr>
          <p:cNvPr id="5" name="AutoShape 2" descr="Knihovny FF UK"/>
          <p:cNvSpPr>
            <a:spLocks noChangeAspect="1" noChangeArrowheads="1"/>
          </p:cNvSpPr>
          <p:nvPr/>
        </p:nvSpPr>
        <p:spPr bwMode="auto">
          <a:xfrm>
            <a:off x="155575" y="-2147888"/>
            <a:ext cx="5715000" cy="447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02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51216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Čtečky a tablety </a:t>
            </a:r>
            <a:br>
              <a:rPr lang="cs-CZ" b="1" dirty="0" smtClean="0"/>
            </a:br>
            <a:r>
              <a:rPr lang="cs-CZ" b="1" dirty="0"/>
              <a:t>v Knihovně Jana Palacha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44216"/>
            <a:ext cx="8229600" cy="434908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6 </a:t>
            </a:r>
            <a:r>
              <a:rPr lang="cs-CZ" b="1" dirty="0"/>
              <a:t>čteček</a:t>
            </a:r>
          </a:p>
          <a:p>
            <a:pPr lvl="3"/>
            <a:r>
              <a:rPr lang="cs-CZ" dirty="0"/>
              <a:t>NOOK </a:t>
            </a:r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Touch</a:t>
            </a:r>
            <a:endParaRPr lang="cs-CZ" dirty="0"/>
          </a:p>
          <a:p>
            <a:pPr lvl="3"/>
            <a:r>
              <a:rPr lang="cs-CZ" dirty="0" err="1"/>
              <a:t>iRiver</a:t>
            </a:r>
            <a:r>
              <a:rPr lang="cs-CZ" dirty="0"/>
              <a:t> </a:t>
            </a:r>
            <a:r>
              <a:rPr lang="cs-CZ" dirty="0" err="1"/>
              <a:t>Cover</a:t>
            </a:r>
            <a:r>
              <a:rPr lang="cs-CZ" dirty="0"/>
              <a:t> Story</a:t>
            </a:r>
          </a:p>
          <a:p>
            <a:pPr lvl="3"/>
            <a:r>
              <a:rPr lang="cs-CZ" dirty="0" err="1"/>
              <a:t>PocketBook</a:t>
            </a:r>
            <a:r>
              <a:rPr lang="cs-CZ" dirty="0"/>
              <a:t> PRO 602</a:t>
            </a:r>
          </a:p>
          <a:p>
            <a:pPr lvl="3"/>
            <a:r>
              <a:rPr lang="cs-CZ" dirty="0" err="1"/>
              <a:t>PocketBook</a:t>
            </a:r>
            <a:r>
              <a:rPr lang="cs-CZ" dirty="0"/>
              <a:t> PRO </a:t>
            </a:r>
            <a:r>
              <a:rPr lang="cs-CZ" dirty="0" smtClean="0"/>
              <a:t>902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(velký formát pro A4 PDF)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lvl="3"/>
            <a:r>
              <a:rPr lang="cs-CZ" dirty="0" err="1"/>
              <a:t>Jinke</a:t>
            </a:r>
            <a:r>
              <a:rPr lang="cs-CZ" dirty="0"/>
              <a:t> </a:t>
            </a:r>
            <a:r>
              <a:rPr lang="cs-CZ" dirty="0" err="1"/>
              <a:t>Hanlin</a:t>
            </a:r>
            <a:r>
              <a:rPr lang="cs-CZ" dirty="0"/>
              <a:t> V3</a:t>
            </a:r>
            <a:r>
              <a:rPr lang="cs-CZ" dirty="0" smtClean="0"/>
              <a:t>+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(prezenční)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lvl="3"/>
            <a:r>
              <a:rPr lang="cs-CZ" dirty="0"/>
              <a:t>Kindle 3 </a:t>
            </a:r>
            <a:r>
              <a:rPr lang="cs-CZ" sz="1600" dirty="0" smtClean="0">
                <a:solidFill>
                  <a:srgbClr val="C00000"/>
                </a:solidFill>
              </a:rPr>
              <a:t>(</a:t>
            </a:r>
            <a:r>
              <a:rPr lang="cs-CZ" sz="1600" dirty="0">
                <a:solidFill>
                  <a:srgbClr val="C00000"/>
                </a:solidFill>
              </a:rPr>
              <a:t>bez podpory DRM</a:t>
            </a:r>
            <a:r>
              <a:rPr lang="cs-CZ" sz="1600" dirty="0" smtClean="0">
                <a:solidFill>
                  <a:srgbClr val="C00000"/>
                </a:solidFill>
              </a:rPr>
              <a:t>)</a:t>
            </a:r>
          </a:p>
          <a:p>
            <a:r>
              <a:rPr lang="cs-CZ" b="1" dirty="0" smtClean="0"/>
              <a:t>2 tablety</a:t>
            </a:r>
            <a:endParaRPr lang="cs-CZ" b="1" dirty="0"/>
          </a:p>
          <a:p>
            <a:pPr lvl="3"/>
            <a:r>
              <a:rPr lang="cs-CZ" dirty="0" smtClean="0"/>
              <a:t>SAMSUNG </a:t>
            </a:r>
            <a:r>
              <a:rPr lang="cs-CZ" dirty="0" err="1"/>
              <a:t>Galaxy</a:t>
            </a:r>
            <a:r>
              <a:rPr lang="cs-CZ" dirty="0"/>
              <a:t> </a:t>
            </a:r>
            <a:r>
              <a:rPr lang="cs-CZ" dirty="0" smtClean="0"/>
              <a:t>TAB</a:t>
            </a:r>
          </a:p>
          <a:p>
            <a:pPr lvl="3"/>
            <a:r>
              <a:rPr lang="cs-CZ" dirty="0" err="1" smtClean="0"/>
              <a:t>BlackBerry</a:t>
            </a:r>
            <a:r>
              <a:rPr lang="cs-CZ" dirty="0" smtClean="0"/>
              <a:t> </a:t>
            </a:r>
            <a:r>
              <a:rPr lang="cs-CZ" dirty="0" err="1"/>
              <a:t>Playbook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sz="1600" dirty="0">
                <a:solidFill>
                  <a:srgbClr val="C00000"/>
                </a:solidFill>
              </a:rPr>
              <a:t>(bez podpory DRM)</a:t>
            </a:r>
          </a:p>
          <a:p>
            <a:pPr lvl="3"/>
            <a:r>
              <a:rPr lang="cs-CZ" dirty="0" smtClean="0">
                <a:solidFill>
                  <a:srgbClr val="3CAB05"/>
                </a:solidFill>
              </a:rPr>
              <a:t>plánovaný </a:t>
            </a:r>
            <a:r>
              <a:rPr lang="cs-CZ" dirty="0" err="1" smtClean="0">
                <a:solidFill>
                  <a:srgbClr val="3CAB05"/>
                </a:solidFill>
              </a:rPr>
              <a:t>iPad</a:t>
            </a:r>
            <a:endParaRPr lang="cs-CZ" dirty="0">
              <a:solidFill>
                <a:srgbClr val="3CAB05"/>
              </a:solidFill>
            </a:endParaRPr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020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Čtečky a tablety </a:t>
            </a:r>
            <a:br>
              <a:rPr lang="cs-CZ" b="1" dirty="0"/>
            </a:br>
            <a:r>
              <a:rPr lang="cs-CZ" b="1" dirty="0"/>
              <a:t>v Knihovně </a:t>
            </a:r>
            <a:r>
              <a:rPr lang="cs-CZ" b="1" dirty="0" smtClean="0"/>
              <a:t>filosofie a religionistiky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176465"/>
          </a:xfrm>
        </p:spPr>
        <p:txBody>
          <a:bodyPr/>
          <a:lstStyle/>
          <a:p>
            <a:r>
              <a:rPr lang="cs-CZ" b="1" dirty="0" smtClean="0"/>
              <a:t>3 čtečky</a:t>
            </a:r>
          </a:p>
          <a:p>
            <a:pPr lvl="2"/>
            <a:r>
              <a:rPr lang="cs-CZ" dirty="0"/>
              <a:t>NOOK </a:t>
            </a:r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Touch</a:t>
            </a:r>
            <a:endParaRPr lang="cs-CZ" dirty="0"/>
          </a:p>
          <a:p>
            <a:pPr lvl="2"/>
            <a:r>
              <a:rPr lang="cs-CZ" dirty="0" err="1" smtClean="0"/>
              <a:t>PocketBook</a:t>
            </a:r>
            <a:r>
              <a:rPr lang="cs-CZ" dirty="0" smtClean="0"/>
              <a:t> </a:t>
            </a:r>
            <a:r>
              <a:rPr lang="cs-CZ" dirty="0"/>
              <a:t>PRO 602</a:t>
            </a:r>
          </a:p>
          <a:p>
            <a:pPr lvl="2"/>
            <a:r>
              <a:rPr lang="cs-CZ" dirty="0" err="1"/>
              <a:t>PocketBook</a:t>
            </a:r>
            <a:r>
              <a:rPr lang="cs-CZ" dirty="0"/>
              <a:t> PRO 902 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(velký formát pro A4 PDF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lvl="2"/>
            <a:endParaRPr lang="cs-CZ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ablet </a:t>
            </a:r>
          </a:p>
          <a:p>
            <a:pPr lvl="2"/>
            <a:r>
              <a:rPr lang="cs-CZ" dirty="0" smtClean="0">
                <a:solidFill>
                  <a:srgbClr val="3CAB05"/>
                </a:solidFill>
              </a:rPr>
              <a:t>plánovaný </a:t>
            </a:r>
            <a:r>
              <a:rPr lang="cs-CZ" dirty="0" err="1" smtClean="0">
                <a:solidFill>
                  <a:srgbClr val="3CAB05"/>
                </a:solidFill>
              </a:rPr>
              <a:t>iPad</a:t>
            </a:r>
            <a:endParaRPr lang="cs-CZ" dirty="0">
              <a:solidFill>
                <a:srgbClr val="3CAB05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22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Čtečky a tablety </a:t>
            </a:r>
            <a:br>
              <a:rPr lang="cs-CZ" b="1" dirty="0"/>
            </a:br>
            <a:r>
              <a:rPr lang="cs-CZ" b="1" dirty="0"/>
              <a:t>v Knihovně </a:t>
            </a:r>
            <a:r>
              <a:rPr lang="cs-CZ" b="1" dirty="0" smtClean="0"/>
              <a:t>Celetná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72208"/>
            <a:ext cx="8229600" cy="4349080"/>
          </a:xfrm>
        </p:spPr>
        <p:txBody>
          <a:bodyPr>
            <a:normAutofit/>
          </a:bodyPr>
          <a:lstStyle/>
          <a:p>
            <a:r>
              <a:rPr lang="cs-CZ" b="1" dirty="0" smtClean="0"/>
              <a:t>3 čtečky</a:t>
            </a:r>
          </a:p>
          <a:p>
            <a:pPr lvl="2"/>
            <a:r>
              <a:rPr lang="cs-CZ" dirty="0" smtClean="0"/>
              <a:t>eReading.cz </a:t>
            </a:r>
          </a:p>
          <a:p>
            <a:pPr lvl="2"/>
            <a:r>
              <a:rPr lang="cs-CZ" dirty="0" smtClean="0"/>
              <a:t>NOOK</a:t>
            </a:r>
          </a:p>
          <a:p>
            <a:pPr lvl="2"/>
            <a:r>
              <a:rPr lang="cs-CZ" dirty="0" smtClean="0"/>
              <a:t>SONY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3 tablety</a:t>
            </a:r>
          </a:p>
          <a:p>
            <a:pPr lvl="2"/>
            <a:r>
              <a:rPr lang="cs-CZ" dirty="0" smtClean="0"/>
              <a:t>2x </a:t>
            </a:r>
            <a:r>
              <a:rPr lang="cs-CZ" dirty="0" err="1" smtClean="0"/>
              <a:t>iPad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3CAB05"/>
                </a:solidFill>
              </a:rPr>
              <a:t>- nejpůjčovanější</a:t>
            </a:r>
          </a:p>
          <a:p>
            <a:pPr lvl="2"/>
            <a:r>
              <a:rPr lang="cs-CZ" dirty="0" smtClean="0"/>
              <a:t>Kindle </a:t>
            </a:r>
            <a:r>
              <a:rPr lang="cs-CZ" dirty="0" err="1" smtClean="0"/>
              <a:t>Fire</a:t>
            </a:r>
            <a:r>
              <a:rPr lang="cs-CZ" dirty="0" smtClean="0"/>
              <a:t> </a:t>
            </a:r>
            <a:r>
              <a:rPr lang="cs-CZ" sz="1800" dirty="0">
                <a:solidFill>
                  <a:srgbClr val="C00000"/>
                </a:solidFill>
              </a:rPr>
              <a:t>(</a:t>
            </a:r>
            <a:r>
              <a:rPr lang="cs-CZ" sz="1800" dirty="0" smtClean="0">
                <a:solidFill>
                  <a:srgbClr val="C00000"/>
                </a:solidFill>
              </a:rPr>
              <a:t>bez podpory DRM)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229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</a:t>
            </a:r>
            <a:r>
              <a:rPr lang="cs-CZ" b="1" dirty="0" smtClean="0"/>
              <a:t>ritéria výběru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49080"/>
          </a:xfrm>
        </p:spPr>
        <p:txBody>
          <a:bodyPr>
            <a:normAutofit fontScale="92500" lnSpcReduction="10000"/>
          </a:bodyPr>
          <a:lstStyle/>
          <a:p>
            <a:r>
              <a:rPr lang="cs-CZ" sz="4000" dirty="0" smtClean="0"/>
              <a:t>podpora </a:t>
            </a:r>
            <a:r>
              <a:rPr lang="cs-CZ" sz="4000" dirty="0"/>
              <a:t>formátů </a:t>
            </a:r>
            <a:endParaRPr lang="cs-CZ" sz="4000" dirty="0" smtClean="0"/>
          </a:p>
          <a:p>
            <a:pPr marL="400050" lvl="1" indent="0">
              <a:buNone/>
            </a:pPr>
            <a:r>
              <a:rPr lang="cs-CZ" sz="4000" dirty="0" smtClean="0"/>
              <a:t>a </a:t>
            </a:r>
            <a:r>
              <a:rPr lang="cs-CZ" sz="4000" b="1" dirty="0" smtClean="0"/>
              <a:t>zabezpečení DRM </a:t>
            </a:r>
            <a:r>
              <a:rPr lang="cs-CZ" sz="4000" b="1" dirty="0" smtClean="0">
                <a:solidFill>
                  <a:srgbClr val="3CAB05"/>
                </a:solidFill>
              </a:rPr>
              <a:t>pro off-line výpůjčky </a:t>
            </a:r>
            <a:r>
              <a:rPr lang="cs-CZ" sz="4000" b="1" dirty="0" err="1" smtClean="0">
                <a:solidFill>
                  <a:srgbClr val="3CAB05"/>
                </a:solidFill>
              </a:rPr>
              <a:t>ebrary</a:t>
            </a:r>
            <a:r>
              <a:rPr lang="cs-CZ" sz="4000" b="1" dirty="0" smtClean="0">
                <a:solidFill>
                  <a:srgbClr val="3CAB05"/>
                </a:solidFill>
              </a:rPr>
              <a:t> a </a:t>
            </a:r>
            <a:r>
              <a:rPr lang="cs-CZ" sz="4000" b="1" dirty="0" err="1" smtClean="0">
                <a:solidFill>
                  <a:srgbClr val="3CAB05"/>
                </a:solidFill>
              </a:rPr>
              <a:t>ebsco</a:t>
            </a:r>
            <a:r>
              <a:rPr lang="cs-CZ" sz="4000" b="1" dirty="0" smtClean="0">
                <a:solidFill>
                  <a:srgbClr val="3CAB05"/>
                </a:solidFill>
              </a:rPr>
              <a:t> </a:t>
            </a:r>
          </a:p>
          <a:p>
            <a:pPr marL="400050" lvl="1" indent="0">
              <a:buNone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(odmítnutí daru čtečky bez podpory DRM)</a:t>
            </a:r>
          </a:p>
          <a:p>
            <a:endParaRPr lang="cs-CZ" sz="3500" dirty="0"/>
          </a:p>
          <a:p>
            <a:r>
              <a:rPr lang="cs-CZ" sz="4000" dirty="0" smtClean="0"/>
              <a:t>dostupnost </a:t>
            </a:r>
            <a:r>
              <a:rPr lang="cs-CZ" sz="4000" dirty="0"/>
              <a:t>a </a:t>
            </a:r>
            <a:r>
              <a:rPr lang="cs-CZ" sz="4000" dirty="0" smtClean="0"/>
              <a:t>oblíbenost </a:t>
            </a:r>
          </a:p>
          <a:p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odstoupení od parametru 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Wi-Fi 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u čteček (tablety ano)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84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Jak </a:t>
            </a:r>
            <a:r>
              <a:rPr lang="cs-CZ" b="1" dirty="0" smtClean="0"/>
              <a:t>čtečky/tablety půjčujeme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434908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smlouva o výpůjčce </a:t>
            </a:r>
            <a:r>
              <a:rPr lang="cs-CZ" sz="2600" dirty="0" smtClean="0">
                <a:solidFill>
                  <a:schemeClr val="bg1">
                    <a:lumMod val="50000"/>
                  </a:schemeClr>
                </a:solidFill>
              </a:rPr>
              <a:t>(+ výpůjční řád, </a:t>
            </a:r>
            <a:r>
              <a:rPr lang="cs-CZ" sz="2600" dirty="0">
                <a:solidFill>
                  <a:schemeClr val="bg1">
                    <a:lumMod val="50000"/>
                  </a:schemeClr>
                </a:solidFill>
              </a:rPr>
              <a:t>občanský zákoník</a:t>
            </a:r>
            <a:r>
              <a:rPr lang="cs-CZ" sz="26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cs-CZ" sz="2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b="1" dirty="0"/>
              <a:t>bez </a:t>
            </a:r>
            <a:r>
              <a:rPr lang="cs-CZ" b="1" dirty="0" smtClean="0"/>
              <a:t>zálohy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b="1" dirty="0"/>
              <a:t>výpůjční doba 2 </a:t>
            </a:r>
            <a:r>
              <a:rPr lang="cs-CZ" b="1" dirty="0" smtClean="0"/>
              <a:t>týdny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studenti prezenčního studia, interní doktorandi </a:t>
            </a:r>
            <a:r>
              <a:rPr lang="cs-CZ" dirty="0" smtClean="0"/>
              <a:t>   a </a:t>
            </a:r>
            <a:r>
              <a:rPr lang="cs-CZ" dirty="0"/>
              <a:t>interní zaměstnanci FF </a:t>
            </a:r>
            <a:r>
              <a:rPr lang="cs-CZ" dirty="0" smtClean="0"/>
              <a:t>UK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(knihovna.ff.cuni.cz)</a:t>
            </a:r>
            <a:endParaRPr lang="cs-CZ" sz="2000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394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objednání</a:t>
            </a:r>
            <a:r>
              <a:rPr lang="cs-CZ" dirty="0"/>
              <a:t> v katalogu </a:t>
            </a:r>
            <a:r>
              <a:rPr lang="cs-CZ" dirty="0" smtClean="0"/>
              <a:t>- vyhledání </a:t>
            </a:r>
            <a:r>
              <a:rPr lang="cs-CZ" dirty="0"/>
              <a:t>„</a:t>
            </a:r>
            <a:r>
              <a:rPr lang="cs-CZ" dirty="0" smtClean="0"/>
              <a:t>čtečky“</a:t>
            </a:r>
          </a:p>
          <a:p>
            <a:pPr lvl="1">
              <a:lnSpc>
                <a:spcPct val="150000"/>
              </a:lnSpc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knihovna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Celetná a UFAR bez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objednání ze skladu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vyzvednutí</a:t>
            </a:r>
            <a:r>
              <a:rPr lang="cs-CZ" dirty="0" smtClean="0"/>
              <a:t> </a:t>
            </a:r>
            <a:r>
              <a:rPr lang="cs-CZ" dirty="0"/>
              <a:t>na výpůjčním pultu </a:t>
            </a:r>
            <a:r>
              <a:rPr lang="cs-CZ" dirty="0" smtClean="0"/>
              <a:t>při podepsání smlouvy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podpora</a:t>
            </a:r>
            <a:r>
              <a:rPr lang="cs-CZ" dirty="0" smtClean="0"/>
              <a:t> </a:t>
            </a:r>
            <a:r>
              <a:rPr lang="cs-CZ" dirty="0"/>
              <a:t>v PC studovně </a:t>
            </a:r>
            <a:r>
              <a:rPr lang="cs-CZ" dirty="0" smtClean="0"/>
              <a:t>v KJP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yzvednutí s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podporou na 1 místě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v Knihovně Celetné a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UFARu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b="1" dirty="0"/>
              <a:t>rezervace</a:t>
            </a:r>
            <a:r>
              <a:rPr lang="cs-CZ" dirty="0"/>
              <a:t> </a:t>
            </a:r>
            <a:r>
              <a:rPr lang="cs-CZ" dirty="0" smtClean="0"/>
              <a:t>vypůjčené čtečky v katalogu</a:t>
            </a:r>
          </a:p>
          <a:p>
            <a:pPr>
              <a:lnSpc>
                <a:spcPct val="150000"/>
              </a:lnSpc>
            </a:pPr>
            <a:r>
              <a:rPr lang="cs-CZ" b="1" dirty="0" err="1" smtClean="0"/>
              <a:t>zpozdné</a:t>
            </a:r>
            <a:r>
              <a:rPr lang="cs-CZ" dirty="0" smtClean="0"/>
              <a:t> </a:t>
            </a:r>
            <a:r>
              <a:rPr lang="cs-CZ" dirty="0"/>
              <a:t>stejné jako u knih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19944" y="485056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/>
              <a:t>Postup </a:t>
            </a:r>
            <a:r>
              <a:rPr lang="cs-CZ" b="1" dirty="0" smtClean="0"/>
              <a:t>výpůjčky čtečky/tabletu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020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Čtečky </a:t>
            </a:r>
            <a:r>
              <a:rPr lang="cs-CZ" b="1" dirty="0" smtClean="0"/>
              <a:t>&gt; </a:t>
            </a:r>
            <a:r>
              <a:rPr lang="cs-CZ" b="1" dirty="0"/>
              <a:t>jednotky </a:t>
            </a:r>
            <a:r>
              <a:rPr lang="cs-CZ" b="1" dirty="0" smtClean="0"/>
              <a:t>&gt; </a:t>
            </a:r>
            <a:r>
              <a:rPr lang="cs-CZ" b="1" dirty="0"/>
              <a:t>svazky </a:t>
            </a:r>
            <a:r>
              <a:rPr lang="cs-CZ" b="1" dirty="0" smtClean="0"/>
              <a:t>periodik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2246-3ED9-4162-8691-5548A8D9962B}" type="datetime1">
              <a:rPr lang="cs-CZ" smtClean="0"/>
              <a:t>2.12.2012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98232" y="6093296"/>
            <a:ext cx="2895600" cy="365125"/>
          </a:xfrm>
        </p:spPr>
        <p:txBody>
          <a:bodyPr/>
          <a:lstStyle/>
          <a:p>
            <a:r>
              <a:rPr lang="cs-CZ" dirty="0" smtClean="0"/>
              <a:t>Radka Syrová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0" y="1541386"/>
            <a:ext cx="9121640" cy="4407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11382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462</Words>
  <Application>Microsoft Office PowerPoint</Application>
  <PresentationFormat>Předvádění na obrazovce (4:3)</PresentationFormat>
  <Paragraphs>134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Motiv sady Office</vt:lpstr>
      <vt:lpstr>1_Motiv sady Office</vt:lpstr>
      <vt:lpstr>Vlastní návrh</vt:lpstr>
      <vt:lpstr>Tablety versus čtečky na FF UK</vt:lpstr>
      <vt:lpstr>Čtečky a tablety na FF UK  </vt:lpstr>
      <vt:lpstr>Čtečky a tablety  v Knihovně Jana Palacha  </vt:lpstr>
      <vt:lpstr>Čtečky a tablety  v Knihovně filosofie a religionistiky</vt:lpstr>
      <vt:lpstr>Čtečky a tablety  v Knihovně Celetná</vt:lpstr>
      <vt:lpstr>Kritéria výběru</vt:lpstr>
      <vt:lpstr>Jak čtečky/tablety půjčujeme</vt:lpstr>
      <vt:lpstr>Prezentace aplikace PowerPoint</vt:lpstr>
      <vt:lpstr>Čtečky &gt; jednotky &gt; svazky periodik</vt:lpstr>
      <vt:lpstr>Zdroje e-knih</vt:lpstr>
      <vt:lpstr>Nabídka fakultních e-knih</vt:lpstr>
      <vt:lpstr>Čtení e-knih</vt:lpstr>
      <vt:lpstr>Postup off-line výpůjčky</vt:lpstr>
      <vt:lpstr>Říjen 2011 - 2012</vt:lpstr>
      <vt:lpstr>Doporučení pro nákup čteček Nook Simple Touch (vč. GlowLight), PocketBook a tabletu iPad. </vt:lpstr>
    </vt:vector>
  </TitlesOfParts>
  <Company>Jitka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Jitka</dc:creator>
  <cp:lastModifiedBy>Tka20</cp:lastModifiedBy>
  <cp:revision>37</cp:revision>
  <dcterms:created xsi:type="dcterms:W3CDTF">2012-10-18T10:45:08Z</dcterms:created>
  <dcterms:modified xsi:type="dcterms:W3CDTF">2012-12-02T08:58:02Z</dcterms:modified>
</cp:coreProperties>
</file>